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7"/>
  </p:notesMasterIdLst>
  <p:handoutMasterIdLst>
    <p:handoutMasterId r:id="rId38"/>
  </p:handoutMasterIdLst>
  <p:sldIdLst>
    <p:sldId id="258" r:id="rId2"/>
    <p:sldId id="285" r:id="rId3"/>
    <p:sldId id="298" r:id="rId4"/>
    <p:sldId id="313" r:id="rId5"/>
    <p:sldId id="280" r:id="rId6"/>
    <p:sldId id="269" r:id="rId7"/>
    <p:sldId id="271" r:id="rId8"/>
    <p:sldId id="272" r:id="rId9"/>
    <p:sldId id="259" r:id="rId10"/>
    <p:sldId id="308" r:id="rId11"/>
    <p:sldId id="309" r:id="rId12"/>
    <p:sldId id="274" r:id="rId13"/>
    <p:sldId id="262" r:id="rId14"/>
    <p:sldId id="286" r:id="rId15"/>
    <p:sldId id="288" r:id="rId16"/>
    <p:sldId id="289" r:id="rId17"/>
    <p:sldId id="300" r:id="rId18"/>
    <p:sldId id="301" r:id="rId19"/>
    <p:sldId id="302" r:id="rId20"/>
    <p:sldId id="305" r:id="rId21"/>
    <p:sldId id="306" r:id="rId22"/>
    <p:sldId id="307" r:id="rId23"/>
    <p:sldId id="303" r:id="rId24"/>
    <p:sldId id="264" r:id="rId25"/>
    <p:sldId id="270" r:id="rId26"/>
    <p:sldId id="290" r:id="rId27"/>
    <p:sldId id="291" r:id="rId28"/>
    <p:sldId id="292" r:id="rId29"/>
    <p:sldId id="293" r:id="rId30"/>
    <p:sldId id="312" r:id="rId31"/>
    <p:sldId id="296" r:id="rId32"/>
    <p:sldId id="281" r:id="rId33"/>
    <p:sldId id="294" r:id="rId34"/>
    <p:sldId id="295" r:id="rId35"/>
    <p:sldId id="299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  <a:srgbClr val="FF0000"/>
    <a:srgbClr val="FFFF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97750" autoAdjust="0"/>
  </p:normalViewPr>
  <p:slideViewPr>
    <p:cSldViewPr>
      <p:cViewPr varScale="1">
        <p:scale>
          <a:sx n="61" d="100"/>
          <a:sy n="61" d="100"/>
        </p:scale>
        <p:origin x="7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72E6EB-1452-4A0F-A10E-AFE7AFAEBF38}" type="datetimeFigureOut">
              <a:rPr lang="en-GB"/>
              <a:pPr>
                <a:defRPr/>
              </a:pPr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6C2B69-02D4-40CB-B9BB-17C6A22846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4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3CDE4DD-B750-4EFF-9C4A-F2EDBB45E71D}" type="datetimeFigureOut">
              <a:rPr lang="en-US"/>
              <a:pPr>
                <a:defRPr/>
              </a:pPr>
              <a:t>10/3/2017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4B17C9B7-6157-4D1E-8B68-072331C85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78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6297-9444-480E-88F2-81EADB4B871B}" type="datetime2">
              <a:rPr lang="en-US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C83726-D5C1-45EF-929D-8C570B1AC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2067-4DFA-4A9B-924D-ECBBDF254747}" type="datetime2">
              <a:rPr lang="en-US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2BBF0-43D3-41BC-8A14-E2A10DD26F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BD6E-0670-4999-87AF-18DADE3E04B9}" type="datetime2">
              <a:rPr lang="en-US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91E9E-866A-42F4-B3CD-0748458B3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80F8-2586-462C-9996-7B8CB3B51604}" type="datetime2">
              <a:rPr lang="en-US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3170-0B15-4ACB-9E2B-47BD054EA1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2999EA-59BB-4906-A3CA-C71E1F8289D5}" type="datetime2">
              <a:rPr lang="en-US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1569EB1-C0FA-48F5-832B-61E5E9F183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8DF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FF6700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FF6700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31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uxhall.co.uk/offers-finance/cars_offers/new_corsa/flexible_finance0apr.html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2043113" y="4194176"/>
            <a:ext cx="43572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32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Store cards/ Credit </a:t>
            </a:r>
            <a:endParaRPr lang="en-GB" altLang="en-US" sz="3200" b="1" dirty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147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1113" y="2636838"/>
            <a:ext cx="609600" cy="5334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27088" y="4762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National 5 </a:t>
            </a:r>
            <a:r>
              <a:rPr lang="en-GB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Lifeskills</a:t>
            </a: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Maths</a:t>
            </a:r>
            <a:endParaRPr lang="en-GB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GB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Saving and Borrowing</a:t>
            </a:r>
          </a:p>
        </p:txBody>
      </p:sp>
      <p:sp>
        <p:nvSpPr>
          <p:cNvPr id="6150" name="Text Box 16"/>
          <p:cNvSpPr txBox="1">
            <a:spLocks noChangeArrowheads="1"/>
          </p:cNvSpPr>
          <p:nvPr/>
        </p:nvSpPr>
        <p:spPr bwMode="auto">
          <a:xfrm>
            <a:off x="2039938" y="3448050"/>
            <a:ext cx="1867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8DF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FF6700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Interest</a:t>
            </a:r>
          </a:p>
        </p:txBody>
      </p:sp>
      <p:sp>
        <p:nvSpPr>
          <p:cNvPr id="3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77938" y="3448050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2043113" y="2590801"/>
            <a:ext cx="5624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Appreciation / Depreciation</a:t>
            </a:r>
          </a:p>
        </p:txBody>
      </p:sp>
      <p:sp>
        <p:nvSpPr>
          <p:cNvPr id="6153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77938" y="4240213"/>
            <a:ext cx="609600" cy="533400"/>
          </a:xfrm>
          <a:prstGeom prst="actionButtonForwardNex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8DF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FF6700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latin typeface="Tahoma" pitchFamily="34" charset="0"/>
            </a:endParaRPr>
          </a:p>
        </p:txBody>
      </p:sp>
      <p:sp>
        <p:nvSpPr>
          <p:cNvPr id="14349" name="Text Box 20"/>
          <p:cNvSpPr txBox="1">
            <a:spLocks noChangeArrowheads="1"/>
          </p:cNvSpPr>
          <p:nvPr/>
        </p:nvSpPr>
        <p:spPr bwMode="auto">
          <a:xfrm>
            <a:off x="2039938" y="5564188"/>
            <a:ext cx="2954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3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Hire Purchase</a:t>
            </a:r>
          </a:p>
        </p:txBody>
      </p:sp>
      <p:sp>
        <p:nvSpPr>
          <p:cNvPr id="6155" name="AutoShape 2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77938" y="5589588"/>
            <a:ext cx="609600" cy="533400"/>
          </a:xfrm>
          <a:prstGeom prst="actionButtonForwardNex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8DF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FF6700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latin typeface="Tahoma" pitchFamily="34" charset="0"/>
            </a:endParaRPr>
          </a:p>
        </p:txBody>
      </p:sp>
      <p:sp>
        <p:nvSpPr>
          <p:cNvPr id="4" name="Date Placeholder 1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7E646F2F-5DD9-49B7-ABC3-2F5D28A4CEB6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89FFA-5F7B-4BD7-8033-85E1A4CC24C3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5" name="AutoShape 2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1113" y="4941888"/>
            <a:ext cx="609600" cy="533400"/>
          </a:xfrm>
          <a:prstGeom prst="actionButtonForwardNex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8DF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FF6700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4075" y="4941888"/>
            <a:ext cx="52562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Loans</a:t>
            </a:r>
            <a:endParaRPr lang="en-GB" sz="32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is Interest?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Interest is what lenders gain for allowing you to borrow money. The more you borrow and the longer you take to pay, the more interest you pay.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Interest is also money you will receive from a bank account especially savings.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There are many different types of interest for many different uses.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10242" name="Picture 2" descr="http://www.icicibank.com/managed-assets/images/personal/loans/interest-r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2656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interest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Variable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This type of interests can change in value and can be affected by things like inflation.</a:t>
            </a:r>
          </a:p>
          <a:p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Fixed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The interest will stay the same but this could mean you don’t receive or pay more than you might with variable interest.</a:t>
            </a:r>
          </a:p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APR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– Annual Percentage Rate – This is calculated for the whole year. You will usually see APR quoted for credit cards and loans. This is also known as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Compound Interest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982456" y="2344738"/>
            <a:ext cx="336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665788" y="2344738"/>
            <a:ext cx="3033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075238" y="3125788"/>
            <a:ext cx="38338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000" b="1" dirty="0">
                <a:latin typeface="Comic Sans MS" pitchFamily="66" charset="0"/>
                <a:cs typeface="Arial" charset="0"/>
              </a:rPr>
              <a:t>To calculate compound interest using calculator</a:t>
            </a:r>
            <a:r>
              <a:rPr lang="en-GB" altLang="en-US" sz="1800" dirty="0">
                <a:latin typeface="Comic Sans MS" pitchFamily="66" charset="0"/>
                <a:cs typeface="Arial" charset="0"/>
              </a:rPr>
              <a:t>.</a:t>
            </a:r>
            <a:endParaRPr lang="en-GB" altLang="en-US" sz="3600" dirty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58092" y="3205328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000" b="1" dirty="0" smtClean="0">
                <a:solidFill>
                  <a:schemeClr val="accent3"/>
                </a:solidFill>
                <a:latin typeface="Comic Sans MS" pitchFamily="66" charset="0"/>
                <a:cs typeface="Arial" charset="0"/>
              </a:rPr>
              <a:t>To understand how to use the calculator to calculate compound interest easier.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502275" y="4292600"/>
            <a:ext cx="33607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b="1" dirty="0">
                <a:latin typeface="Comic Sans MS" pitchFamily="66" charset="0"/>
                <a:cs typeface="Arial" charset="0"/>
              </a:rPr>
              <a:t>Show appropriate working</a:t>
            </a:r>
          </a:p>
          <a:p>
            <a:pPr marL="342900" indent="-342900"/>
            <a:r>
              <a:rPr lang="en-GB" altLang="en-US" sz="2000" b="1" dirty="0">
                <a:latin typeface="Comic Sans MS" pitchFamily="66" charset="0"/>
                <a:cs typeface="Arial" charset="0"/>
              </a:rPr>
              <a:t>	when solving problems.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79388" y="260350"/>
            <a:ext cx="9072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Compound Interest</a:t>
            </a:r>
          </a:p>
        </p:txBody>
      </p:sp>
      <p:sp>
        <p:nvSpPr>
          <p:cNvPr id="11273" name="Date Placeholder 1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5A1C206B-B275-4EF5-A89D-03D39A4D78B4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9B25B-D3E7-4A94-9E8E-5FA1FCF5E56E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5" grpId="0"/>
      <p:bldP spid="430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95288" y="260350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Compound Interest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971550" y="1868488"/>
            <a:ext cx="428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Compound Interest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5508625" y="571500"/>
            <a:ext cx="3529013" cy="2160588"/>
          </a:xfrm>
          <a:prstGeom prst="cloudCallout">
            <a:avLst>
              <a:gd name="adj1" fmla="val -57199"/>
              <a:gd name="adj2" fmla="val 295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omic Sans MS" pitchFamily="66" charset="0"/>
              </a:rPr>
              <a:t>Interest calculated on new value every year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63525" y="3041401"/>
            <a:ext cx="86289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="1" dirty="0">
                <a:solidFill>
                  <a:schemeClr val="accent3"/>
                </a:solidFill>
                <a:latin typeface="Comic Sans MS" pitchFamily="66" charset="0"/>
              </a:rPr>
              <a:t>Real life Interest is not a fixed quantity year after year. One year’s interest becomes part of the next year’s amount. Each year’s interest is calculated on the amount at the start of the year.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63525" y="4450283"/>
            <a:ext cx="8497888" cy="2008188"/>
            <a:chOff x="703" y="2973"/>
            <a:chExt cx="4809" cy="1265"/>
          </a:xfrm>
        </p:grpSpPr>
        <p:sp>
          <p:nvSpPr>
            <p:cNvPr id="18447" name="Text Box 31"/>
            <p:cNvSpPr txBox="1">
              <a:spLocks noChangeArrowheads="1"/>
            </p:cNvSpPr>
            <p:nvPr/>
          </p:nvSpPr>
          <p:spPr bwMode="auto">
            <a:xfrm>
              <a:off x="748" y="2973"/>
              <a:ext cx="8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GB" altLang="en-US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Example</a:t>
              </a:r>
            </a:p>
          </p:txBody>
        </p:sp>
        <p:sp>
          <p:nvSpPr>
            <p:cNvPr id="12299" name="Text Box 32"/>
            <p:cNvSpPr txBox="1">
              <a:spLocks noChangeArrowheads="1"/>
            </p:cNvSpPr>
            <p:nvPr/>
          </p:nvSpPr>
          <p:spPr bwMode="auto">
            <a:xfrm>
              <a:off x="703" y="3249"/>
              <a:ext cx="480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GB" altLang="en-US" b="1" dirty="0">
                  <a:latin typeface="Comic Sans MS" pitchFamily="66" charset="0"/>
                </a:rPr>
                <a:t>Daniel has £400 in the bank. He leaves it in the bank for 3 years. The </a:t>
              </a:r>
              <a:r>
                <a:rPr lang="en-GB" altLang="en-US" b="1" dirty="0">
                  <a:solidFill>
                    <a:srgbClr val="FF0000"/>
                  </a:solidFill>
                  <a:latin typeface="Comic Sans MS" pitchFamily="66" charset="0"/>
                </a:rPr>
                <a:t>interest is 7%</a:t>
              </a:r>
              <a:r>
                <a:rPr lang="en-GB" altLang="en-US" b="1" dirty="0">
                  <a:latin typeface="Comic Sans MS" pitchFamily="66" charset="0"/>
                </a:rPr>
                <a:t> each year. Calculate the simply interest and then the </a:t>
              </a:r>
              <a:r>
                <a:rPr lang="en-GB" altLang="en-US" b="1" dirty="0">
                  <a:solidFill>
                    <a:srgbClr val="FF0000"/>
                  </a:solidFill>
                  <a:latin typeface="Comic Sans MS" pitchFamily="66" charset="0"/>
                </a:rPr>
                <a:t>compound interest</a:t>
              </a:r>
              <a:r>
                <a:rPr lang="en-GB" altLang="en-US" b="1" dirty="0">
                  <a:latin typeface="Comic Sans MS" pitchFamily="66" charset="0"/>
                </a:rPr>
                <a:t> after 3 years.</a:t>
              </a:r>
            </a:p>
          </p:txBody>
        </p:sp>
      </p:grp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3144838" y="3927473"/>
            <a:ext cx="2112962" cy="865188"/>
          </a:xfrm>
          <a:prstGeom prst="wedgeEllipseCallout">
            <a:avLst>
              <a:gd name="adj1" fmla="val -41028"/>
              <a:gd name="adj2" fmla="val 53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Initial investment</a:t>
            </a:r>
            <a:endParaRPr lang="en-GB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296" name="Date Placeholder 1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DFC62FE-203E-45A2-90D1-29C27B471E33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45161" y="6396405"/>
            <a:ext cx="457200" cy="457200"/>
          </a:xfrm>
        </p:spPr>
        <p:txBody>
          <a:bodyPr/>
          <a:lstStyle/>
          <a:p>
            <a:pPr>
              <a:defRPr/>
            </a:pPr>
            <a:fld id="{CC8B1EB7-466A-4DB1-BD1E-FAC0132F3DE0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Compound Interest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203325" y="1785938"/>
            <a:ext cx="6297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Using a calculator to do </a:t>
            </a:r>
            <a:r>
              <a:rPr lang="en-GB" u="sng" dirty="0">
                <a:latin typeface="Comic Sans MS" pitchFamily="66" charset="0"/>
              </a:rPr>
              <a:t>Compound Formula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1B5B-4E1E-4766-994D-926352BA7812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1619250" y="4221163"/>
            <a:ext cx="3630613" cy="2000250"/>
          </a:xfrm>
          <a:prstGeom prst="cloudCallout">
            <a:avLst>
              <a:gd name="adj1" fmla="val 57231"/>
              <a:gd name="adj2" fmla="val -716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 u="sng" dirty="0">
                <a:solidFill>
                  <a:srgbClr val="000000"/>
                </a:solidFill>
                <a:latin typeface="Comic Sans MS" pitchFamily="66" charset="0"/>
              </a:rPr>
              <a:t>IMPORTANT</a:t>
            </a:r>
          </a:p>
          <a:p>
            <a:pPr algn="ctr"/>
            <a:endParaRPr lang="en-GB" altLang="en-US" sz="18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r>
              <a:rPr lang="en-GB" altLang="en-US" sz="1800" dirty="0">
                <a:solidFill>
                  <a:srgbClr val="000000"/>
                </a:solidFill>
                <a:latin typeface="Comic Sans MS" pitchFamily="66" charset="0"/>
              </a:rPr>
              <a:t>Can only use this when percentage is fixed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6" name="AutoShape 2"/>
              <p:cNvSpPr>
                <a:spLocks noChangeArrowheads="1"/>
              </p:cNvSpPr>
              <p:nvPr/>
            </p:nvSpPr>
            <p:spPr bwMode="auto">
              <a:xfrm>
                <a:off x="4788024" y="1079500"/>
                <a:ext cx="4067051" cy="936625"/>
              </a:xfrm>
              <a:prstGeom prst="cloudCallout">
                <a:avLst>
                  <a:gd name="adj1" fmla="val -29532"/>
                  <a:gd name="adj2" fmla="val 13129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18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Multiplier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𝑖𝑛𝑡𝑒𝑟𝑒𝑠𝑡</m:t>
                        </m:r>
                        <m:r>
                          <a:rPr lang="en-GB" alt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+100</m:t>
                        </m:r>
                      </m:num>
                      <m:den>
                        <m:r>
                          <a:rPr lang="en-GB" alt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altLang="en-US" sz="18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. </a:t>
                </a:r>
                <a:endParaRPr lang="en-GB" altLang="en-US" sz="1800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986" name="Auto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4" y="1079500"/>
                <a:ext cx="4067051" cy="936625"/>
              </a:xfrm>
              <a:prstGeom prst="cloudCallout">
                <a:avLst>
                  <a:gd name="adj1" fmla="val -29532"/>
                  <a:gd name="adj2" fmla="val 131296"/>
                </a:avLst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61075" y="4370388"/>
            <a:ext cx="28797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n = number of months/years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3325" y="3078311"/>
            <a:ext cx="704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Value = Initial investment x (multiplier)</a:t>
            </a:r>
            <a:r>
              <a:rPr lang="en-GB" baseline="30000" dirty="0" smtClean="0">
                <a:latin typeface="Comic Sans MS" panose="030F0702030302020204" pitchFamily="66" charset="0"/>
              </a:rPr>
              <a:t>n</a:t>
            </a:r>
            <a:endParaRPr lang="en-GB" baseline="30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19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Percentages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919945" y="1654968"/>
            <a:ext cx="7600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u="sng" dirty="0">
                <a:solidFill>
                  <a:schemeClr val="accent3"/>
                </a:solidFill>
                <a:latin typeface="Comic Sans MS" pitchFamily="66" charset="0"/>
              </a:rPr>
              <a:t>Using a calculator </a:t>
            </a:r>
            <a:r>
              <a:rPr lang="en-GB" u="sng" dirty="0">
                <a:latin typeface="Comic Sans MS" pitchFamily="66" charset="0"/>
              </a:rPr>
              <a:t>to </a:t>
            </a:r>
            <a:r>
              <a:rPr lang="en-GB" u="sng" dirty="0" smtClean="0">
                <a:latin typeface="Comic Sans MS" pitchFamily="66" charset="0"/>
              </a:rPr>
              <a:t>calculate </a:t>
            </a:r>
            <a:r>
              <a:rPr lang="en-GB" u="sng" dirty="0">
                <a:latin typeface="Comic Sans MS" pitchFamily="66" charset="0"/>
              </a:rPr>
              <a:t>Compound questions</a:t>
            </a:r>
          </a:p>
        </p:txBody>
      </p:sp>
      <p:sp>
        <p:nvSpPr>
          <p:cNvPr id="15364" name="Text Box 19"/>
          <p:cNvSpPr txBox="1">
            <a:spLocks noChangeArrowheads="1"/>
          </p:cNvSpPr>
          <p:nvPr/>
        </p:nvSpPr>
        <p:spPr bwMode="auto">
          <a:xfrm>
            <a:off x="627176" y="2500004"/>
            <a:ext cx="82438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altLang="en-US" b="1" dirty="0">
                <a:latin typeface="Comic Sans MS" pitchFamily="66" charset="0"/>
              </a:rPr>
              <a:t>Calculate the money in the bank after 3 years if the compound interest rate is 7% and the initial value is £400.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2124075" y="5411480"/>
            <a:ext cx="5540375" cy="1107996"/>
          </a:xfrm>
          <a:prstGeom prst="rect">
            <a:avLst/>
          </a:prstGeom>
          <a:noFill/>
          <a:ln w="38100">
            <a:solidFill>
              <a:schemeClr val="accent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4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GB" alt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V= 400 x </a:t>
            </a: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(1.07)</a:t>
            </a:r>
            <a:r>
              <a:rPr lang="en-GB" altLang="en-US" sz="2800" b="1" baseline="60000" dirty="0" smtClean="0">
                <a:solidFill>
                  <a:schemeClr val="accent3"/>
                </a:solidFill>
                <a:latin typeface="Comic Sans MS" pitchFamily="66" charset="0"/>
              </a:rPr>
              <a:t>3</a:t>
            </a: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  </a:t>
            </a:r>
            <a:r>
              <a:rPr lang="en-GB" alt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= </a:t>
            </a: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£</a:t>
            </a:r>
            <a:r>
              <a:rPr lang="en-GB" altLang="en-US" sz="2800" b="1" u="sng" dirty="0" smtClean="0">
                <a:solidFill>
                  <a:schemeClr val="accent3"/>
                </a:solidFill>
                <a:latin typeface="Comic Sans MS" pitchFamily="66" charset="0"/>
              </a:rPr>
              <a:t>490.02</a:t>
            </a:r>
          </a:p>
          <a:p>
            <a:pPr eaLnBrk="1" hangingPunct="1">
              <a:defRPr/>
            </a:pPr>
            <a:endParaRPr lang="en-GB" altLang="en-US" b="1" u="sng" dirty="0" smtClean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15366" name="Date Placeholder 1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1417ADAE-4EC0-4895-AD7C-EF47783C0E4A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76BC3-2C07-4201-905F-B11FB546D54F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29438" y="3686175"/>
            <a:ext cx="981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accent3"/>
                </a:solidFill>
                <a:latin typeface="Comic Sans MS" pitchFamily="66" charset="0"/>
              </a:rPr>
              <a:t>n 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755576" y="4205288"/>
                <a:ext cx="4260269" cy="70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altLang="en-US" sz="2800" dirty="0" smtClean="0">
                    <a:solidFill>
                      <a:schemeClr val="accent3"/>
                    </a:solidFill>
                    <a:latin typeface="Comic Sans MS" pitchFamily="66" charset="0"/>
                  </a:rPr>
                  <a:t>Multiplier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7+100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altLang="en-US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=1.07</m:t>
                    </m:r>
                  </m:oMath>
                </a14:m>
                <a:r>
                  <a:rPr lang="en-GB" altLang="en-US" sz="2800" dirty="0" smtClean="0">
                    <a:solidFill>
                      <a:schemeClr val="accent3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4205288"/>
                <a:ext cx="4260269" cy="704295"/>
              </a:xfrm>
              <a:prstGeom prst="rect">
                <a:avLst/>
              </a:prstGeom>
              <a:blipFill>
                <a:blip r:embed="rId2"/>
                <a:stretch>
                  <a:fillRect l="-3004" b="-113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59575" y="4306888"/>
            <a:ext cx="1423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accent3"/>
                </a:solidFill>
                <a:latin typeface="Comic Sans MS" pitchFamily="66" charset="0"/>
              </a:rPr>
              <a:t>I =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1" grpId="0" animBg="1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Percentages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264171" y="1607629"/>
            <a:ext cx="7183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Using calculator </a:t>
            </a:r>
            <a:r>
              <a:rPr lang="en-GB" u="sng" dirty="0">
                <a:latin typeface="Comic Sans MS" pitchFamily="66" charset="0"/>
              </a:rPr>
              <a:t>to calculate Compound questions</a:t>
            </a:r>
          </a:p>
        </p:txBody>
      </p:sp>
      <p:sp>
        <p:nvSpPr>
          <p:cNvPr id="17412" name="Text Box 19"/>
          <p:cNvSpPr txBox="1">
            <a:spLocks noChangeArrowheads="1"/>
          </p:cNvSpPr>
          <p:nvPr/>
        </p:nvSpPr>
        <p:spPr bwMode="auto">
          <a:xfrm>
            <a:off x="522288" y="2414588"/>
            <a:ext cx="8242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altLang="en-US" b="1">
                <a:latin typeface="Comic Sans MS" pitchFamily="66" charset="0"/>
              </a:rPr>
              <a:t>A car reduces in price by 14% each year. Initially it cost £12 500. </a:t>
            </a:r>
          </a:p>
          <a:p>
            <a:pPr algn="just"/>
            <a:r>
              <a:rPr lang="en-GB" altLang="en-US" b="1">
                <a:latin typeface="Comic Sans MS" pitchFamily="66" charset="0"/>
              </a:rPr>
              <a:t>much is it worth 5 years later.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965200" y="5318125"/>
            <a:ext cx="6775450" cy="557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 V= 12 500 x </a:t>
            </a: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(0.86)</a:t>
            </a:r>
            <a:r>
              <a:rPr lang="en-GB" altLang="en-US" sz="2800" b="1" baseline="60000" dirty="0" smtClean="0">
                <a:solidFill>
                  <a:schemeClr val="accent3"/>
                </a:solidFill>
                <a:latin typeface="Comic Sans MS" pitchFamily="66" charset="0"/>
              </a:rPr>
              <a:t>5</a:t>
            </a: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  </a:t>
            </a:r>
            <a:r>
              <a:rPr lang="en-GB" alt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= £5880.34</a:t>
            </a:r>
            <a:endParaRPr lang="en-GB" altLang="en-US" sz="2800" b="1" u="sng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7414" name="Date Placeholder 1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F1B3F7CE-53A1-4BCD-B97A-9C87218D747B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D8A44-9AD3-4D85-A0FD-D04836547E57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89763" y="3857625"/>
            <a:ext cx="979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b="1" dirty="0" smtClean="0">
                <a:solidFill>
                  <a:schemeClr val="accent3"/>
                </a:solidFill>
                <a:latin typeface="Comic Sans MS" pitchFamily="66" charset="0"/>
              </a:rPr>
              <a:t>n = 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65200" y="4291668"/>
            <a:ext cx="53399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b="1" dirty="0" smtClean="0">
                <a:solidFill>
                  <a:schemeClr val="accent3"/>
                </a:solidFill>
                <a:latin typeface="Comic Sans MS" pitchFamily="66" charset="0"/>
              </a:rPr>
              <a:t>V = 12,500 x (100% - 14%)</a:t>
            </a:r>
            <a:r>
              <a:rPr lang="en-GB" altLang="en-US" sz="2800" b="1" baseline="30000" dirty="0" smtClean="0">
                <a:solidFill>
                  <a:schemeClr val="accent3"/>
                </a:solidFill>
                <a:latin typeface="Comic Sans MS" pitchFamily="66" charset="0"/>
              </a:rPr>
              <a:t>n</a:t>
            </a:r>
            <a:endParaRPr lang="en-GB" altLang="en-US" sz="2800" b="1" dirty="0" smtClean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67538" y="4357688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b="1" dirty="0" smtClean="0">
                <a:solidFill>
                  <a:schemeClr val="accent3"/>
                </a:solidFill>
                <a:latin typeface="Comic Sans MS" pitchFamily="66" charset="0"/>
              </a:rPr>
              <a:t>I =12 500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1" grpId="0" animBg="1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Credit Cards and Store Cards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4065711" cy="665038"/>
          </a:xfrm>
        </p:spPr>
        <p:txBody>
          <a:bodyPr/>
          <a:lstStyle/>
          <a:p>
            <a:r>
              <a:rPr lang="en-GB" sz="2800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Learning Intention</a:t>
            </a:r>
          </a:p>
          <a:p>
            <a:endParaRPr lang="en-GB" sz="2800" b="1" u="sng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To be able to investigate the impact of interest rates on credit cards and store cards</a:t>
            </a:r>
            <a:endParaRPr lang="en-GB" sz="20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564904"/>
            <a:ext cx="0" cy="37444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4860032" y="2566304"/>
            <a:ext cx="4065711" cy="66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C8DFAA"/>
              </a:buClr>
              <a:buSzPct val="85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SzPct val="80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6700"/>
              </a:buClr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Success 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Know the difference between a credit card and store card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Be able to calculate the balance and repayments</a:t>
            </a:r>
            <a:r>
              <a:rPr lang="en-GB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8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Credit Cards</a:t>
            </a:r>
            <a:endParaRPr lang="en-GB" sz="4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From a bank or finance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amount you owe is called your </a:t>
            </a:r>
            <a:r>
              <a:rPr lang="en-GB" sz="2800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balance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You can pay a minimum amount each month or the full balance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Interest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is added to any outstanding balance. (less you pay back the more you will owe)</a:t>
            </a:r>
            <a:endParaRPr lang="en-GB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AutoShape 2" descr="data:image/jpeg;base64,/9j/4AAQSkZJRgABAQAAAQABAAD/2wCEAAkGBxQTEhUTExQVFhUVGBgaGRgYFxgYFxscFxgWHhQZGBwYHCggGBwlHBQUIjEhJSkrLi4uHB8zODMsNygtLisBCgoKDg0OGxAQGzUkHyQvLCwtLCwwLCwsLDQsLCwsLDQsLCwsLCw0LCwsLCwsLCwsLCwsLCw0LCwsLCwsLCwsLP/AABEIALcBEwMBIgACEQEDEQH/xAAcAAABBQEBAQAAAAAAAAAAAAAEAAEDBQYCBwj/xABAEAACAQIEAwUFBgQFAwUAAAABAhEAAwQSITEFQVEGEyJhcTJCgZGhFFKxwdHwByNi4TNTcpLxFoKiFSRDssL/xAAaAQACAwEBAAAAAAAAAAAAAAABAwACBAUG/8QAMxEAAgEDAwEFBwMEAwAAAAAAAAECAwQREiExQQUTUWGRIjJxocHh8IGx0QYUFUIjQ/H/2gAMAwEAAhEDEQA/APcaVKlUIKlSpVCCpUPicaiCWYCs3xLteo0tiT1oqLZVySNTcuhRJIFVuI7QWE3cVgMdxS9d9piB0FUr4e5Jq2nBRzZ6vb7R2D79EpxeydnFeQYnDOLZy+1XGCtXAozTPrQxvwTWz2lcbbOzr86kW4DsR868UxeMe2JGc+hNOvGrqqDncE8qGwdZ7bSrxjB9rMRmyhz8aPtdur4OXMCRyNDYOs9YpV5on8Qrq+2i0fZ/iMvvWyPSjgmtG8pVk8P2+wzbkj1qzw/afDPtcFTAdSLmlQ1rH222dT8aIVgdjQwHKHpUqVQIqVKlUIKlSpVCCpUqVQgqVKlUIKlSpVCCpUqVQhzFKnilUBgemmqniPH7VvnJ6CsvxHtJduaL4R9aso5KuaRr8dxe1aHiYT0rM8R7Vs2lsQOtZ0yx8RJ86M4lh7SsotOWBUEzyPOmKKQpzbBr993MsxNcKldZa7FrQyYPKpkGBgoroCukwrESINDl6DTCT5RSKioc9N3lQJxiMKW5xQZ4a8zINH97S76phEK4YG4JOUGobmBWc3dmecVbjEU74mo8AM/i+CC+IBZYM9KsBwyAB0FHLfpfaKhCrfhXlUJ4aw2q6+1U/wBroYRCmttcTrVrguOuvvsPjUn2legqG69s7qKmCGgw3HrpHheae52wvJuAaywvoh8JIrvHWLl5JTSoHJox/EtF9u3HpRuF/iVg23Yr615PjOA3SdWoN+AkCSaphk1s99wnarCXPZvL86s7WLRvZdT6EV8yDBqDzEaz/wAVYYQ3FANu84/7jUD3jPpIGlXg2E7RY23teJjrrV5g/wCIeKX21VqmC3eI9dpV55hP4mKf8S0R6VeYPtzhX3bL61MBU0zT0qFwfEbd32HDehoqgXyKlSpVCCpUqVQh4zc4kuaNT1NP9uUiAYJ20okoBsBUdq0FfOBDCnoynC2bmdQHmeXrRb2mUwfaHTWulxZAUQJDZs0a7bUhipYk6AzMbn41V56Flg4N003eagnWKJGIRvaWBppufOhr7qfZBHX+1Ah0+IJ8h0FHtxJRa7tUABjMYGb51TX8SqCWP61CvE7X3o9dKjl5kwjUpi8O4GZAqL7i6MSBoSahweFsMCSxzFtF91V5FjVKl0HYg+hp83SjrYNJd4Xs8Lmc98oRdAYkk+QnQUJc4DdFzuxDMBJynQDzJigLWJZTIMGIpxjXEwxE7xQ1Ew+jGxNnIxUkEjpUTAnYVypE67c+tG2cRaUmAxU+k+lBssiudiNwRXHe1o+IY9LiKiBVtZgVSdVIPiZyfwqO/hbcsfDdDBvFqMnSY3o9cAyUHeVybtW3/pC5EdpS2QJfUnUmJB2oJuF+22eFWCpKmWBMA/0jzNDO2SeQG141CWJoq/w50Clxo4lTI1HXy+NOluKG5CPD4bmauMHjra6Fqz1/G5jlX2evWoMRcgVmnc4liJohRWnLNm6231Vl+dAY7hauMpGlZLBWbt1otgk/QVpcN2dxCxN8j6/jWinOc+EIlpXUDucBAgKSAOVCXeEuDspE+hp+JcYu2bptSLmXcxGvSuU7WL79sjzFFyinhgwQ2rBRmJRvnIqS5ftgwQQdtqsMNxqw/vQfOi8lttipopxfDBhlXbsq2qkGmbCCrNMGq7CJpmtVbBCbshZcYhSpIA36V67baQKwHZHCRLVvrPsiqyWBlM7pUqVUGipUqVQh5CDSJrMP2ta2B9owzqeeSGHrRWD7XYO4Y70IelwFfqdKvGrCXDEOnJcovTTTXFu6raoysP6SD+FdRV8lcCmlTU5NAhxctBtGAPqJ/Ghm4Zb6R5AmPltRdKg0glViOEnXK8AnbLp9IqywltbS2iveM663Mz+EmfZHPJHxro0xNV0oJYm7Z79tC6NmkKotrtKwSfCoP4UCttRC5jcYmAEE69JO/wABUZpWnKkMpgjUEaEelBphROOHsVdtu7gsDpoTCx1PkKGa0wXNGnXp5HofWpMPeKMWgOSD7csJPMSdxXNzF3ChQt4S2YqAAC0ROlTINwYtSXEMNAYneuSKlw2FkgkQmYAmQIneJIkgaxQCJMa+msrp4TqDHIii8PxN1ud5oZABU6qVGykHkJpY+zZFw90xyaQNWbbWSYEnfTSosLhWuOEQSSYH60Y7rYGPEdnLEkxqToNh5AchRHDsB37Ea92hHeFSueDMZQd9qt+KjCYHDh8RrJiQJZm5hBI0HWqixxHhd8gpiBbb+uUPzP607+1qyjqitiqqRTwy7w/BLbKtpLdokAks0K5EySzDURtVBjeFWnsm+R3KKSkFszMw6DpFW93gL3UItYlmUiJV5kdJE6fGpuJ28S6kPbRjAAIEDQaaeIVmdKceY5Y3UnsnsV/ZXBNZQtDNbYjKwWCZ6A6kDnV8dCQTEKGII1AOgJ8tDQeA4vcIP2hSjAwoUTbCAaAFQWDTMysUJ2x4ohwjBL4Rk1jMM9wzqBz0B2K8qbTrKCx+4vusvJRcT7L2czv3ly4zkmFKiJ8zWWu8BxKtAtsVnSSpPxg16XwnhD2rdtLjqLrTnvFkZRbIDL4WMEk6SBPzrPdv+7sWrY1GKu+LMhhMo55RosiDVZThPOwVFpmRfDNbbLcTK3P9ijcIskaxQ2FzOCS23UmiLWlYqi6mqHgXPDLrM4UHT8quu6kx1obgOFhM53bb0q6wNiWFbLeL0ZfUz1mnLYveD2MqCtNb2FU9hYgVcJtTJhgdUqVKljBUqVKoQ8Mt8OzmX1rjFdnrL6Mix0j8asy3QGntjQk15xSa4OhhGWv9i7UzaZrR6oxBpW+HY+1/h4nOo926ob671qbQnyqS8BFOV1VjwyvdQfQyI7S4q2Yv4QMOZtN+R/Wi8L2ywraOzWm6XFI+okVbG2DM1Nd4LbCkXVQMQCA7KigH2SxYEn/SoJPlT4doz/2QmVtDxOcPiUuCbbo46owb8DUhmsh2h7Fo1y42FBtm2ob2gH/rJQeNE3hio8xVZgxj7C52xOVeS3f5jEzsAQTG+oO2u1boXcJLLeDO6D6HoJammsRZ7Z4hHFu/hgxO3dkgkdQNQdNd6tMJ2ywr+0z2ieTqY+ayK0KafDFuDRop0pTQ+GxCXBNt1cdVYN+FdE1MlSUtXBNNSioAVKnC1ItkmBEk8o+VQmRYe0WYKokkwAK9A7P8EFoR7x9thy/oU/iaH4DwcWBmb/EjxN/lg8h1c/T8bSxxhV0yEKNoMn4zWe4v7e1aVWWG+BtOhOr7q2QH2l7D4TGkNeV8yjKpV2EDyHs/SvH+Mdj8MmMOCt4i4L0qAGt94pLCQC1uCpg6yule5YrioNtzaym5lORXOUFo8IJjQTFeR9n+xvFhirl4d3auOWm+7JcjOZY2wpbXlqBp0rs9l38KkZONZYS2WV9/2M9zRcWvZZT47sBxHCEMkGTobV4KT6BipJ9JqL/qvimEgXWuADlftyPmwk/A1qO0HD+H4Fs+PvXOIYyJFtn0BO0qCci+RJ8hVh2e4PxHGMt6+5weGA/l4e2AsryGRgQB5sCegFdP+5ThqqJNeLWM/Dlv0RmcHnCM7gv4rNoL+GR/NGg/JpH1q7w/brht/S5mt+TpI+a5h9BWfxF9MZi2wxwGDw9wEgC61yy5IOgL2oBc77QeU0Vg/wCGDX2dDbv4Rl95jbv2G/0kFX/H1qlSlbY9taf1X3+RaMp9DXYOxhbqlcNfXKRqtq5prv4Af/zVNxjsK118/f3Gfb+Z4tthyIGlY3j38Pb+GcL32Gdj7K98tu4fRbkfjQ32zimDGrYlFH3puWvm2ZPlWZ9m0Z705Lf9BiryXJe4nsli7fshXH9Jg/IxXPD+C4hrgD2mUTqSIAH50PgP4oYpYFy1aujTYFG/8ZX/AMa9WS3IQuuVmTO6zOTQeGRAOvlyNYbjs50/eGxuG+CrFgKAoGgAFE8Iv2zcKZlzLynWfLrTYhgis52QFvkNB8TA+NYASzZyfESSSOp3NYrq5VulhcjKVPWz2S0NRVqteScM7V37BGaLiDkx1+B3recF7W4e/AzZH+4+h+B2NLp3lOr5PzGum4s0FKmmnp4BUqVKoQ8Z71gJmpXfYH47UILwMHYTqJ9lh7p+kdRU9s5joQfSvNyi4vDN9OpGcVKLymT2R9a5xB2Hr+/pU+X96VDcCzJbfkPKqMYQqNRFd3FK5nVFe+0BGZ8kbgywBI3GvLyp2vHloPLnFRFCw0H786kZaWBpMpm4grBrbOIzSUwtq4VJHNncjvfUtHpUp4e15PDbuWyw8LPlll12VDmIkrIUn1FH2giZmcF3jwKCAMwI1JYGRE7ilg7N+6GuG33WfQtbzXb9yN171gAo2mIHWacva3FPYytxmsHumXOr6AqwYrrDMsa5SWQZT4dBO+sPD+Dlm8Kq1s+0WGhPh9lN7Te1IO22vLTX8JadVthZuAnRXW6qrHvXMoXP7UhZB28iHwzhZwxeLng8OVABDAKASx3J5QDAC+cBrqrS98P9/uBR38ivHY6yWzKGUz7SsVA9Op9KscNw+9hyC2NZ1IlbTIt1iDIEsdUEj18udWdhyczGdFMa6a6CPgamwGKYZXtx3ls9JkHl16/PSl07mouZfUvKnFrgzXDu0GJa4EfBtck+1ZOXT7zBpUCI1LAVZt2hwy3O6e53TiDFyI/3ISh+cVecYNu/lFtWW5cPiRGGUtyOQbk+oiNqo7/CMN3y2ryEktDsVGVN4JEguJgRI+Nbo3ktSXK8V9zNKgi2ssrDMrK4OoKsGB+KzRvDsWbL51VSR94Ex5jz86xfEuzRa6Fz92QGCNaAt6AkKfDBA0mDG4POoLbcSsoGS6LyAa96kgakatvy5mtELuD2ezFO2fKPV8P2hXLkdNJnrqeemU9d5ou3iLD7MVPqCB/uyn5TXkeH7bXVMX8I46taOYeZg/rVzge2WDuGO9yN0uAofrp9ale1trrerBSfj19USDqUliLx+eZ6O2E6MpnYHwk/BomuGtunJl89R9aoMHjJE27gg/dOh/WrOxxO4v8AaVnToND8RXJq/wBOW8nmlJxfqvo/maI31RbSSfyCjellZ1tuymVLorEHqCRIPxqr41we1iLoxAe/Yvrtcs3D8ijSI9ImrVOIo3tqPiBPzXL+BrsW7bbEj0IYfWG+lVjadsWjzQq6l4Z+kv5Ld7a1ffjj88jG8T7EXMW6vieId5kECcOltyN8uYNlnzM0VxN+N3h3GHtrYtIoAud9bd3AECbkyGO+irz1rTPgjyZT5TlPyaKhe26bhl89R9aev6k7Qt8K7oJpcbYS+hX/AB9CpvSmeQdpMIuGtCzew95cZcOa5dvOjyome7KMd2A1OsTrrXsv8OeEfZ+H2UYeJ1ztPV9YPoCB8KExeW6uW8lu8vS4iuP/ACFW2H45EAoI8v0Nb3/Vlrc01CWYvOXndfpjIn/F1ISytyXG9m8I7C4+HtF1IYPkAaVMgyNTqKEuPILf5hn/ALRon01+Jo/iN/MioNO836hd3O/TT4iq6+2ZvwFdSM9UE85zx8DG44ljwM92qabQtAwXMnUbLt82j/bWUForIPz/AHtRnaPEB77PKkCFUayFU7hhyJzN8aWGvqQFY/PX6/qK8/f1NdVrotjo0IaYApFRslWGKwmUZk1Uj5enlQO9Y0sDGXHBu1OIw+gbOn3H1EeR3Fbrg3bOxehWPdOeTnwn0bb5xXl2XWlk8q2UricNhMoJnugalXitrH3lAC3boA2AYgD0imrZ/eLw+YvQ/E4uka6EjmOvVh5jl8uej4fBNo0giJGoiNIOp/4qdUWJJHKDM+gHLkKZWyR4vC+xk6EnU+hgz0360q4oa1le8vmcfsy87qXdzfsv5fYLFpvQafSue6HNvhE/v5VwQdZmBIM1yR/aev7muSz1BL4R1Pr+/wAaHxWJYCBA9P1qXLHLQ/v8zQeJ30/f7mq5CCgb/v8A5rrEYYXwiXBnA0VWmBqdCJ13nWurSyfTfpR2DSAxG8eHr0nT1NWVTAMZOVRQ3cLplAzIiy46Z1X2ATsGInYA0Lj8VZttla5bzSJDG4zCPdK2Qcvnm18hGptu9bt23CoWJI9hxbzAhg+pUjMc28dIoIWVXUJkB2Wc2vrAn9+lWcoRWeQYbeAjDsmRmDrc0ExPlpDAHeKhTFsCDsOajQRzECusK0rcB+6Ty5a0KNfOkuazsXQWzG24Kk8mRgTp0ipcXjb964kPDMVHhygtqAAWjMB6Go8OuZchmRqvP1E+elPawrnlljmdx+dGNZx26EcExY6x9nvpbe3cd8wlswVRJ0IBVs4/Gir9kWMQt0tcZodQFRSoTNGW5LeCdDlKnSN65v4q4QFN6+MvO34DB+8x5VBZvm6mW0obMT/McEWxrpEa3DEezA03pyqrmP58Reh9RNiMOstogjWdpk7dPhG21UGK7O/aWLG1kRiSGYeKCRsm/X2o9DWpw3C1Qh28brszAQJ3yKNF3336k0VeueFoYDbU7CdtTz05TS1WcZZhz+fm5fSsYfBg7vY4WdbF+5ac9HyyeUxArpuI8WwmlxVuqPvAT8GWAfxrU8TtW8ukM+UsSqtrG4fQa+fT5VQjFN94wNhJgDpryp1K+rxe+/x+jRR0qbXA2A/ijbBy4iy1s8yPEPyP0rVcM7X4S/GS8snkTDfIwfpWW+zWrml22jA84E/Su7nZPBusLbAnmP1rp0b5T6YMtShg9Hw+MkeFwR0mfod6NtYwjTb0MD5bczyrwW72ex2Hf/290hCdAHJHlIOlWd7tVxLBAG8EuJ1Bg/Hl9K1wuYvZMzyp4Pau8U7gExzEH5pH/wBae3h0kHxaamCGHpyb6V5Xw3+K1swL9tknnEjXzH6Vq8B20wlwSt1fgQf7j5UqpZWlZ5nTWfhj9i6q1obKT/Pia+9dks+o9xZBGm7GPM6fCqjjON7qy77GIB/qbQEemrfCq/E9r8Iiy99YHmPzrN8R4+MbGRgtlDIJOrHYmNwAJ5TrWqvXjTg5eHAqFNyeCJWJiCQNNMxgH57V0cQw5z6gH8a4tG2p1Yt6CB05/pVjhLasRCjLEhpMn6V5hyy8nTwRYHFx4Suh6cjpr/alewxMkKVjrz8hReLwje42XT2RAn5RQnDb5g5iQq/Qzt+OlXTwBoE9PrT5asMXgx7an1GvTlNALr/bypqQpjx5D50qkC/uRSo4YCPg2LcqyOACkQR4FYsikgCZMGddvM0UdQCZiI05QI1jmfkdvTG2rWItXrdy9iFNwtGWC15hmAYCT4FMTIgb9NdlZAIFy05ObqNdtAesV13utSPJVoYaa3XkPauScu7ACD94AajzI5eXpXYPx0psSs6jSNZG+nPTY13bbMpYaEe2OkzDDT2T9D8K5t5b/wDZH9f5O92Ze6l3M3v08zkpuR9f350Bf1/f750diD4aAukkwOen/Fcx8naCLFgkBfvST5DkKKuXQEYqNiB8uXpT3LWXY6nKPgK5sWZSNtZ15DlrQYUAkgD0pW2zcqkuMo84+X96jkkSQAOg0pbCS4JIcg7EEQOhFRZ0XZZj735CurVzVT0ojultlnuAAToNySeQHM+VTGQhFnDMV1eDOywB6bTSxGNAJW2ud+arsNtXbZfx6A1F3dy6suTbtx7IPjI/rb3fRfnQy8VtoRZw9su3Jba6T8PxpkYZeEssZTpTn7qDRgS+t459f8Mf4Y6ae+f9XyFHhdP7bVlMT2hvKxUoEIOoIMj1qJe0l4fc+X96s6U2dCPZFw1nb1NiiFtFmTtAk0TxTFWXKW8SALogN3cBgOQb3REzl1PpWUwPasg+NSsggshOx3rQcDwdu+p7opoJhjqx6a6mrxjJLSlz6GK6s6tHeosLxK7il02jnw91gGAZYQocpEHnM7b0GOy9wWluSCrLmGU5oH9QGorUNi4uhHsBLaggg5WY9DMeEDX2etBYbiGGtYg27P2pXKsCwUGz7JOjE+1GgqqUv9uP29THlcIzNrC6a/Ch7ikaSavMU/em0XCWkUZCRp4REFtNT9darcfh1V2COLij3h05Hy5UJYS29SyeQVbDnXX51KMIXEGG3nMJj050VY0XU03erJ1rRGEcJ5FTbXBS8Q7O24EoQP6dR8Qf71nsR2OWZR9PPQivRLdwetcXMMr6ECTz505VKtP3WIdRcTRiuBdjUDg3bggbRz8j0rb3+zqAfy/5bD3hqG8nE+IfI+dVV6ybZg69DFXPBcfnBRtwNOcj/mk1K1Sb1N/nwNMYQxsQcKsKCVugLcUaqT4Sv3lPvD8OYq3tBcvgIIHSP3zmoOKYIXUgaOuqNzUjn5g6gjmDVXwwF1zybYkgjnmUww+BBpTS95B8jQH61U8RvySusA79YG35VJ/6hrBnLt/V6mhcXaO/KNCNj5+VHJVhuBvAoJ6wPkYqDF4eDIgDYjof70O4i0up8TE6b6CKIv41yAlpc90qAw3A8z5+W9PoRc2ooVUkkssf7OOZg0qhtdjy4DXJZ21JPWnrqq2h4My94zMWMPasMHe8xcWzNkQzgjxFiTGuYsJJn2qN7PY8W2+zhQAFmM4dkl2gORoSZnTz8qE4twRftB73S2SCFBkux1dnJ+7OXWRoNareG37dm4VtAogaZVS5cLsC50AOuw+NMjLLOHOGqDWW38vz1+JtzcObffb5iI/D4+VT3WZdQdBBUE+FlKnw+mon0nlTWLoeNtRoeWv99PiDyprbiOYJ2MajXaPnt8PKvBhpycXnO4115GZZy677gjdT5j670LbEusdRpRFwBefhPhbqYGjKI3/4ih7Clbig8jp0I61xrq37qeV7r/MHr7G8VxDD95c/yWd4Cc0wNI+E1zi2hIHX6U628xIYehHnTX10A6VjfB0CuVOZpQTUvdE8tKTWerAfWlsJGSoGYxA1PSBReDTN/Pu6aeBTsi9f9R6/CqvGW1LW7QJOdwD0gan8KN7U3stoKPeMUyEdl5jaFLvaih4lXi+NK92Loc2IgLbOUsxIjOTsta/hTi2sYY2lbmtlM6r5vcMBm9SPSvNYq27O8Z+zuq3MzYcAwg2VmPtke8PKu7ZzhD2MY8zp9p9mNU9VLLS6fXBf8e4fhmS4UuXL+LWGcqQ8cobLoB6Vja3rY+zaezc0vX7j5Ldy2vd2yG91yNGAqm7QcGtBruS8GvqZe1ljVtfB13qXFB+9FfEv2X2io/8AFVbx0b9P0XhwZuaJwGNe0wdCR+dRYjDOhyupUxMEcjzplstlzgHKOdYXhcnflonHD3TPTMLxy5ctKyd2ZAzZ1nQcvWo8FeK3Vbu1cjddlbTQjkCKoOybN3bDlMitDaxLJqgXPyLagH051zqk1OphyWU/zJ426te5qSjFbE/FeHYe+yguLJadG2B3IXXw7GeW0Vm8cLuHZrKFIdROXKyspgglvlRhwGZi11i7Nux89/hV7heE2RatqUIZfe/+MjkBy6UxTzJpcmNxwY8cEc2DdDqcp1QkAnTdddRp0qnYfOtPxHs3cQNdys9udx4iR1MbL51XcUxQu5P5S28ihfDOsczO5ovxz6/QiYDYvkelSHiB5VC9vpTJYmjraXIHTi+g9sljM7/nRfD0y3UjmdfjUQEaUdwfCy+bkPxoZL4wsF7b0rL3PDiL6id0aDyLKJjp7M/GtM7BQWYgDqdgBuaymCJc3L/+a8gH7qgBD5SBPxq/EGUfKJwaKwdwzkIlT9PMUNB/f0qsxvFW1s4f/Ejxvytg7gf1EUKUJVHhevgKq1Y0o6pHXartAqXBYsQ10ADqE1EzG51/WtR2MxNkrlBAefESZk+vIn68iaxuB7OWhqyB3OpZjIJkbkgwdDy58q1KYdbYlUQKNMyEmJ9nOp3B203kfD0FvRiklE5buVU9pM9ISANvpNKvO7faS+BFtLzoJCsoLKRPI5TI+NKtuEuvzK6gTGYMXlAgGYzToSo1UT6k6VLZsi0pDJJnQxpp586IxuGa1ee2o09pfQ7j51yzMNiCCAddjO8/Ssmz3OFWUoPS+h3cVWjJo24Xr1HlOoqFhOo56azof7gfMGnGmoMT89DqKkuxI6OPqN/jz+dBoRnqQI3I/H8iP3yNNcCjKgmAdHOmvP4GKYjyAjp8daWMTVl067zvPy3qkoqUdMuGabevKlLXHoH4W2VkGu2QfKqrB3yxyMxmPCeo6eoo0iBGtcOvSdKWl/oz2VrcxuKanH9fIgxdwE6E+lB3LlSXTrQ11qyGgga7lu2XOyvH+4EfnVh2qw5NvN90/Sq3EWc6FTz+nnVtwbHC6htXP8RRBH3hyIp0Xsmug23q91VUzHTXTkcqs+L8Ha0ZAJQ/SqoGtsJqayj2VKtCrHVFlpwXjtzDgIMptZhowzZJOrLWus4pHvOcMbYAg3cS/iMnkBy0rA2kJOgmNTVzgMWLS3GtIHS4Iu2T+IrXTvFFqE/X+f5OJ2j2bHepSW75XT448fkabi/Dld7l0O5dUBLMB3Tr0BrJ2/8AMs7H2rZ/eoq2wnEsPZsqrO97MZWwNhOyny9aurnCWvZLtxUw+UeyNSR0NVvLWMk6kMJ9U+pmtb+dvinWTx026Ly5x+wD2cwyhTcUEZ/dPL0q5ia7S0hTNbYMo0McjTKK8hdRqQqPvFhj3XjW9tDBY9OlNjsY4TubCMWkNnb2F6gDmanUV0Gj40y0unF6Zb/QxV6KayikBv2jmW9c1zZwPZYtvp0qrvNm30NaV23qA21bcD5V0JZly+DGkkZ3LGuk0wUnYHXyrRGwvQfKnXyFFRJkpsJwxmPj0H1q2cpbQ7BV3PpXGLxq2lzuYA+ZPQVQYlmvnNcGVBqtvr0Z+vpTUklllGx8TjDiSBEWAdQfau+vRPLn6UVcsgeJPZP0qIJzPKqPFcQe8WtWSRbnxuOccl/WmQhKvLwS+X3M1evChHVIMw95cTcaxbuARozA6ifu9TQ32ZrNz7OqC61sqe+DAMUY+zcHvHQ/Q0Rg+B2WULl22IMN5wRrNWHBuF2rTP3c+PdiSTOsCTvE12aNOMIaYo4FxfqosdWE27lvNlBUkfIzM/HeunQZCrGAQQYMEA+1B5fhXNnAjPrsv1I5/nUuLtGGB1GXQAAmfj8K2U9n7Jz4bSTg8fEgw1viNtFSzcU2lEIWQZo5TSqzXD37wFwqoLgGBdcDYchtSrTFU2t2vT7nVbl+Ms+1+ALILq6Nb1+HOqHvhsOYkc99x8/xrd3UDKQdiKwNzDd1ce3yBlfQ1lnHEseP4zNfUtlUXwY7W/CoG8kxUl4SoEZSP2K4vAEgzEUrlydRVGcvbc4WCJjXY/vyP40zNzPSNBqa4a7pEVAjQY1qrKqeNh8Ra+nPpRVnEF0I98b+fmKZGgZTtv6+tDXVysbg0jl+VJrUY1YaX+jOjZXbtqmpcPlBN61IBoVsOTy2qWzdzKSNt6c3CedeeqwcJOL5PY06kakVKPDK9gRoaGvoZDJow2P5elWbid6YWgTqKrGbTyWwG8I4mLy5WEON1P4ilieCWX92D5VX4nCic6HK42P5GrLhmN7wQ2jjcfpVm0/ajsNp1Z037LwBWezuVpRyPKil4AofOGIPMDarINFSzXPrV6qk9zrU7upKO7KrE8HUOl1FGZGDevWrk437RcITTKJeeXpXE0LesEHPbOVufQ+Rp9tdxce5uN4Zz5r7GO4pzlLvIP2uAnhOCIuNlOe253GmUjrRhUAkAzB3qLB4zMhNw92oOqruascGSyewqW+RO5866l32fRr013L3S9fIwUbipTk9a2YMBUd5oFE3rcRl8QbaKCxR1ivNSt6tOeJxwdFVIyWUyG5rXSrSy61OV0rtRRz2CkUBxDiQtRzY6Ko3JrjiPFMp7u2Mzn5DzNBYfhhBzuZY7seXkOgpm0eSjeeCN8C7MLl45m91fdX06nzoh7eVczGAOZru/wASt2kOY7czWUe9cxjSxK2em2b1ptKhKs9UuPzgy3NzChHzO8ZjXxJ7tJWyNzzf+1WuB4eFACiI2FF2MICFVEhVGpqcee1denSSWFweWuriVWWWzm34TDptuRvrUywRK7DSukukb6jzH410I5aCtCRkSGfKddZ8qe7iBIk/uKjukKJJgfvaowxuFQQo8jy/qb9KZFDadKVR4RIlx48Mxy1Ap6rsbdQOwBJE709a1Rl+f+nQVFJcv1Z6YrVm+12D0W8u67+YNPSpNb3cmqcVKLTKe2soTlB0qGdNBttSpUh7M8/NbIkxEMQRpprXKoOlKlUaBy8jm0a4ZhEETTUqoxuMIHtW8ryh33U7V3dSGpUq5/aVOPdqfU7fYlaTlKHQZWnen1mlSrhs9Gjl6YWs2q6MNjTUqiYQ/h+N7wQdGG9HK0b0qVKu4LkdbzecEgNdoKVKuezeLFYfOsVbYS4L6ZHkZdNOcU1Kul2VWlmVN7xe5iuaaeJdSTE41bahLY251TkkmTuaVKrKvOvUbm+OF0KTgqaxEJw6czVXxPHljkt6dTTUq18RyZ2BWgqDwjU7sdzQPFOIi2pZyaVKpRip1FFi60nCDaM/hcK2KYXLhhfdX9a0WFsBeQ05UqVdqEVweSuakpNtssMOJEHY09+0QdY8opUq0xMmMxyRZjqZrj7QoEn5edKlVlyUXvJETySCYze7zCzt6mhsRctWQS5YyZMyd9/rSpVroxUuTtKKprESp/6vsDTJMf009KlRaWeB+jz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821" y="26064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8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792088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Advantages of credit cards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1338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Secure online shopping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Flexible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Making claims against companies</a:t>
            </a:r>
            <a:endParaRPr lang="en-GB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7544" y="2924944"/>
            <a:ext cx="820891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BUT</a:t>
            </a:r>
            <a:r>
              <a:rPr lang="en-GB" sz="28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…</a:t>
            </a:r>
          </a:p>
          <a:p>
            <a:r>
              <a:rPr lang="en-GB" sz="28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If you do not make the minimum payment each month you could be fined and your payments will be frozen meaning you cannot use the card!!</a:t>
            </a:r>
          </a:p>
          <a:p>
            <a:r>
              <a:rPr lang="en-GB" sz="28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This will also lower your </a:t>
            </a:r>
            <a:r>
              <a:rPr lang="en-GB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CREDIT RATING!</a:t>
            </a:r>
            <a:endParaRPr lang="en-GB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Percentages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2843213" y="3789363"/>
            <a:ext cx="4278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itchFamily="66" charset="0"/>
              </a:rPr>
              <a:t>Just Calculating Percentages</a:t>
            </a:r>
          </a:p>
        </p:txBody>
      </p:sp>
      <p:sp>
        <p:nvSpPr>
          <p:cNvPr id="7172" name="AutoShape 16"/>
          <p:cNvSpPr>
            <a:spLocks noChangeArrowheads="1"/>
          </p:cNvSpPr>
          <p:nvPr/>
        </p:nvSpPr>
        <p:spPr bwMode="auto">
          <a:xfrm>
            <a:off x="1187450" y="2060575"/>
            <a:ext cx="1801813" cy="1223963"/>
          </a:xfrm>
          <a:prstGeom prst="cloudCallout">
            <a:avLst>
              <a:gd name="adj1" fmla="val 73347"/>
              <a:gd name="adj2" fmla="val 90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Simple Interest</a:t>
            </a:r>
          </a:p>
        </p:txBody>
      </p:sp>
      <p:sp>
        <p:nvSpPr>
          <p:cNvPr id="7173" name="AutoShape 17"/>
          <p:cNvSpPr>
            <a:spLocks noChangeArrowheads="1"/>
          </p:cNvSpPr>
          <p:nvPr/>
        </p:nvSpPr>
        <p:spPr bwMode="auto">
          <a:xfrm>
            <a:off x="3563938" y="1700213"/>
            <a:ext cx="2365375" cy="1223962"/>
          </a:xfrm>
          <a:prstGeom prst="cloudCallout">
            <a:avLst>
              <a:gd name="adj1" fmla="val 9713"/>
              <a:gd name="adj2" fmla="val 110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Compound Interest</a:t>
            </a:r>
          </a:p>
        </p:txBody>
      </p:sp>
      <p:sp>
        <p:nvSpPr>
          <p:cNvPr id="7174" name="AutoShape 18"/>
          <p:cNvSpPr>
            <a:spLocks noChangeArrowheads="1"/>
          </p:cNvSpPr>
          <p:nvPr/>
        </p:nvSpPr>
        <p:spPr bwMode="auto">
          <a:xfrm>
            <a:off x="6300788" y="1916113"/>
            <a:ext cx="2843212" cy="1223962"/>
          </a:xfrm>
          <a:prstGeom prst="cloudCallout">
            <a:avLst>
              <a:gd name="adj1" fmla="val -64671"/>
              <a:gd name="adj2" fmla="val 1064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Appreciation</a:t>
            </a:r>
          </a:p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More</a:t>
            </a:r>
          </a:p>
        </p:txBody>
      </p:sp>
      <p:sp>
        <p:nvSpPr>
          <p:cNvPr id="7175" name="AutoShape 19"/>
          <p:cNvSpPr>
            <a:spLocks noChangeArrowheads="1"/>
          </p:cNvSpPr>
          <p:nvPr/>
        </p:nvSpPr>
        <p:spPr bwMode="auto">
          <a:xfrm>
            <a:off x="6572250" y="5084763"/>
            <a:ext cx="2571750" cy="1223962"/>
          </a:xfrm>
          <a:prstGeom prst="cloudCallout">
            <a:avLst>
              <a:gd name="adj1" fmla="val -80028"/>
              <a:gd name="adj2" fmla="val -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Depreciation</a:t>
            </a:r>
          </a:p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Less</a:t>
            </a:r>
          </a:p>
        </p:txBody>
      </p:sp>
      <p:sp>
        <p:nvSpPr>
          <p:cNvPr id="7176" name="AutoShape 20"/>
          <p:cNvSpPr>
            <a:spLocks noChangeArrowheads="1"/>
          </p:cNvSpPr>
          <p:nvPr/>
        </p:nvSpPr>
        <p:spPr bwMode="auto">
          <a:xfrm>
            <a:off x="3708400" y="5084763"/>
            <a:ext cx="2305050" cy="1223962"/>
          </a:xfrm>
          <a:prstGeom prst="cloudCallout">
            <a:avLst>
              <a:gd name="adj1" fmla="val -3167"/>
              <a:gd name="adj2" fmla="val -119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Inflation</a:t>
            </a:r>
          </a:p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Rising Prices</a:t>
            </a:r>
          </a:p>
        </p:txBody>
      </p:sp>
      <p:sp>
        <p:nvSpPr>
          <p:cNvPr id="7177" name="AutoShape 21"/>
          <p:cNvSpPr>
            <a:spLocks noChangeArrowheads="1"/>
          </p:cNvSpPr>
          <p:nvPr/>
        </p:nvSpPr>
        <p:spPr bwMode="auto">
          <a:xfrm>
            <a:off x="1042988" y="5157788"/>
            <a:ext cx="2305050" cy="1223962"/>
          </a:xfrm>
          <a:prstGeom prst="cloudCallout">
            <a:avLst>
              <a:gd name="adj1" fmla="val 45731"/>
              <a:gd name="adj2" fmla="val -1265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Working</a:t>
            </a:r>
          </a:p>
          <a:p>
            <a:pPr algn="ctr"/>
            <a:r>
              <a:rPr lang="en-GB" altLang="en-US" sz="1800">
                <a:solidFill>
                  <a:srgbClr val="000000"/>
                </a:solidFill>
                <a:latin typeface="Comic Sans MS" pitchFamily="66" charset="0"/>
              </a:rPr>
              <a:t>backwards</a:t>
            </a:r>
          </a:p>
        </p:txBody>
      </p:sp>
      <p:sp>
        <p:nvSpPr>
          <p:cNvPr id="7178" name="Date Placeholder 17"/>
          <p:cNvSpPr>
            <a:spLocks noGrp="1"/>
          </p:cNvSpPr>
          <p:nvPr>
            <p:ph type="dt" sz="quarter" idx="10"/>
          </p:nvPr>
        </p:nvSpPr>
        <p:spPr bwMode="auto">
          <a:xfrm>
            <a:off x="6300788" y="6281738"/>
            <a:ext cx="2476500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212A3AF0-EACD-484C-93B2-06C70B8BCCC4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E0982-F2E9-4CEC-BB2C-D892DC38915C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Credit Rating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Clr>
                <a:schemeClr val="accent3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 score which is used by banks and finance companies.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Can determine how much a company or bank will loan you.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Many affecting factors (credit history, debts, how many types of credit you use.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Many ways to improve credit.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How to build credit and how to lose it!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8170167" cy="1338262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Improve credit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Make payments 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Having some credit agreements (mobile contract)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Don’t have too much credit(one credit card is plenty)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Keep debt as low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Don’t make too many credit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Time – a good credit score takes a long time to build up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How to build credit and how to lose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Lose it by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Acquiring debt – try to pay off balance on credit cards instead of letting it gain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Ignoring bills and overdue bills – the longer you ignore them the more debt you will have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Being “credit hungry” – always applying for loans and cards looks bad.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Store Cards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Not loyalty cards like Tesco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Clubcard</a:t>
            </a:r>
            <a:endParaRPr lang="en-GB" sz="28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Similar to credit cards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From a finance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Can only be used in one shop or branch.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59632" y="4611442"/>
            <a:ext cx="684076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Added advantage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Some stores will have special offers only available to card holders.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72499" y="2273482"/>
            <a:ext cx="32960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761465" y="2358385"/>
            <a:ext cx="2624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b="1" u="sng" dirty="0"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29200" y="3128931"/>
            <a:ext cx="3833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altLang="en-US" sz="2000" b="1" dirty="0">
                <a:latin typeface="Comic Sans MS" pitchFamily="66" charset="0"/>
                <a:cs typeface="Arial" charset="0"/>
              </a:rPr>
              <a:t>Read a repayments table</a:t>
            </a:r>
            <a:endParaRPr lang="en-GB" altLang="en-US" sz="4000" b="1" dirty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9750" y="3140968"/>
            <a:ext cx="4324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altLang="en-US" sz="2000" b="1" dirty="0">
                <a:solidFill>
                  <a:srgbClr val="FF6700"/>
                </a:solidFill>
                <a:latin typeface="Comic Sans MS" pitchFamily="66" charset="0"/>
                <a:cs typeface="Arial" charset="0"/>
              </a:rPr>
              <a:t>Understand how to calculate</a:t>
            </a:r>
            <a:r>
              <a:rPr lang="en-US" altLang="en-US" sz="2000" b="1" dirty="0">
                <a:solidFill>
                  <a:srgbClr val="FF6700"/>
                </a:solidFill>
                <a:latin typeface="Comic Sans MS" pitchFamily="66" charset="0"/>
                <a:cs typeface="Arial" charset="0"/>
              </a:rPr>
              <a:t> loan repayments</a:t>
            </a:r>
            <a:endParaRPr lang="en-GB" altLang="en-US" sz="2000" b="1" dirty="0">
              <a:solidFill>
                <a:srgbClr val="FF67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435600" y="3842643"/>
            <a:ext cx="3360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altLang="en-US" sz="2000" b="1" dirty="0">
                <a:latin typeface="Comic Sans MS" pitchFamily="66" charset="0"/>
                <a:cs typeface="Arial" charset="0"/>
              </a:rPr>
              <a:t>Calculate</a:t>
            </a:r>
            <a:r>
              <a:rPr lang="en-GB" altLang="en-US" sz="2000" b="1" dirty="0">
                <a:latin typeface="Comic Sans MS" pitchFamily="66" charset="0"/>
                <a:cs typeface="Arial" charset="0"/>
              </a:rPr>
              <a:t> the month</a:t>
            </a:r>
            <a:r>
              <a:rPr lang="en-US" altLang="en-US" sz="2000" b="1" dirty="0" err="1">
                <a:latin typeface="Comic Sans MS" pitchFamily="66" charset="0"/>
                <a:cs typeface="Arial" charset="0"/>
              </a:rPr>
              <a:t>ly</a:t>
            </a:r>
            <a:r>
              <a:rPr lang="en-GB" altLang="en-US" sz="2000" b="1" dirty="0">
                <a:latin typeface="Comic Sans MS" pitchFamily="66" charset="0"/>
                <a:cs typeface="Arial" charset="0"/>
              </a:rPr>
              <a:t> repayments.</a:t>
            </a:r>
          </a:p>
          <a:p>
            <a:pPr marL="342900" indent="-342900">
              <a:buFontTx/>
              <a:buAutoNum type="arabicPeriod" startAt="2"/>
            </a:pPr>
            <a:r>
              <a:rPr lang="en-GB" altLang="en-US" sz="2000" b="1" dirty="0">
                <a:latin typeface="Comic Sans MS" pitchFamily="66" charset="0"/>
                <a:cs typeface="Arial" charset="0"/>
              </a:rPr>
              <a:t>Calculate the total amount rep</a:t>
            </a:r>
            <a:r>
              <a:rPr lang="en-US" altLang="en-US" sz="2000" b="1" dirty="0">
                <a:latin typeface="Comic Sans MS" pitchFamily="66" charset="0"/>
                <a:cs typeface="Arial" charset="0"/>
              </a:rPr>
              <a:t>aid.</a:t>
            </a:r>
          </a:p>
          <a:p>
            <a:pPr marL="342900" indent="-342900">
              <a:buFontTx/>
              <a:buAutoNum type="arabicPeriod" startAt="2"/>
            </a:pPr>
            <a:r>
              <a:rPr lang="en-US" altLang="en-US" sz="2000" b="1" dirty="0">
                <a:latin typeface="Comic Sans MS" pitchFamily="66" charset="0"/>
                <a:cs typeface="Arial" charset="0"/>
              </a:rPr>
              <a:t>Calculate the cost of a loan.</a:t>
            </a:r>
            <a:endParaRPr lang="en-GB" altLang="en-US" sz="2000" b="1" dirty="0">
              <a:latin typeface="Comic Sans MS" pitchFamily="66" charset="0"/>
              <a:cs typeface="Arial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Loans</a:t>
            </a:r>
          </a:p>
        </p:txBody>
      </p:sp>
      <p:sp>
        <p:nvSpPr>
          <p:cNvPr id="25609" name="Date Placeholder 1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078DABD0-A32B-41F2-9736-508FD28E639E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38B9E-D956-4603-9048-6A513C994C12}" type="slidenum">
              <a:rPr lang="en-GB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  <p:bldP spid="163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Loans</a:t>
            </a:r>
          </a:p>
        </p:txBody>
      </p:sp>
      <p:sp>
        <p:nvSpPr>
          <p:cNvPr id="26627" name="Date Placeholder 16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96A4CA3B-6A4B-44B0-B369-6D7A93CBCC7B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7DCF6-2FF7-46BA-96A0-3046E98EEAB4}" type="slidenum">
              <a:rPr lang="en-GB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53612" y="1442341"/>
            <a:ext cx="7920038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3"/>
                </a:solidFill>
                <a:latin typeface="Comic Sans MS" panose="030F0702030302020204" pitchFamily="66" charset="0"/>
              </a:rPr>
              <a:t>Loan companies will take into account a number of factors when taking on a new customer.</a:t>
            </a:r>
          </a:p>
          <a:p>
            <a:pPr>
              <a:defRPr/>
            </a:pPr>
            <a:endParaRPr lang="en-GB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Credit history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Size of the loan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What the loan is for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Etc…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3"/>
                </a:solidFill>
                <a:latin typeface="Comic Sans MS" panose="030F0702030302020204" pitchFamily="66" charset="0"/>
              </a:rPr>
              <a:t>Calculating the monthly repayments for a loan can be complex so often a table is used to help calculate the repayments.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altLang="en-US" dirty="0" smtClean="0">
                <a:solidFill>
                  <a:schemeClr val="tx2"/>
                </a:solidFill>
                <a:latin typeface="Comic Sans MS" pitchFamily="66" charset="0"/>
              </a:rPr>
              <a:t>When a loan is taken out the repayments have to be </a:t>
            </a:r>
            <a:r>
              <a:rPr lang="en-GB" altLang="en-US" dirty="0" smtClean="0">
                <a:solidFill>
                  <a:schemeClr val="tx2"/>
                </a:solidFill>
                <a:latin typeface="Comic Sans MS" pitchFamily="66" charset="0"/>
              </a:rPr>
              <a:t>agreed.</a:t>
            </a:r>
            <a:endParaRPr lang="en-GB" alt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GB" altLang="en-US" dirty="0" smtClean="0">
                <a:solidFill>
                  <a:schemeClr val="tx2"/>
                </a:solidFill>
                <a:latin typeface="Comic Sans MS" pitchFamily="66" charset="0"/>
              </a:rPr>
              <a:t>The value of the monthly repayments will depend on:</a:t>
            </a:r>
          </a:p>
          <a:p>
            <a:pPr lvl="4"/>
            <a:r>
              <a:rPr lang="en-GB" altLang="en-US" sz="2400" dirty="0" smtClean="0">
                <a:solidFill>
                  <a:schemeClr val="tx2"/>
                </a:solidFill>
                <a:latin typeface="Comic Sans MS" pitchFamily="66" charset="0"/>
              </a:rPr>
              <a:t>The amount borrowed</a:t>
            </a:r>
          </a:p>
          <a:p>
            <a:pPr lvl="4"/>
            <a:r>
              <a:rPr lang="en-GB" altLang="en-US" sz="2400" dirty="0" smtClean="0">
                <a:solidFill>
                  <a:schemeClr val="tx2"/>
                </a:solidFill>
                <a:latin typeface="Comic Sans MS" pitchFamily="66" charset="0"/>
              </a:rPr>
              <a:t>APR</a:t>
            </a:r>
          </a:p>
          <a:p>
            <a:pPr lvl="4"/>
            <a:r>
              <a:rPr lang="en-GB" altLang="en-US" sz="2400" dirty="0" smtClean="0">
                <a:solidFill>
                  <a:schemeClr val="tx2"/>
                </a:solidFill>
                <a:latin typeface="Comic Sans MS" pitchFamily="66" charset="0"/>
              </a:rPr>
              <a:t>Time taken to repay loan</a:t>
            </a:r>
          </a:p>
          <a:p>
            <a:pPr lvl="4"/>
            <a:r>
              <a:rPr lang="en-GB" altLang="en-US" sz="2400" dirty="0" smtClean="0">
                <a:solidFill>
                  <a:schemeClr val="tx2"/>
                </a:solidFill>
                <a:latin typeface="Comic Sans MS" pitchFamily="66" charset="0"/>
              </a:rPr>
              <a:t>Loan protection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A7B1D75B-3751-48CC-9AD8-418E005B7FDA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1BF0-236E-494A-88A7-5AB0D79F5F92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42988" y="620688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Loans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23850" y="1600200"/>
            <a:ext cx="2495550" cy="1612900"/>
          </a:xfrm>
          <a:solidFill>
            <a:schemeClr val="bg2"/>
          </a:solidFill>
        </p:spPr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What is the monthly repayment on a loan of £1000, over 36 months with an APR of 16% ?</a:t>
            </a:r>
          </a:p>
          <a:p>
            <a:endParaRPr lang="en-GB" altLang="en-US" smtClean="0">
              <a:latin typeface="Comic Sans MS" pitchFamily="66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2971800" y="1600200"/>
          <a:ext cx="5715000" cy="323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4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APR on £1000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 months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24 months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36 months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48 months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£87.72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£45.95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£32.07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£25.16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£88.56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£46.79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£32.92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£26.03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£89.40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£47.62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£33.78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£26.91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£90.23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£48.46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£34.63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£27.80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£91.05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£49.28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£35.49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£28.68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£91.86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£50.10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£36.34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£29.57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£92.66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£50.92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£37.19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£30.46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T="45710" marB="4571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3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244CB615-DF7D-476F-B194-11C3AD7FD75F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1870B-BBAD-48EE-A817-A8464F1BDC5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1143000"/>
          </a:xfrm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Repayments</a:t>
            </a:r>
            <a:endParaRPr lang="en-GB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86525" y="1557338"/>
            <a:ext cx="1081088" cy="719137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132138" y="3284538"/>
            <a:ext cx="863600" cy="504825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Arrow Connector 13"/>
          <p:cNvCxnSpPr>
            <a:stCxn id="12" idx="6"/>
          </p:cNvCxnSpPr>
          <p:nvPr/>
        </p:nvCxnSpPr>
        <p:spPr>
          <a:xfrm>
            <a:off x="3995738" y="3536950"/>
            <a:ext cx="249078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4"/>
          </p:cNvCxnSpPr>
          <p:nvPr/>
        </p:nvCxnSpPr>
        <p:spPr>
          <a:xfrm>
            <a:off x="7027863" y="2276475"/>
            <a:ext cx="0" cy="1008063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86525" y="3284538"/>
            <a:ext cx="1081088" cy="504825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Cloud 19"/>
          <p:cNvSpPr/>
          <p:nvPr/>
        </p:nvSpPr>
        <p:spPr>
          <a:xfrm>
            <a:off x="107504" y="3646140"/>
            <a:ext cx="2808287" cy="1943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Monthly repayments = £34.63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688" y="1557338"/>
            <a:ext cx="2519362" cy="1754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en-GB" altLang="en-US" sz="1800" dirty="0">
              <a:latin typeface="Comic Sans MS" pitchFamily="66" charset="0"/>
            </a:endParaRPr>
          </a:p>
          <a:p>
            <a:pPr algn="ctr">
              <a:defRPr/>
            </a:pPr>
            <a:r>
              <a:rPr lang="en-GB" altLang="en-US" sz="1800" dirty="0">
                <a:latin typeface="Comic Sans MS" pitchFamily="66" charset="0"/>
              </a:rPr>
              <a:t>Calculate the monthly repayments for a £2500 loan for 24 months at 20%APR.</a:t>
            </a:r>
          </a:p>
          <a:p>
            <a:pPr algn="ctr">
              <a:defRPr/>
            </a:pP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54625" y="1557338"/>
            <a:ext cx="1081088" cy="719137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132138" y="4005263"/>
            <a:ext cx="863600" cy="504825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08438" y="4257675"/>
            <a:ext cx="124618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94375" y="2303463"/>
            <a:ext cx="0" cy="1773237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254625" y="4019550"/>
            <a:ext cx="1081088" cy="504825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76225" y="3671888"/>
            <a:ext cx="2536825" cy="15684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omic Sans MS" panose="030F0702030302020204" pitchFamily="66" charset="0"/>
              </a:rPr>
              <a:t>Monthly repayment for £1000 is </a:t>
            </a:r>
            <a:r>
              <a:rPr lang="en-GB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£50.10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8513" y="5494338"/>
            <a:ext cx="7518400" cy="830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Comic Sans MS" panose="030F0702030302020204" pitchFamily="66" charset="0"/>
                <a:cs typeface="Consolas" panose="020B0609020204030204" pitchFamily="49" charset="0"/>
              </a:rPr>
              <a:t>Monthly repayment for £2500 = £50.10 x 2.5</a:t>
            </a:r>
          </a:p>
          <a:p>
            <a:pPr>
              <a:defRPr/>
            </a:pPr>
            <a:r>
              <a:rPr lang="en-GB" b="1" dirty="0">
                <a:solidFill>
                  <a:schemeClr val="accent3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                             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= </a:t>
            </a:r>
            <a:r>
              <a:rPr lang="en-GB" b="1" u="dbl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£125.25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1" grpId="1" animBg="1"/>
      <p:bldP spid="12" grpId="0" animBg="1"/>
      <p:bldP spid="12" grpId="1" animBg="1"/>
      <p:bldP spid="18" grpId="0" animBg="1"/>
      <p:bldP spid="18" grpId="1" animBg="1"/>
      <p:bldP spid="20" grpId="0" animBg="1"/>
      <p:bldP spid="20" grpId="1" animBg="1"/>
      <p:bldP spid="2" grpId="0" animBg="1"/>
      <p:bldP spid="15" grpId="0" animBg="1"/>
      <p:bldP spid="17" grpId="0" animBg="1"/>
      <p:bldP spid="22" grpId="0" animBg="1"/>
      <p:bldP spid="6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7772400" cy="850900"/>
          </a:xfrm>
        </p:spPr>
        <p:txBody>
          <a:bodyPr/>
          <a:lstStyle/>
          <a:p>
            <a:pPr algn="ctr">
              <a:defRPr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Repayments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4572000"/>
          </a:xfr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To calculate the total repayment for a loan: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dirty="0" smtClean="0">
                <a:latin typeface="Comic Sans MS" panose="030F0702030302020204" pitchFamily="66" charset="0"/>
              </a:rPr>
              <a:t> Calculate the monthly repayments.</a:t>
            </a: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</a:t>
            </a:r>
            <a:r>
              <a:rPr lang="en-GB" dirty="0" smtClean="0">
                <a:latin typeface="Comic Sans MS" panose="030F0702030302020204" pitchFamily="66" charset="0"/>
              </a:rPr>
              <a:t>ultiply the monthly repayment by the number of months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933950" y="1447800"/>
            <a:ext cx="3749675" cy="4572000"/>
          </a:xfrm>
          <a:solidFill>
            <a:schemeClr val="bg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From the last example the monthly repayment is £125.25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So,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Total repayment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 = 125.25 x 24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GB" sz="2800" b="1" u="dbl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£3006</a:t>
            </a:r>
            <a:endParaRPr lang="en-GB" sz="2800" b="1" u="dbl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3AD6B199-DF36-4CC2-9CFF-B66A141B044F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F5BA1-78FE-4460-8974-39EBD6CC2E4A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7772400" cy="850900"/>
          </a:xfrm>
        </p:spPr>
        <p:txBody>
          <a:bodyPr/>
          <a:lstStyle/>
          <a:p>
            <a:pPr algn="ctr">
              <a:defRPr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Repayments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4572000"/>
          </a:xfr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To calculate the cost of a loan: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dirty="0" smtClean="0">
                <a:latin typeface="Comic Sans MS" panose="030F0702030302020204" pitchFamily="66" charset="0"/>
              </a:rPr>
              <a:t> Calculate the total repayment.</a:t>
            </a: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dirty="0" smtClean="0">
                <a:latin typeface="Comic Sans MS" panose="030F0702030302020204" pitchFamily="66" charset="0"/>
              </a:rPr>
              <a:t>Subtract the amount borrowed.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933950" y="1447800"/>
            <a:ext cx="3749675" cy="4572000"/>
          </a:xfrm>
          <a:solidFill>
            <a:schemeClr val="bg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Total repayment is £3006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So,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Cost of loan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 = £3006 - £2500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GB" sz="2800" b="1" u="dbl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£506</a:t>
            </a:r>
            <a:endParaRPr lang="en-GB" sz="2800" b="1" u="dbl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A67A35A2-8CF2-489D-8FFE-EC67B7A85667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05E49-5BE9-4929-BDE6-85E696E57112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Percentage Profit and loss.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22312" y="2547938"/>
                <a:ext cx="8314184" cy="3401342"/>
              </a:xfrm>
            </p:spPr>
            <p:txBody>
              <a:bodyPr/>
              <a:lstStyle/>
              <a:p>
                <a:r>
                  <a:rPr lang="en-GB" sz="36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Percentage profit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𝒂𝒄𝒕𝒖𝒂𝒍</m:t>
                        </m:r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𝒑𝒓𝒐𝒇𝒊𝒕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𝒄𝒐𝒔𝒕</m:t>
                        </m:r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𝒑𝒓𝒊𝒄𝒆</m:t>
                        </m:r>
                      </m:den>
                    </m:f>
                    <m:r>
                      <a:rPr lang="en-GB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en-GB" sz="3600" b="1" dirty="0" smtClean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endParaRPr lang="en-GB" sz="3600" b="1" dirty="0" smtClean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r>
                  <a:rPr lang="en-GB" sz="36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Percentage loss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𝒂𝒄𝒕𝒖𝒂𝒍</m:t>
                        </m:r>
                        <m: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𝒍𝒐𝒔𝒔</m:t>
                        </m:r>
                      </m:num>
                      <m:den>
                        <m: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𝒄𝒐𝒔𝒕</m:t>
                        </m:r>
                        <m: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𝒑𝒓𝒊𝒄𝒆</m:t>
                        </m:r>
                      </m:den>
                    </m:f>
                    <m:r>
                      <a:rPr lang="en-GB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en-GB" sz="3600" b="1" dirty="0" smtClean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endParaRPr lang="en-GB" sz="36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endParaRPr lang="en-GB" sz="36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22312" y="2547938"/>
                <a:ext cx="8314184" cy="3401342"/>
              </a:xfrm>
              <a:blipFill>
                <a:blip r:embed="rId2"/>
                <a:stretch>
                  <a:fillRect l="-21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9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mic Sans MS" panose="030F0702030302020204" pitchFamily="66" charset="0"/>
              </a:rPr>
              <a:t>Page 214 </a:t>
            </a:r>
            <a:r>
              <a:rPr lang="pt-BR" dirty="0" err="1" smtClean="0">
                <a:latin typeface="Comic Sans MS" panose="030F0702030302020204" pitchFamily="66" charset="0"/>
              </a:rPr>
              <a:t>Exercise</a:t>
            </a:r>
            <a:r>
              <a:rPr lang="pt-BR" dirty="0" smtClean="0">
                <a:latin typeface="Comic Sans MS" panose="030F0702030302020204" pitchFamily="66" charset="0"/>
              </a:rPr>
              <a:t> 8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Q1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, 2, 4, 5, 7, 8 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3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75556" y="2344738"/>
            <a:ext cx="2852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5847556" y="2344738"/>
            <a:ext cx="219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000" b="1" u="sng" dirty="0"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altLang="en-US" sz="2000" b="1">
                <a:latin typeface="Comic Sans MS" pitchFamily="66" charset="0"/>
                <a:cs typeface="Arial" charset="0"/>
              </a:rPr>
              <a:t>Calculate total of instal</a:t>
            </a:r>
            <a:r>
              <a:rPr lang="en-US" altLang="en-US" sz="2000" b="1">
                <a:latin typeface="Comic Sans MS" pitchFamily="66" charset="0"/>
                <a:cs typeface="Arial" charset="0"/>
              </a:rPr>
              <a:t>ments paid</a:t>
            </a:r>
            <a:endParaRPr lang="en-GB" altLang="en-US" sz="4000" b="1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632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9750" y="3044825"/>
            <a:ext cx="4324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altLang="en-US" sz="2000" b="1">
                <a:solidFill>
                  <a:srgbClr val="FF6700"/>
                </a:solidFill>
                <a:latin typeface="Comic Sans MS" pitchFamily="66" charset="0"/>
                <a:cs typeface="Arial" charset="0"/>
              </a:rPr>
              <a:t>Understand how to calculate</a:t>
            </a:r>
            <a:r>
              <a:rPr lang="en-US" altLang="en-US" sz="2000" b="1">
                <a:solidFill>
                  <a:srgbClr val="FF6700"/>
                </a:solidFill>
                <a:latin typeface="Comic Sans MS" pitchFamily="66" charset="0"/>
                <a:cs typeface="Arial" charset="0"/>
              </a:rPr>
              <a:t> the cost of a product by using the hire purchase option.</a:t>
            </a:r>
            <a:endParaRPr lang="en-GB" altLang="en-US" sz="2000" b="1">
              <a:solidFill>
                <a:srgbClr val="FF67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435600" y="3716338"/>
            <a:ext cx="33607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altLang="en-US" sz="2000" b="1">
                <a:latin typeface="Comic Sans MS" pitchFamily="66" charset="0"/>
                <a:cs typeface="Arial" charset="0"/>
              </a:rPr>
              <a:t>Calculate deposit to be paid.</a:t>
            </a:r>
            <a:endParaRPr lang="en-GB" altLang="en-US" sz="2000" b="1">
              <a:latin typeface="Comic Sans MS" pitchFamily="66" charset="0"/>
              <a:cs typeface="Arial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en-GB" altLang="en-US" sz="2000" b="1">
                <a:latin typeface="Comic Sans MS" pitchFamily="66" charset="0"/>
                <a:cs typeface="Arial" charset="0"/>
              </a:rPr>
              <a:t>Calculate total </a:t>
            </a:r>
            <a:r>
              <a:rPr lang="en-US" altLang="en-US" sz="2000" b="1">
                <a:latin typeface="Comic Sans MS" pitchFamily="66" charset="0"/>
                <a:cs typeface="Arial" charset="0"/>
              </a:rPr>
              <a:t>paid for product.</a:t>
            </a:r>
          </a:p>
          <a:p>
            <a:pPr marL="342900" indent="-342900">
              <a:buFontTx/>
              <a:buAutoNum type="arabicPeriod" startAt="2"/>
            </a:pPr>
            <a:r>
              <a:rPr lang="en-US" altLang="en-US" sz="2000" b="1">
                <a:latin typeface="Comic Sans MS" pitchFamily="66" charset="0"/>
                <a:cs typeface="Arial" charset="0"/>
              </a:rPr>
              <a:t>Calculate how much more is spent on an item through hire purchase.</a:t>
            </a:r>
            <a:endParaRPr lang="en-GB" altLang="en-US" sz="2000" b="1">
              <a:latin typeface="Comic Sans MS" pitchFamily="66" charset="0"/>
              <a:cs typeface="Arial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Hire Purchase</a:t>
            </a:r>
          </a:p>
        </p:txBody>
      </p:sp>
      <p:sp>
        <p:nvSpPr>
          <p:cNvPr id="56329" name="Date Placeholder 15"/>
          <p:cNvSpPr txBox="1">
            <a:spLocks noGrp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6395C7-FF9A-46C8-A85E-F43CB9E9434E}" type="datetime2">
              <a:rPr lang="en-US" altLang="en-US" sz="1400">
                <a:solidFill>
                  <a:schemeClr val="tx2"/>
                </a:solidFill>
              </a:rPr>
              <a:pPr algn="r"/>
              <a:t>Tuesday, October 03, 2017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7" name="Slide Number Placeholder 16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FBABEC08-82C4-40F5-AFB5-9CEEE41A9138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31</a:t>
            </a:fld>
            <a:endParaRPr lang="en-GB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  <p:bldP spid="1639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Hire purchase</a:t>
            </a:r>
          </a:p>
        </p:txBody>
      </p:sp>
      <p:sp>
        <p:nvSpPr>
          <p:cNvPr id="31747" name="Date Placeholder 16"/>
          <p:cNvSpPr>
            <a:spLocks noGrp="1"/>
          </p:cNvSpPr>
          <p:nvPr>
            <p:ph type="dt" sz="quarter" idx="10"/>
          </p:nvPr>
        </p:nvSpPr>
        <p:spPr bwMode="auto">
          <a:xfrm>
            <a:off x="6188075" y="6126163"/>
            <a:ext cx="2476500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2F352557-D721-41A9-AD00-2378BE88600F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0E3BB-CC31-45DD-B28E-D77D46DA2DB4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31749" name="TextBox 1"/>
          <p:cNvSpPr txBox="1">
            <a:spLocks noChangeArrowheads="1"/>
          </p:cNvSpPr>
          <p:nvPr/>
        </p:nvSpPr>
        <p:spPr bwMode="auto">
          <a:xfrm>
            <a:off x="611188" y="1628775"/>
            <a:ext cx="81375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Hire purchase is a payment option where the customer pays a deposit for a product then a number of instalments to pay for the product.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This payment option is often a favourable payment method when buying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GB" dirty="0">
                <a:latin typeface="Comic Sans MS" pitchFamily="66" charset="0"/>
              </a:rPr>
              <a:t>Furniture e.g. sofa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GB" dirty="0">
                <a:latin typeface="Comic Sans MS" pitchFamily="66" charset="0"/>
                <a:hlinkClick r:id="rId2"/>
              </a:rPr>
              <a:t>A new car</a:t>
            </a:r>
            <a:endParaRPr lang="en-GB" dirty="0">
              <a:latin typeface="Comic Sans MS" pitchFamily="66" charset="0"/>
            </a:endParaRPr>
          </a:p>
          <a:p>
            <a:pPr marL="1714500" lvl="3" indent="-342900">
              <a:buFont typeface="Arial" charset="0"/>
              <a:buChar char="•"/>
            </a:pPr>
            <a:r>
              <a:rPr lang="en-GB" dirty="0">
                <a:latin typeface="Comic Sans MS" pitchFamily="66" charset="0"/>
              </a:rPr>
              <a:t>A holiday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4643438" y="2708275"/>
            <a:ext cx="3779837" cy="1728788"/>
          </a:xfrm>
          <a:prstGeom prst="cloudCallout">
            <a:avLst>
              <a:gd name="adj1" fmla="val -81963"/>
              <a:gd name="adj2" fmla="val 601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omic Sans MS" pitchFamily="66" charset="0"/>
              </a:rPr>
              <a:t>Hire purchase will usually cost more!!!!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Hire purchase</a:t>
            </a:r>
            <a:endParaRPr lang="en-GB" sz="4400" b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Jenny is buying a new sofa. The store assistant tells her about their hire purchase option.</a:t>
            </a:r>
          </a:p>
          <a:p>
            <a:pPr marL="0" indent="0">
              <a:buFont typeface="Wingdings 2" pitchFamily="18" charset="2"/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The sofa will cost Jenny £600 to buy up front. </a:t>
            </a:r>
          </a:p>
          <a:p>
            <a:pPr marL="0" indent="0">
              <a:buFont typeface="Wingdings 2" pitchFamily="18" charset="2"/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To pay for the sofa using hire purchase she will pay a deposit of £100 then 12 monthly instalments of £49.90</a:t>
            </a:r>
          </a:p>
          <a:p>
            <a:pPr marL="0" indent="0">
              <a:buFont typeface="Wingdings 2" pitchFamily="18" charset="2"/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How much will she pay using hire purchase?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321658CD-A722-4F9E-B1E6-76C2CA37FF80}" type="datetime2">
              <a:rPr lang="en-US" smtClean="0"/>
              <a:pPr/>
              <a:t>Tuesday, October 03, 2017</a:t>
            </a:fld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579AA-F9D5-4E88-86D9-B476F7F9DD90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827584" y="4653136"/>
            <a:ext cx="7488238" cy="15700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Monthly instalment x N</a:t>
            </a:r>
            <a:r>
              <a:rPr lang="en-GB" baseline="30000">
                <a:latin typeface="Comic Sans MS" pitchFamily="66" charset="0"/>
              </a:rPr>
              <a:t>o</a:t>
            </a:r>
            <a:r>
              <a:rPr lang="en-GB">
                <a:latin typeface="Comic Sans MS" pitchFamily="66" charset="0"/>
              </a:rPr>
              <a:t> of months</a:t>
            </a:r>
          </a:p>
          <a:p>
            <a:pPr algn="ctr"/>
            <a:r>
              <a:rPr lang="en-GB">
                <a:latin typeface="Comic Sans MS" pitchFamily="66" charset="0"/>
              </a:rPr>
              <a:t> = 12 x 49.90 =£598.80</a:t>
            </a:r>
          </a:p>
          <a:p>
            <a:pPr algn="ctr"/>
            <a:r>
              <a:rPr lang="en-GB">
                <a:latin typeface="Comic Sans MS" pitchFamily="66" charset="0"/>
              </a:rPr>
              <a:t>Total instalments + Deposit </a:t>
            </a:r>
          </a:p>
          <a:p>
            <a:pPr algn="ctr"/>
            <a:r>
              <a:rPr lang="en-GB">
                <a:latin typeface="Comic Sans MS" pitchFamily="66" charset="0"/>
              </a:rPr>
              <a:t>=598.80 + 100 = £698.80</a:t>
            </a:r>
          </a:p>
        </p:txBody>
      </p:sp>
      <p:pic>
        <p:nvPicPr>
          <p:cNvPr id="32775" name="Picture 2" descr="C:\Users\hazel.oconnor\AppData\Local\Microsoft\Windows\Temporary Internet Files\Content.IE5\UIBSUB1Q\MC9003569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188913"/>
            <a:ext cx="18399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930027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Hire purchase</a:t>
            </a:r>
            <a:endParaRPr lang="en-GB" dirty="0"/>
          </a:p>
        </p:txBody>
      </p:sp>
      <p:sp>
        <p:nvSpPr>
          <p:cNvPr id="33794" name="Content Placehold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772400" cy="1338262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How much more will Jenny pay by using the hire purchase option?</a:t>
            </a:r>
          </a:p>
          <a:p>
            <a:endParaRPr lang="en-GB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What percentage of the original cost is this increase?</a:t>
            </a:r>
          </a:p>
        </p:txBody>
      </p:sp>
      <p:sp>
        <p:nvSpPr>
          <p:cNvPr id="3379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B4625B48-927B-41F3-AC37-BA93C1D2E9A6}" type="datetime2">
              <a:rPr lang="en-US" smtClean="0"/>
              <a:pPr/>
              <a:t>Tuesday, October 03, 2017</a:t>
            </a:fld>
            <a:endParaRPr lang="en-GB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6EE7E-1ACA-4846-9B82-38FDEBD5AA7F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3379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051720" y="2636912"/>
            <a:ext cx="5616624" cy="4572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£698.80 – 600</a:t>
            </a:r>
          </a:p>
          <a:p>
            <a:r>
              <a:rPr lang="en-GB" dirty="0" smtClean="0">
                <a:latin typeface="Comic Sans MS" pitchFamily="66" charset="0"/>
              </a:rPr>
              <a:t>£98.80</a:t>
            </a:r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increase /original price x 100</a:t>
            </a:r>
          </a:p>
          <a:p>
            <a:r>
              <a:rPr lang="en-GB" dirty="0" smtClean="0">
                <a:latin typeface="Comic Sans MS" pitchFamily="66" charset="0"/>
              </a:rPr>
              <a:t>98.80/600 x 100</a:t>
            </a:r>
          </a:p>
          <a:p>
            <a:r>
              <a:rPr lang="en-GB" dirty="0" smtClean="0">
                <a:latin typeface="Comic Sans MS" pitchFamily="66" charset="0"/>
              </a:rPr>
              <a:t>16.5% increase</a:t>
            </a:r>
          </a:p>
          <a:p>
            <a:endParaRPr lang="en-GB" dirty="0" smtClean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Page 63, Exercise 5A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Q1,2,5,8,11</a:t>
            </a:r>
            <a:endParaRPr lang="en-GB" sz="40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0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/>
              <a:t>Dave bought a barrel of 100 apples for £24.00</a:t>
            </a:r>
            <a:br>
              <a:rPr lang="en-GB" sz="1800" dirty="0" smtClean="0"/>
            </a:br>
            <a:r>
              <a:rPr lang="en-GB" sz="1800" dirty="0" smtClean="0"/>
              <a:t>He put them in bags of 10 and sold them all for £3.20 per bag.</a:t>
            </a:r>
            <a:br>
              <a:rPr lang="en-GB" sz="1800" dirty="0" smtClean="0"/>
            </a:br>
            <a:r>
              <a:rPr lang="en-GB" sz="1800" dirty="0" smtClean="0"/>
              <a:t>A) Calculate his overall profit.</a:t>
            </a:r>
            <a:br>
              <a:rPr lang="en-GB" sz="1800" dirty="0" smtClean="0"/>
            </a:br>
            <a:r>
              <a:rPr lang="en-GB" sz="1800" dirty="0" smtClean="0"/>
              <a:t>B) Express this as a percentage of what it cost Dave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4209727" cy="2681262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GB" sz="1800" dirty="0" smtClean="0"/>
              <a:t>Cost price = £24.00</a:t>
            </a:r>
          </a:p>
          <a:p>
            <a:pPr marL="457200" indent="-457200">
              <a:buAutoNum type="alphaLcParenR"/>
            </a:pPr>
            <a:endParaRPr lang="en-GB" sz="1800" dirty="0"/>
          </a:p>
          <a:p>
            <a:pPr marL="457200" indent="-457200">
              <a:buAutoNum type="alphaLcParenR"/>
            </a:pPr>
            <a:r>
              <a:rPr lang="en-GB" sz="1800" dirty="0" smtClean="0"/>
              <a:t>Selling price = 10 x 3.20 = £32.00</a:t>
            </a:r>
          </a:p>
          <a:p>
            <a:pPr marL="457200" indent="-457200">
              <a:buAutoNum type="alphaLcParenR"/>
            </a:pPr>
            <a:endParaRPr lang="en-GB" sz="1800" dirty="0" smtClean="0"/>
          </a:p>
          <a:p>
            <a:pPr marL="457200" indent="-457200">
              <a:buAutoNum type="alphaLcParenR"/>
            </a:pPr>
            <a:r>
              <a:rPr lang="en-GB" sz="1800" dirty="0" smtClean="0"/>
              <a:t>Profit = 32 – 24 = £8.00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B2067-4DFA-4A9B-924D-ECBBDF254747}" type="datetime2">
              <a:rPr lang="en-US" smtClean="0"/>
              <a:pPr>
                <a:defRPr/>
              </a:pPr>
              <a:t>Tuesday, October 03,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@ www.mathsrevision.com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2BBF0-43D3-41BC-8A14-E2A10DD26FF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22313" y="3264979"/>
            <a:ext cx="393303" cy="5760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2313" y="3994092"/>
            <a:ext cx="393303" cy="5760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/>
              <p:cNvSpPr txBox="1">
                <a:spLocks/>
              </p:cNvSpPr>
              <p:nvPr/>
            </p:nvSpPr>
            <p:spPr bwMode="auto">
              <a:xfrm>
                <a:off x="4932040" y="2547938"/>
                <a:ext cx="4209727" cy="2681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28600" algn="l" rtl="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 2" pitchFamily="18" charset="2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C8DFAA"/>
                  </a:buClr>
                  <a:buSzPct val="85000"/>
                  <a:buFont typeface="Wingdings 2" pitchFamily="18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FF6700"/>
                  </a:buClr>
                  <a:buSzPct val="80000"/>
                  <a:buFont typeface="Wingdings 2" pitchFamily="18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FF6700"/>
                  </a:buClr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800" dirty="0" smtClean="0"/>
                  <a:t>b)    Percentage profit</a:t>
                </a:r>
              </a:p>
              <a:p>
                <a:endParaRPr lang="en-GB" sz="1800" dirty="0" smtClean="0"/>
              </a:p>
              <a:p>
                <a:r>
                  <a:rPr lang="en-GB" sz="1800" dirty="0"/>
                  <a:t> </a:t>
                </a:r>
                <a:r>
                  <a:rPr lang="en-GB" sz="1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𝑎𝑐𝑡𝑢𝑎𝑙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𝑝𝑟𝑜𝑓𝑖𝑡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𝑝𝑟𝑖𝑐𝑒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1800" dirty="0" smtClean="0"/>
              </a:p>
              <a:p>
                <a:endParaRPr lang="en-GB" sz="1800" dirty="0"/>
              </a:p>
              <a:p>
                <a:r>
                  <a:rPr lang="en-GB" sz="1800" dirty="0" smtClean="0"/>
                  <a:t>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1800" dirty="0" smtClean="0"/>
              </a:p>
              <a:p>
                <a:endParaRPr lang="en-GB" sz="1800" dirty="0"/>
              </a:p>
              <a:p>
                <a:r>
                  <a:rPr lang="en-GB" sz="1800" dirty="0" smtClean="0"/>
                  <a:t>     =  33.33%</a:t>
                </a:r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2547938"/>
                <a:ext cx="4209727" cy="2681262"/>
              </a:xfrm>
              <a:prstGeom prst="rect">
                <a:avLst/>
              </a:prstGeom>
              <a:blipFill>
                <a:blip r:embed="rId2"/>
                <a:stretch>
                  <a:fillRect l="-1158" t="-1364" b="-590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70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569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/>
            <a:r>
              <a:rPr lang="en-GB" altLang="en-US" u="sng" dirty="0">
                <a:latin typeface="Comic Sans MS" pitchFamily="66" charset="0"/>
                <a:cs typeface="Arial" charset="0"/>
              </a:rPr>
              <a:t>Aim</a:t>
            </a:r>
            <a:r>
              <a:rPr lang="en-GB" altLang="en-US" dirty="0">
                <a:latin typeface="Comic Sans MS" pitchFamily="66" charset="0"/>
                <a:cs typeface="Arial" charset="0"/>
              </a:rPr>
              <a:t>:</a:t>
            </a:r>
          </a:p>
          <a:p>
            <a:pPr marL="800100" lvl="1" indent="-342900"/>
            <a:r>
              <a:rPr lang="en-GB" altLang="en-US" dirty="0">
                <a:latin typeface="Comic Sans MS" pitchFamily="66" charset="0"/>
                <a:cs typeface="Arial" charset="0"/>
              </a:rPr>
              <a:t>     </a:t>
            </a:r>
            <a:r>
              <a:rPr lang="en-GB" altLang="en-US" sz="2000" dirty="0">
                <a:latin typeface="Comic Sans MS" pitchFamily="66" charset="0"/>
                <a:cs typeface="Arial" charset="0"/>
              </a:rPr>
              <a:t>To understand the terms </a:t>
            </a:r>
            <a:r>
              <a:rPr lang="en-GB" altLang="en-US" sz="2000" b="1" dirty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APPRECIATION</a:t>
            </a:r>
            <a:r>
              <a:rPr lang="en-GB" altLang="en-US" sz="2000" dirty="0">
                <a:latin typeface="Comic Sans MS" pitchFamily="66" charset="0"/>
                <a:cs typeface="Arial" charset="0"/>
              </a:rPr>
              <a:t> and  </a:t>
            </a:r>
          </a:p>
          <a:p>
            <a:pPr marL="800100" lvl="1" indent="-342900"/>
            <a:r>
              <a:rPr lang="en-GB" altLang="en-US" sz="2000" dirty="0">
                <a:latin typeface="Comic Sans MS" pitchFamily="66" charset="0"/>
                <a:cs typeface="Arial" charset="0"/>
              </a:rPr>
              <a:t>     </a:t>
            </a:r>
            <a:r>
              <a:rPr lang="en-GB" altLang="en-US" sz="2000" b="1" dirty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DEPRECIATION</a:t>
            </a:r>
            <a:r>
              <a:rPr lang="en-GB" altLang="en-US" sz="2000" dirty="0">
                <a:latin typeface="Comic Sans MS" pitchFamily="66" charset="0"/>
                <a:cs typeface="Arial" charset="0"/>
              </a:rPr>
              <a:t> and s</a:t>
            </a:r>
            <a:r>
              <a:rPr lang="en-GB" altLang="en-US" sz="2000" dirty="0">
                <a:latin typeface="Comic Sans MS" pitchFamily="66" charset="0"/>
              </a:rPr>
              <a:t>how appropriate working when</a:t>
            </a:r>
          </a:p>
          <a:p>
            <a:pPr marL="800100" lvl="1" indent="-342900"/>
            <a:r>
              <a:rPr lang="en-GB" altLang="en-US" sz="2000" dirty="0">
                <a:latin typeface="Comic Sans MS" pitchFamily="66" charset="0"/>
              </a:rPr>
              <a:t>     solving problems containing them.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Appreciation &amp; Depreciation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3284984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Success Criteria</a:t>
            </a:r>
            <a:r>
              <a:rPr lang="en-GB" dirty="0" smtClean="0">
                <a:latin typeface="Comic Sans MS" panose="030F0702030302020204" pitchFamily="66" charset="0"/>
              </a:rPr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Be able to express a percentage increase or decrease as a decimal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Be able to calculate an increase using a calculator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Be able to calculate a decrease using the calculator method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/>
          <a:p>
            <a:pPr>
              <a:defRPr/>
            </a:pPr>
            <a:fld id="{C54E0982-F2E9-4CEC-BB2C-D892DC38915C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89000" y="549275"/>
            <a:ext cx="75088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40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Appreciation / Depreciation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7" name="Text Box 9"/>
              <p:cNvSpPr txBox="1">
                <a:spLocks noChangeArrowheads="1"/>
              </p:cNvSpPr>
              <p:nvPr/>
            </p:nvSpPr>
            <p:spPr bwMode="auto">
              <a:xfrm>
                <a:off x="436563" y="2606965"/>
                <a:ext cx="8460971" cy="1663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altLang="en-US" sz="3200" b="1" dirty="0" smtClean="0">
                    <a:solidFill>
                      <a:schemeClr val="accent3"/>
                    </a:solidFill>
                    <a:latin typeface="Comic Sans MS" pitchFamily="66" charset="0"/>
                  </a:rPr>
                  <a:t>Appreciation</a:t>
                </a:r>
                <a:r>
                  <a:rPr lang="en-GB" altLang="en-US" sz="2800" dirty="0" smtClean="0">
                    <a:solidFill>
                      <a:srgbClr val="FFFF00"/>
                    </a:solidFill>
                    <a:latin typeface="Comic Sans MS" pitchFamily="66" charset="0"/>
                  </a:rPr>
                  <a:t> </a:t>
                </a:r>
                <a:r>
                  <a:rPr lang="en-GB" altLang="en-US" sz="2800" dirty="0" smtClean="0">
                    <a:solidFill>
                      <a:schemeClr val="accent3"/>
                    </a:solidFill>
                    <a:latin typeface="Comic Sans MS" pitchFamily="66" charset="0"/>
                  </a:rPr>
                  <a:t>:</a:t>
                </a:r>
                <a:r>
                  <a:rPr lang="en-GB" altLang="en-US" sz="2800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 </a:t>
                </a:r>
                <a:r>
                  <a:rPr lang="en-GB" altLang="en-US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Going </a:t>
                </a:r>
                <a:r>
                  <a:rPr lang="en-GB" altLang="en-US" sz="28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up</a:t>
                </a:r>
                <a:r>
                  <a:rPr lang="en-GB" altLang="en-US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 in value e.g. House value</a:t>
                </a:r>
              </a:p>
              <a:p>
                <a:pPr eaLnBrk="1" hangingPunct="1">
                  <a:defRPr/>
                </a:pPr>
                <a:endParaRPr lang="en-GB" altLang="en-US" sz="2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  <a:p>
                <a:pPr eaLnBrk="1" hangingPunct="1">
                  <a:defRPr/>
                </a:pPr>
                <a:r>
                  <a:rPr lang="en-GB" altLang="en-US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Multiplier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100+% </m:t>
                        </m:r>
                        <m:r>
                          <a:rPr lang="en-GB" alt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𝑎𝑝𝑝𝑟𝑒𝑐𝑖𝑎𝑡𝑖𝑜𝑛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altLang="en-US" sz="2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89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563" y="2606965"/>
                <a:ext cx="8460971" cy="1663084"/>
              </a:xfrm>
              <a:prstGeom prst="rect">
                <a:avLst/>
              </a:prstGeom>
              <a:blipFill>
                <a:blip r:embed="rId2"/>
                <a:stretch>
                  <a:fillRect l="-1873" t="-4779" r="-432" b="-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8" name="Text Box 10"/>
              <p:cNvSpPr txBox="1">
                <a:spLocks noChangeArrowheads="1"/>
              </p:cNvSpPr>
              <p:nvPr/>
            </p:nvSpPr>
            <p:spPr bwMode="auto">
              <a:xfrm>
                <a:off x="430584" y="4401956"/>
                <a:ext cx="8425705" cy="2443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GB" altLang="en-US" sz="3200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Depreciation</a:t>
                </a:r>
                <a:r>
                  <a:rPr lang="en-GB" altLang="en-US" sz="3200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 </a:t>
                </a:r>
                <a:r>
                  <a:rPr lang="en-GB" altLang="en-US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:</a:t>
                </a:r>
                <a:r>
                  <a:rPr lang="en-GB" altLang="en-US" dirty="0" smtClean="0">
                    <a:solidFill>
                      <a:srgbClr val="FFFF00"/>
                    </a:solidFill>
                    <a:latin typeface="Comic Sans MS" pitchFamily="66" charset="0"/>
                  </a:rPr>
                  <a:t> </a:t>
                </a:r>
                <a:r>
                  <a:rPr lang="en-GB" altLang="en-US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Going </a:t>
                </a:r>
                <a:r>
                  <a:rPr lang="en-GB" altLang="en-US" sz="28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down</a:t>
                </a:r>
                <a:r>
                  <a:rPr lang="en-GB" altLang="en-US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 in value e.g. car value</a:t>
                </a:r>
              </a:p>
              <a:p>
                <a:pPr eaLnBrk="1" hangingPunct="1">
                  <a:defRPr/>
                </a:pPr>
                <a:endParaRPr lang="en-GB" altLang="en-US" sz="2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  <a:p>
                <a:pPr eaLnBrk="1" hangingPunct="1">
                  <a:defRPr/>
                </a:pPr>
                <a:r>
                  <a:rPr lang="en-GB" altLang="en-US" sz="2800" dirty="0">
                    <a:solidFill>
                      <a:schemeClr val="accent1">
                        <a:lumMod val="50000"/>
                      </a:schemeClr>
                    </a:solidFill>
                    <a:latin typeface="Comic Sans MS" pitchFamily="66" charset="0"/>
                  </a:rPr>
                  <a:t>Multiplier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GB" alt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alt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% </m:t>
                        </m:r>
                        <m:r>
                          <a:rPr lang="en-GB" alt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n-GB" alt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𝑝𝑟𝑒𝑐𝑖𝑎𝑡𝑖𝑜𝑛</m:t>
                        </m:r>
                      </m:num>
                      <m:den>
                        <m:r>
                          <a:rPr lang="en-GB" alt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altLang="en-US" sz="2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  <a:p>
                <a:pPr eaLnBrk="1" hangingPunct="1">
                  <a:defRPr/>
                </a:pPr>
                <a:endParaRPr lang="en-GB" altLang="en-US" sz="2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  <a:p>
                <a:pPr eaLnBrk="1" hangingPunct="1">
                  <a:defRPr/>
                </a:pPr>
                <a:endParaRPr lang="en-GB" altLang="en-US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89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584" y="4401956"/>
                <a:ext cx="8425705" cy="2443041"/>
              </a:xfrm>
              <a:prstGeom prst="rect">
                <a:avLst/>
              </a:prstGeom>
              <a:blipFill>
                <a:blip r:embed="rId3"/>
                <a:stretch>
                  <a:fillRect l="-1881" t="-3242" r="-4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1887538" y="4956175"/>
            <a:ext cx="255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1800"/>
              <a:t> </a:t>
            </a:r>
          </a:p>
        </p:txBody>
      </p:sp>
      <p:sp>
        <p:nvSpPr>
          <p:cNvPr id="20486" name="Date Placeholder 1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A4660474-FB53-45B0-B610-613CFC7EA5C3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6F217-0A58-46B8-A96C-ADF5384E29F4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4213" y="1694502"/>
            <a:ext cx="82804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b="1" dirty="0">
                <a:solidFill>
                  <a:schemeClr val="accent3"/>
                </a:solidFill>
                <a:latin typeface="Comic Sans MS" pitchFamily="66" charset="0"/>
              </a:rPr>
              <a:t>	</a:t>
            </a:r>
            <a:r>
              <a:rPr lang="en-GB" sz="2000" b="1" dirty="0">
                <a:solidFill>
                  <a:schemeClr val="accent3"/>
                </a:solidFill>
                <a:latin typeface="Comic Sans MS" pitchFamily="66" charset="0"/>
              </a:rPr>
              <a:t>Average house price in Ayr has appreciated by 79% over past 10 years.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chemeClr val="accent3"/>
                </a:solidFill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chemeClr val="accent3"/>
                </a:solidFill>
                <a:latin typeface="Comic Sans MS" pitchFamily="66" charset="0"/>
              </a:rPr>
              <a:t>	If you bought the house for £64995 in 1994 how much would the house be worth now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	Appreciation  	= </a:t>
            </a:r>
            <a:r>
              <a:rPr lang="en-GB" b="1" dirty="0" smtClean="0">
                <a:latin typeface="Comic Sans MS" pitchFamily="66" charset="0"/>
              </a:rPr>
              <a:t>multiplier x value   </a:t>
            </a:r>
            <a:r>
              <a:rPr lang="en-GB" b="1" dirty="0">
                <a:latin typeface="Comic Sans MS" pitchFamily="66" charset="0"/>
              </a:rPr>
              <a:t>				</a:t>
            </a:r>
            <a:r>
              <a:rPr lang="en-GB" b="1" dirty="0" smtClean="0">
                <a:latin typeface="Comic Sans MS" pitchFamily="66" charset="0"/>
              </a:rPr>
              <a:t>       = 1.79 </a:t>
            </a:r>
            <a:r>
              <a:rPr lang="en-GB" b="1" dirty="0">
                <a:latin typeface="Comic Sans MS" pitchFamily="66" charset="0"/>
              </a:rPr>
              <a:t>x £64995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		= </a:t>
            </a:r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£ </a:t>
            </a:r>
            <a:r>
              <a:rPr lang="en-GB" b="1" u="sng" dirty="0" smtClean="0">
                <a:solidFill>
                  <a:srgbClr val="FF0000"/>
                </a:solidFill>
                <a:latin typeface="Comic Sans MS" pitchFamily="66" charset="0"/>
              </a:rPr>
              <a:t>116341.05</a:t>
            </a:r>
            <a:endParaRPr lang="en-GB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	</a:t>
            </a:r>
            <a:endParaRPr lang="en-GB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1507" name="Picture 5" descr="h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5775" y="333375"/>
            <a:ext cx="1798638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hous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0" y="333375"/>
            <a:ext cx="1778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hous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5550" y="333375"/>
            <a:ext cx="1778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house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65325" y="333375"/>
            <a:ext cx="1778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hous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1613" y="333375"/>
            <a:ext cx="1778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946" name="AutoShape 10"/>
              <p:cNvSpPr>
                <a:spLocks noChangeArrowheads="1"/>
              </p:cNvSpPr>
              <p:nvPr/>
            </p:nvSpPr>
            <p:spPr bwMode="auto">
              <a:xfrm>
                <a:off x="6444208" y="3212976"/>
                <a:ext cx="2863850" cy="1584622"/>
              </a:xfrm>
              <a:prstGeom prst="cloudCallout">
                <a:avLst>
                  <a:gd name="adj1" fmla="val -73421"/>
                  <a:gd name="adj2" fmla="val -31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20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Multiplier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100+% </m:t>
                          </m:r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𝑎𝑝𝑝𝑟𝑒𝑐𝑖𝑎𝑡𝑖𝑜𝑛</m:t>
                          </m:r>
                        </m:num>
                        <m:den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altLang="en-US" sz="2000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946" name="AutoShap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3212976"/>
                <a:ext cx="2863850" cy="1584622"/>
              </a:xfrm>
              <a:prstGeom prst="cloudCallout">
                <a:avLst>
                  <a:gd name="adj1" fmla="val -73421"/>
                  <a:gd name="adj2" fmla="val -3191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13" name="Date Placeholder 11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033944C9-A9C9-4821-AB35-E39CF3FF4F77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13121-0DF3-4092-B917-B6F4D772E1B2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37047" y="2455835"/>
            <a:ext cx="7772400" cy="1338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 Mini Cooper cost £14 625 in 2002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At the end 2003 it depreciated by 23%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At the end 2004 it will depreciate by a further 16%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What will the mini cooper worth at end 2004?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End 2003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Depreciation 	= multiplier x original value</a:t>
            </a:r>
          </a:p>
          <a:p>
            <a:pPr lvl="3" eaLnBrk="1" hangingPunct="1">
              <a:buFontTx/>
              <a:buNone/>
              <a:defRPr/>
            </a:pPr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		</a:t>
            </a:r>
            <a:r>
              <a:rPr lang="en-GB" alt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= 0.77 x £14625</a:t>
            </a:r>
          </a:p>
          <a:p>
            <a:pPr lvl="4" eaLnBrk="1" hangingPunct="1">
              <a:defRPr/>
            </a:pPr>
            <a:r>
              <a:rPr lang="en-GB" alt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		= </a:t>
            </a:r>
            <a:r>
              <a:rPr lang="en-GB" altLang="en-US" sz="1800" u="sng" dirty="0">
                <a:solidFill>
                  <a:srgbClr val="FF0000"/>
                </a:solidFill>
                <a:latin typeface="Comic Sans MS" pitchFamily="66" charset="0"/>
              </a:rPr>
              <a:t>£11261.25</a:t>
            </a:r>
            <a:endParaRPr lang="en-GB" altLang="en-US" sz="18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en-US" sz="20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End 2004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Depreciation    </a:t>
            </a:r>
            <a:r>
              <a:rPr lang="en-GB" altLang="en-US" sz="2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= multiplier x original value</a:t>
            </a:r>
          </a:p>
          <a:p>
            <a:pPr lvl="3" eaLnBrk="1" hangingPunct="1">
              <a:defRPr/>
            </a:pPr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		</a:t>
            </a:r>
            <a:r>
              <a:rPr lang="en-GB" alt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= </a:t>
            </a:r>
            <a:r>
              <a:rPr lang="en-GB" alt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0.84 </a:t>
            </a:r>
            <a:r>
              <a:rPr lang="en-GB" alt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x </a:t>
            </a:r>
            <a:r>
              <a:rPr lang="en-GB" alt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£11261.25</a:t>
            </a:r>
            <a:endParaRPr lang="en-GB" altLang="en-US" sz="1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lvl="4" eaLnBrk="1" hangingPunct="1">
              <a:defRPr/>
            </a:pPr>
            <a:r>
              <a:rPr lang="en-GB" alt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		= </a:t>
            </a:r>
            <a:r>
              <a:rPr lang="en-GB" altLang="en-US" sz="1800" u="sng" dirty="0" smtClean="0">
                <a:solidFill>
                  <a:srgbClr val="FF0000"/>
                </a:solidFill>
                <a:latin typeface="Comic Sans MS" pitchFamily="66" charset="0"/>
              </a:rPr>
              <a:t>£9459.45</a:t>
            </a:r>
            <a:endParaRPr lang="en-GB" altLang="en-US" sz="1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altLang="en-US" sz="20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530" name="Date Placeholder 10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6853B2AA-4DCA-4085-AD3F-5FB0644994AE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49E7C-2636-4BA4-9155-A00EDBDC84AC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22533" name="Picture 5" descr="m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705789"/>
            <a:ext cx="1979613" cy="1025525"/>
          </a:xfrm>
          <a:prstGeom prst="rect">
            <a:avLst/>
          </a:prstGeom>
          <a:noFill/>
          <a:ln w="38100">
            <a:solidFill>
              <a:srgbClr val="777777"/>
            </a:solidFill>
            <a:miter lim="800000"/>
            <a:headEnd/>
            <a:tailEnd/>
          </a:ln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11560" y="836712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GB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Depreciation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utoShape 10"/>
              <p:cNvSpPr>
                <a:spLocks noChangeArrowheads="1"/>
              </p:cNvSpPr>
              <p:nvPr/>
            </p:nvSpPr>
            <p:spPr bwMode="auto">
              <a:xfrm>
                <a:off x="6380535" y="4005064"/>
                <a:ext cx="2863850" cy="1584622"/>
              </a:xfrm>
              <a:prstGeom prst="cloudCallout">
                <a:avLst>
                  <a:gd name="adj1" fmla="val -73421"/>
                  <a:gd name="adj2" fmla="val -31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20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Multiplier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100−% </m:t>
                          </m:r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𝑑𝑒𝑝𝑟𝑒𝑐𝑖𝑎𝑡𝑖𝑜𝑛</m:t>
                          </m:r>
                        </m:num>
                        <m:den>
                          <m:r>
                            <a:rPr lang="en-GB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altLang="en-US" sz="2000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AutoShap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0535" y="4005064"/>
                <a:ext cx="2863850" cy="1584622"/>
              </a:xfrm>
              <a:prstGeom prst="cloudCallout">
                <a:avLst>
                  <a:gd name="adj1" fmla="val -73421"/>
                  <a:gd name="adj2" fmla="val -31917"/>
                </a:avLst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59632" y="2344737"/>
            <a:ext cx="2914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619452" y="2344738"/>
            <a:ext cx="2624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u="sng" dirty="0"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914900" y="3025775"/>
            <a:ext cx="38338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latin typeface="Comic Sans MS" pitchFamily="66" charset="0"/>
                <a:cs typeface="Arial" charset="0"/>
              </a:rPr>
              <a:t>To know the meaning of the term simple interest.</a:t>
            </a:r>
            <a:endParaRPr lang="en-GB" sz="4000" b="1" dirty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67544" y="3159293"/>
            <a:ext cx="388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000" b="1" dirty="0" smtClean="0">
                <a:solidFill>
                  <a:schemeClr val="accent3"/>
                </a:solidFill>
                <a:latin typeface="Comic Sans MS" pitchFamily="66" charset="0"/>
                <a:cs typeface="Arial" charset="0"/>
              </a:rPr>
              <a:t>To understand the</a:t>
            </a:r>
          </a:p>
          <a:p>
            <a:pPr lvl="1" eaLnBrk="1" hangingPunct="1">
              <a:defRPr/>
            </a:pPr>
            <a:r>
              <a:rPr lang="en-GB" altLang="en-US" sz="2000" b="1" dirty="0" smtClean="0">
                <a:solidFill>
                  <a:schemeClr val="accent3"/>
                </a:solidFill>
                <a:latin typeface="Comic Sans MS" pitchFamily="66" charset="0"/>
                <a:cs typeface="Arial" charset="0"/>
              </a:rPr>
              <a:t>	term simple interest and compound interest.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311428" y="4041438"/>
            <a:ext cx="3533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latin typeface="Comic Sans MS" pitchFamily="66" charset="0"/>
              </a:rPr>
              <a:t>To know the meaning of the term compound interest</a:t>
            </a:r>
            <a:r>
              <a:rPr lang="en-GB" sz="2000" b="1" dirty="0">
                <a:latin typeface="Comic Sans MS" pitchFamily="66" charset="0"/>
                <a:cs typeface="Arial" charset="0"/>
              </a:rPr>
              <a:t>.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Interest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382865" y="5229200"/>
            <a:ext cx="3635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b="1" dirty="0" smtClean="0">
                <a:latin typeface="Comic Sans MS" pitchFamily="66" charset="0"/>
                <a:cs typeface="Arial" charset="0"/>
              </a:rPr>
              <a:t>Know </a:t>
            </a:r>
            <a:r>
              <a:rPr lang="en-GB" sz="2000" b="1" dirty="0">
                <a:latin typeface="Comic Sans MS" pitchFamily="66" charset="0"/>
                <a:cs typeface="Arial" charset="0"/>
              </a:rPr>
              <a:t>the difference between simple and compound interest.</a:t>
            </a:r>
          </a:p>
        </p:txBody>
      </p:sp>
      <p:sp>
        <p:nvSpPr>
          <p:cNvPr id="8202" name="Date Placeholder 16"/>
          <p:cNvSpPr>
            <a:spLocks noGrp="1"/>
          </p:cNvSpPr>
          <p:nvPr>
            <p:ph type="dt" sz="quarter" idx="10"/>
          </p:nvPr>
        </p:nvSpPr>
        <p:spPr bwMode="auto">
          <a:xfrm>
            <a:off x="179388" y="115888"/>
            <a:ext cx="23320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25964973-A1CF-453D-BDEB-727D7A79E2E6}" type="datetime2">
              <a:rPr lang="en-US" altLang="en-US" smtClean="0"/>
              <a:pPr/>
              <a:t>Tuesday, October 03, 2017</a:t>
            </a:fld>
            <a:endParaRPr lang="en-GB" altLang="en-US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9168-2B3D-4219-929F-1B9629539732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  <p:bldP spid="11275" grpId="0"/>
      <p:bldP spid="1128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Equ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4_Equity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2598</TotalTime>
  <Words>1699</Words>
  <Application>Microsoft Office PowerPoint</Application>
  <PresentationFormat>On-screen Show (4:3)</PresentationFormat>
  <Paragraphs>387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Cambria Math</vt:lpstr>
      <vt:lpstr>Comic Sans MS</vt:lpstr>
      <vt:lpstr>Consolas</vt:lpstr>
      <vt:lpstr>Franklin Gothic Book</vt:lpstr>
      <vt:lpstr>Perpetua</vt:lpstr>
      <vt:lpstr>Tahoma</vt:lpstr>
      <vt:lpstr>Wingdings</vt:lpstr>
      <vt:lpstr>Wingdings 2</vt:lpstr>
      <vt:lpstr>4_Equity</vt:lpstr>
      <vt:lpstr>PowerPoint Presentation</vt:lpstr>
      <vt:lpstr>PowerPoint Presentation</vt:lpstr>
      <vt:lpstr>Percentage Profit and loss.</vt:lpstr>
      <vt:lpstr>Example: Dave bought a barrel of 100 apples for £24.00 He put them in bags of 10 and sold them all for £3.20 per bag. A) Calculate his overall profit. B) Express this as a percentage of what it cost Dave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Interest?</vt:lpstr>
      <vt:lpstr>Types of interest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Credit Cards and Store Cards</vt:lpstr>
      <vt:lpstr>Credit Cards</vt:lpstr>
      <vt:lpstr>Advantages of credit cards</vt:lpstr>
      <vt:lpstr>Credit Rating</vt:lpstr>
      <vt:lpstr>How to build credit and how to lose it!</vt:lpstr>
      <vt:lpstr>How to build credit and how to lose it!</vt:lpstr>
      <vt:lpstr>Store Cards</vt:lpstr>
      <vt:lpstr>PowerPoint Presentation</vt:lpstr>
      <vt:lpstr>PowerPoint Presentation</vt:lpstr>
      <vt:lpstr>PowerPoint Presentation</vt:lpstr>
      <vt:lpstr>Calculating Repayments</vt:lpstr>
      <vt:lpstr>Calculating Repayments</vt:lpstr>
      <vt:lpstr>Calculating Repayments</vt:lpstr>
      <vt:lpstr>Page 214 Exercise 8</vt:lpstr>
      <vt:lpstr>PowerPoint Presentation</vt:lpstr>
      <vt:lpstr>PowerPoint Presentation</vt:lpstr>
      <vt:lpstr>   Hire purchase</vt:lpstr>
      <vt:lpstr> Hire purchase</vt:lpstr>
      <vt:lpstr>Page 63, Exercise 5A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Prisms</dc:title>
  <dc:creator>Steve Dowd</dc:creator>
  <cp:lastModifiedBy>g peters</cp:lastModifiedBy>
  <cp:revision>113</cp:revision>
  <dcterms:created xsi:type="dcterms:W3CDTF">2004-12-02T17:29:52Z</dcterms:created>
  <dcterms:modified xsi:type="dcterms:W3CDTF">2017-10-03T11:17:19Z</dcterms:modified>
</cp:coreProperties>
</file>