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2841" autoAdjust="0"/>
  </p:normalViewPr>
  <p:slideViewPr>
    <p:cSldViewPr>
      <p:cViewPr varScale="1">
        <p:scale>
          <a:sx n="76" d="100"/>
          <a:sy n="76" d="100"/>
        </p:scale>
        <p:origin x="18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FFAD6-2F68-4BB6-BAAF-FDF7DA9F7843}" type="datetimeFigureOut">
              <a:rPr lang="en-GB" smtClean="0"/>
              <a:pPr/>
              <a:t>09/08/2023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47F7B-B344-4AC1-B513-F0BA3D7CE6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47F7B-B344-4AC1-B513-F0BA3D7CE6A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14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89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84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33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95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10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04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90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63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81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50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54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45E3-DF34-4DCA-ABD7-EFFD520C0433}" type="datetimeFigureOut">
              <a:rPr lang="en-GB" smtClean="0"/>
              <a:pPr/>
              <a:t>09/08/2023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9FB4-137B-4DD0-9BB2-2E55F7EA0C3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34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mailto:linwoodhighenquiries@renfrewshire.gov.uk" TargetMode="External"/><Relationship Id="rId4" Type="http://schemas.openxmlformats.org/officeDocument/2006/relationships/hyperlink" Target="http://www.linwoodhigh.renfrewshire.sch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8382" y="1268760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32" y="1340768"/>
            <a:ext cx="2000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38382" y="1844824"/>
            <a:ext cx="3569522" cy="7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857" y="1919154"/>
            <a:ext cx="36510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entury Gothic" pitchFamily="34" charset="0"/>
              </a:rPr>
              <a:t>Term 01		Dates</a:t>
            </a:r>
            <a:endParaRPr lang="en-GB" sz="800" dirty="0">
              <a:latin typeface="Century Gothic" pitchFamily="34" charset="0"/>
            </a:endParaRPr>
          </a:p>
          <a:p>
            <a:r>
              <a:rPr lang="en-GB" sz="800" dirty="0">
                <a:latin typeface="Century Gothic" pitchFamily="34" charset="0"/>
              </a:rPr>
              <a:t>School Photos		Wed 30 August</a:t>
            </a:r>
          </a:p>
          <a:p>
            <a:r>
              <a:rPr lang="en-GB" sz="800" dirty="0">
                <a:latin typeface="Century Gothic" pitchFamily="34" charset="0"/>
              </a:rPr>
              <a:t>Parent Council Meeting 1	Tues   5 September</a:t>
            </a:r>
          </a:p>
          <a:p>
            <a:r>
              <a:rPr lang="en-GB" sz="800" dirty="0">
                <a:latin typeface="Century Gothic" pitchFamily="34" charset="0"/>
              </a:rPr>
              <a:t>Awards Ceremony	Thurs 28 September 6:30pm</a:t>
            </a:r>
          </a:p>
          <a:p>
            <a:r>
              <a:rPr lang="en-GB" sz="800" dirty="0">
                <a:latin typeface="Century Gothic" pitchFamily="34" charset="0"/>
              </a:rPr>
              <a:t>		</a:t>
            </a:r>
            <a:endParaRPr lang="en-GB" sz="800" b="1" dirty="0">
              <a:latin typeface="Century Gothic" pitchFamily="34" charset="0"/>
            </a:endParaRPr>
          </a:p>
          <a:p>
            <a:endParaRPr lang="en-GB" sz="800" dirty="0">
              <a:latin typeface="Century Gothic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6034" y="2578295"/>
            <a:ext cx="3605013" cy="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78635" y="5157192"/>
            <a:ext cx="21014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entury Gothic" pitchFamily="34" charset="0"/>
              </a:rPr>
              <a:t>Information Evenings</a:t>
            </a:r>
          </a:p>
          <a:p>
            <a:pPr algn="ctr"/>
            <a:r>
              <a:rPr lang="en-GB" sz="800" b="1" dirty="0">
                <a:solidFill>
                  <a:srgbClr val="FF0000"/>
                </a:solidFill>
                <a:latin typeface="Century Gothic" pitchFamily="34" charset="0"/>
              </a:rPr>
              <a:t>(6-7pm)</a:t>
            </a:r>
          </a:p>
          <a:p>
            <a:r>
              <a:rPr lang="en-GB" sz="800" b="1" dirty="0">
                <a:latin typeface="Century Gothic" pitchFamily="34" charset="0"/>
              </a:rPr>
              <a:t>P7 Information Evening </a:t>
            </a:r>
          </a:p>
          <a:p>
            <a:r>
              <a:rPr lang="en-GB" sz="800" dirty="0">
                <a:latin typeface="Century Gothic" pitchFamily="34" charset="0"/>
              </a:rPr>
              <a:t>Wed 20 September </a:t>
            </a:r>
          </a:p>
          <a:p>
            <a:r>
              <a:rPr lang="en-GB" sz="800" b="1" dirty="0">
                <a:latin typeface="Century Gothic" pitchFamily="34" charset="0"/>
              </a:rPr>
              <a:t>S2 Choice Meeting </a:t>
            </a:r>
          </a:p>
          <a:p>
            <a:r>
              <a:rPr lang="en-GB" sz="800" dirty="0">
                <a:latin typeface="Century Gothic" pitchFamily="34" charset="0"/>
              </a:rPr>
              <a:t>Thurs 11 January</a:t>
            </a:r>
          </a:p>
          <a:p>
            <a:r>
              <a:rPr lang="en-GB" sz="800" b="1" dirty="0">
                <a:latin typeface="Century Gothic" pitchFamily="34" charset="0"/>
              </a:rPr>
              <a:t>S4- S6 Choice Meeting </a:t>
            </a:r>
          </a:p>
          <a:p>
            <a:r>
              <a:rPr lang="en-GB" sz="800" dirty="0">
                <a:latin typeface="Century Gothic" pitchFamily="34" charset="0"/>
              </a:rPr>
              <a:t>Mon 5 February </a:t>
            </a:r>
          </a:p>
          <a:p>
            <a:r>
              <a:rPr lang="en-GB" sz="800" b="1" dirty="0">
                <a:latin typeface="Century Gothic" pitchFamily="34" charset="0"/>
              </a:rPr>
              <a:t>P7 Parents Evening</a:t>
            </a:r>
          </a:p>
          <a:p>
            <a:r>
              <a:rPr lang="en-GB" sz="800" dirty="0">
                <a:latin typeface="Century Gothic" pitchFamily="34" charset="0"/>
              </a:rPr>
              <a:t>Wed 12 June </a:t>
            </a:r>
          </a:p>
          <a:p>
            <a:endParaRPr lang="en-GB" sz="800" dirty="0">
              <a:latin typeface="Century Gothic" pitchFamily="34" charset="0"/>
            </a:endParaRPr>
          </a:p>
          <a:p>
            <a:pPr algn="ctr"/>
            <a:r>
              <a:rPr lang="en-GB" sz="900" b="1" dirty="0">
                <a:latin typeface="Century Gothic" pitchFamily="34" charset="0"/>
              </a:rPr>
              <a:t>Time &amp; Dates Subject to Change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04248" y="5177090"/>
            <a:ext cx="151216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entury Gothic" pitchFamily="34" charset="0"/>
              </a:rPr>
              <a:t>Tracking Report  </a:t>
            </a:r>
            <a:endParaRPr lang="en-GB" sz="1000" b="1" dirty="0">
              <a:latin typeface="Century Gothic" pitchFamily="34" charset="0"/>
              <a:cs typeface="Arial" pitchFamily="34" charset="0"/>
            </a:endParaRPr>
          </a:p>
          <a:p>
            <a:r>
              <a:rPr lang="en-GB" sz="800" b="1" dirty="0">
                <a:latin typeface="Century Gothic" pitchFamily="34" charset="0"/>
                <a:cs typeface="Arial" pitchFamily="34" charset="0"/>
              </a:rPr>
              <a:t>S2 &amp; S3 – Report 1</a:t>
            </a:r>
          </a:p>
          <a:p>
            <a:r>
              <a:rPr lang="en-GB" sz="800" dirty="0">
                <a:latin typeface="Century Gothic" pitchFamily="34" charset="0"/>
                <a:cs typeface="Arial" pitchFamily="34" charset="0"/>
              </a:rPr>
              <a:t>Wk B  23.10.23</a:t>
            </a:r>
          </a:p>
          <a:p>
            <a:r>
              <a:rPr lang="en-GB" sz="800" b="1" dirty="0">
                <a:latin typeface="Century Gothic" pitchFamily="34" charset="0"/>
                <a:cs typeface="Arial" pitchFamily="34" charset="0"/>
              </a:rPr>
              <a:t>S4/5/6 – Report 1</a:t>
            </a:r>
            <a:endParaRPr lang="en-GB" sz="800" b="1" dirty="0">
              <a:latin typeface="Century Gothic" pitchFamily="34" charset="0"/>
            </a:endParaRPr>
          </a:p>
          <a:p>
            <a:r>
              <a:rPr lang="en-GB" sz="800" dirty="0">
                <a:latin typeface="Century Gothic" pitchFamily="34" charset="0"/>
              </a:rPr>
              <a:t>Wk B  25.09.23</a:t>
            </a:r>
            <a:endParaRPr lang="en-GB" sz="800" dirty="0">
              <a:latin typeface="Century Gothic" pitchFamily="34" charset="0"/>
              <a:cs typeface="Arial" pitchFamily="34" charset="0"/>
            </a:endParaRPr>
          </a:p>
          <a:p>
            <a:r>
              <a:rPr lang="en-GB" sz="800" b="1" dirty="0">
                <a:latin typeface="Century Gothic" pitchFamily="34" charset="0"/>
                <a:cs typeface="Arial" pitchFamily="34" charset="0"/>
              </a:rPr>
              <a:t>S1 &amp; S2 –Report 2 </a:t>
            </a:r>
          </a:p>
          <a:p>
            <a:r>
              <a:rPr lang="en-GB" sz="800" dirty="0" err="1">
                <a:latin typeface="Century Gothic" pitchFamily="34" charset="0"/>
                <a:cs typeface="Arial" pitchFamily="34" charset="0"/>
              </a:rPr>
              <a:t>Wk</a:t>
            </a:r>
            <a:r>
              <a:rPr lang="en-GB" sz="800" dirty="0">
                <a:latin typeface="Century Gothic" pitchFamily="34" charset="0"/>
                <a:cs typeface="Arial" pitchFamily="34" charset="0"/>
              </a:rPr>
              <a:t> B 18.03.24</a:t>
            </a:r>
          </a:p>
          <a:p>
            <a:r>
              <a:rPr lang="en-GB" sz="800" b="1" dirty="0">
                <a:latin typeface="Century Gothic" pitchFamily="34" charset="0"/>
                <a:cs typeface="Arial" pitchFamily="34" charset="0"/>
              </a:rPr>
              <a:t>S1 – Report 1 </a:t>
            </a:r>
          </a:p>
          <a:p>
            <a:r>
              <a:rPr lang="en-GB" sz="800" dirty="0" err="1">
                <a:latin typeface="Century Gothic" pitchFamily="34" charset="0"/>
                <a:cs typeface="Arial" pitchFamily="34" charset="0"/>
              </a:rPr>
              <a:t>Wk</a:t>
            </a:r>
            <a:r>
              <a:rPr lang="en-GB" sz="800" dirty="0">
                <a:latin typeface="Century Gothic" pitchFamily="34" charset="0"/>
                <a:cs typeface="Arial" pitchFamily="34" charset="0"/>
              </a:rPr>
              <a:t> B 6.11.23 </a:t>
            </a:r>
          </a:p>
          <a:p>
            <a:r>
              <a:rPr lang="en-GB" sz="800" b="1" dirty="0">
                <a:latin typeface="Century Gothic" pitchFamily="34" charset="0"/>
                <a:cs typeface="Arial" pitchFamily="34" charset="0"/>
              </a:rPr>
              <a:t>S3 –Report 2 </a:t>
            </a:r>
          </a:p>
          <a:p>
            <a:r>
              <a:rPr lang="en-GB" sz="800" dirty="0">
                <a:latin typeface="Century Gothic" pitchFamily="34" charset="0"/>
                <a:cs typeface="Arial" pitchFamily="34" charset="0"/>
              </a:rPr>
              <a:t>Wk B 29.01.24</a:t>
            </a:r>
            <a:r>
              <a:rPr lang="en-GB" sz="1000" b="1" dirty="0">
                <a:latin typeface="Century Gothic" pitchFamily="34" charset="0"/>
              </a:rPr>
              <a:t>	</a:t>
            </a:r>
            <a:endParaRPr lang="en-GB" sz="1000" dirty="0">
              <a:latin typeface="Century Gothic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56512" y="5171528"/>
            <a:ext cx="17917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entury Gothic" pitchFamily="34" charset="0"/>
              </a:rPr>
              <a:t>Pupil Progress Meeting </a:t>
            </a:r>
          </a:p>
          <a:p>
            <a:pPr algn="ctr"/>
            <a:r>
              <a:rPr lang="en-GB" sz="800" b="1" dirty="0">
                <a:solidFill>
                  <a:srgbClr val="FF0000"/>
                </a:solidFill>
                <a:latin typeface="Century Gothic" pitchFamily="34" charset="0"/>
              </a:rPr>
              <a:t>(4:00 – 6:30pm)</a:t>
            </a:r>
          </a:p>
          <a:p>
            <a:r>
              <a:rPr lang="en-GB" sz="800" b="1" dirty="0">
                <a:latin typeface="Century Gothic" pitchFamily="34" charset="0"/>
              </a:rPr>
              <a:t>    S1     </a:t>
            </a:r>
            <a:r>
              <a:rPr lang="en-GB" sz="800" dirty="0">
                <a:latin typeface="Century Gothic" pitchFamily="34" charset="0"/>
              </a:rPr>
              <a:t>Tues 14 November </a:t>
            </a:r>
          </a:p>
          <a:p>
            <a:r>
              <a:rPr lang="en-GB" sz="800" b="1" dirty="0">
                <a:latin typeface="Century Gothic" pitchFamily="34" charset="0"/>
              </a:rPr>
              <a:t>    S2     </a:t>
            </a:r>
            <a:r>
              <a:rPr lang="en-GB" sz="800" dirty="0">
                <a:latin typeface="Century Gothic" pitchFamily="34" charset="0"/>
              </a:rPr>
              <a:t>Tues 16 January</a:t>
            </a:r>
          </a:p>
          <a:p>
            <a:r>
              <a:rPr lang="en-GB" sz="800" b="1" dirty="0">
                <a:latin typeface="Century Gothic" pitchFamily="34" charset="0"/>
              </a:rPr>
              <a:t>    S3     </a:t>
            </a:r>
            <a:r>
              <a:rPr lang="en-GB" sz="800" dirty="0">
                <a:latin typeface="Century Gothic" pitchFamily="34" charset="0"/>
              </a:rPr>
              <a:t>Thurs 15 February</a:t>
            </a:r>
            <a:endParaRPr lang="en-GB" sz="800" b="1" dirty="0">
              <a:latin typeface="Century Gothic" pitchFamily="34" charset="0"/>
            </a:endParaRPr>
          </a:p>
          <a:p>
            <a:r>
              <a:rPr lang="en-GB" sz="800" b="1" dirty="0">
                <a:latin typeface="Century Gothic" pitchFamily="34" charset="0"/>
              </a:rPr>
              <a:t>    S5/6  </a:t>
            </a:r>
            <a:r>
              <a:rPr lang="en-GB" sz="800">
                <a:latin typeface="Century Gothic" pitchFamily="34" charset="0"/>
              </a:rPr>
              <a:t>Tues   5 </a:t>
            </a:r>
            <a:r>
              <a:rPr lang="en-GB" sz="800" dirty="0">
                <a:latin typeface="Century Gothic" pitchFamily="34" charset="0"/>
              </a:rPr>
              <a:t>December</a:t>
            </a:r>
            <a:r>
              <a:rPr lang="en-GB" sz="800" b="1" dirty="0">
                <a:latin typeface="Century Gothic" pitchFamily="34" charset="0"/>
              </a:rPr>
              <a:t>	</a:t>
            </a:r>
          </a:p>
          <a:p>
            <a:pPr algn="ctr"/>
            <a:r>
              <a:rPr lang="en-GB" sz="800" b="1" dirty="0">
                <a:solidFill>
                  <a:srgbClr val="FF0000"/>
                </a:solidFill>
                <a:latin typeface="Century Gothic" pitchFamily="34" charset="0"/>
              </a:rPr>
              <a:t>(3.30-6.00pm)</a:t>
            </a:r>
          </a:p>
          <a:p>
            <a:r>
              <a:rPr lang="en-GB" sz="800" b="1" dirty="0">
                <a:latin typeface="Century Gothic" pitchFamily="34" charset="0"/>
              </a:rPr>
              <a:t>    S4      </a:t>
            </a:r>
            <a:r>
              <a:rPr lang="en-GB" sz="800" dirty="0">
                <a:latin typeface="Century Gothic" pitchFamily="34" charset="0"/>
              </a:rPr>
              <a:t>Wed</a:t>
            </a:r>
            <a:r>
              <a:rPr lang="en-GB" sz="800" b="1" dirty="0">
                <a:latin typeface="Century Gothic" pitchFamily="34" charset="0"/>
              </a:rPr>
              <a:t> </a:t>
            </a:r>
            <a:r>
              <a:rPr lang="en-GB" sz="800" dirty="0">
                <a:latin typeface="Century Gothic" pitchFamily="34" charset="0"/>
              </a:rPr>
              <a:t>25 October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60232" y="160338"/>
            <a:ext cx="25458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entury Gothic" pitchFamily="34" charset="0"/>
                <a:cs typeface="Arial" panose="020B0604020202020204" pitchFamily="34" charset="0"/>
              </a:rPr>
              <a:t>Linwood High School </a:t>
            </a:r>
          </a:p>
          <a:p>
            <a:r>
              <a:rPr lang="en-GB" sz="1200" dirty="0">
                <a:latin typeface="Century Gothic" pitchFamily="34" charset="0"/>
                <a:cs typeface="Arial" panose="020B0604020202020204" pitchFamily="34" charset="0"/>
              </a:rPr>
              <a:t>Stirling Drive Linwood PA3 3NB</a:t>
            </a:r>
          </a:p>
          <a:p>
            <a:r>
              <a:rPr lang="en-GB" sz="1200" dirty="0">
                <a:latin typeface="Century Gothic" pitchFamily="34" charset="0"/>
                <a:cs typeface="Arial" panose="020B0604020202020204" pitchFamily="34" charset="0"/>
              </a:rPr>
              <a:t>TEL: 0300 300 1333</a:t>
            </a:r>
          </a:p>
          <a:p>
            <a:r>
              <a:rPr lang="en-GB" sz="900" b="1" i="1" dirty="0">
                <a:latin typeface="Century Gothic" pitchFamily="34" charset="0"/>
                <a:hlinkClick r:id="rId4"/>
              </a:rPr>
              <a:t>www.linwoodhigh.renfrewshire.sch.uk</a:t>
            </a:r>
            <a:endParaRPr lang="en-GB" sz="900" b="1" i="1" dirty="0">
              <a:latin typeface="Century Gothic" pitchFamily="34" charset="0"/>
            </a:endParaRPr>
          </a:p>
          <a:p>
            <a:r>
              <a:rPr lang="en-GB" sz="900" b="1" i="1" dirty="0">
                <a:latin typeface="Century Gothic" pitchFamily="34" charset="0"/>
                <a:hlinkClick r:id="rId5"/>
              </a:rPr>
              <a:t>linwoodhighenquiries@renfrewshire.gov.uk</a:t>
            </a:r>
            <a:endParaRPr lang="en-GB" sz="900" b="1" i="1" dirty="0">
              <a:latin typeface="Century Gothic" pitchFamily="34" charset="0"/>
            </a:endParaRPr>
          </a:p>
          <a:p>
            <a:endParaRPr lang="en-GB" sz="900" b="1" i="1" dirty="0">
              <a:latin typeface="Century Gothic" pitchFamily="34" charset="0"/>
            </a:endParaRPr>
          </a:p>
          <a:p>
            <a:endParaRPr lang="en-GB" sz="900" b="1" i="1" dirty="0">
              <a:latin typeface="Century Gothic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2891" y="182640"/>
            <a:ext cx="522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entury Gothic" pitchFamily="34" charset="0"/>
              </a:rPr>
              <a:t>Senior Leadership Team	                     Pupil Support Staff</a:t>
            </a:r>
          </a:p>
          <a:p>
            <a:r>
              <a:rPr lang="en-GB" sz="800" dirty="0">
                <a:latin typeface="Century Gothic" pitchFamily="34" charset="0"/>
              </a:rPr>
              <a:t>Mrs G Bowie Head Teacher 	                         </a:t>
            </a:r>
          </a:p>
          <a:p>
            <a:r>
              <a:rPr lang="en-GB" sz="800" dirty="0">
                <a:latin typeface="Century Gothic" pitchFamily="34" charset="0"/>
              </a:rPr>
              <a:t>S1-2 Mr J Hammond Depute Head Teacher                Mrs A Penman PT Pastoral Teacher </a:t>
            </a:r>
          </a:p>
          <a:p>
            <a:r>
              <a:rPr lang="en-GB" sz="800" dirty="0">
                <a:latin typeface="Century Gothic" pitchFamily="34" charset="0"/>
              </a:rPr>
              <a:t>S3-S4 Mrs G Keogh Acting Depute Head Teacher      Miss K Black Acting PT Pastoral Teacher</a:t>
            </a:r>
          </a:p>
          <a:p>
            <a:r>
              <a:rPr lang="en-GB" sz="800" dirty="0">
                <a:latin typeface="Century Gothic" pitchFamily="34" charset="0"/>
              </a:rPr>
              <a:t>S5-6 Miss G Cowan Depute Head Teacher                  Mrs K McConville PT Inclusion Support Teacher</a:t>
            </a:r>
          </a:p>
          <a:p>
            <a:r>
              <a:rPr lang="en-GB" sz="800" dirty="0">
                <a:latin typeface="Century Gothic" pitchFamily="34" charset="0"/>
              </a:rPr>
              <a:t>S5-6 Mr D Clark Acting Depute Head Teacher </a:t>
            </a:r>
          </a:p>
          <a:p>
            <a:r>
              <a:rPr lang="en-GB" sz="800" dirty="0">
                <a:latin typeface="Century Gothic" pitchFamily="34" charset="0"/>
              </a:rPr>
              <a:t>Inclusion Support - Mrs L Shaw Depute Head Teacher </a:t>
            </a:r>
          </a:p>
          <a:p>
            <a:endParaRPr lang="en-GB" sz="8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0061" y="130171"/>
            <a:ext cx="2389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entury Gothic" pitchFamily="34" charset="0"/>
              </a:rPr>
              <a:t>    LINWOOD </a:t>
            </a:r>
          </a:p>
          <a:p>
            <a:pPr algn="ctr"/>
            <a:r>
              <a:rPr lang="en-GB" sz="1600" b="1" dirty="0">
                <a:latin typeface="Century Gothic" pitchFamily="34" charset="0"/>
              </a:rPr>
              <a:t>      HIGH SCHOOL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77771" y="661684"/>
            <a:ext cx="482705" cy="60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107504" y="3716159"/>
            <a:ext cx="3605013" cy="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496" y="2710954"/>
            <a:ext cx="352839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entury Gothic" pitchFamily="34" charset="0"/>
              </a:rPr>
              <a:t>Term 02		Dates</a:t>
            </a:r>
          </a:p>
          <a:p>
            <a:r>
              <a:rPr lang="en-GB" sz="800" dirty="0">
                <a:latin typeface="Century Gothic" pitchFamily="34" charset="0"/>
              </a:rPr>
              <a:t>Parent Council Meeting 2	Tues  24 October</a:t>
            </a:r>
          </a:p>
          <a:p>
            <a:r>
              <a:rPr lang="en-GB" sz="800" dirty="0">
                <a:latin typeface="Century Gothic" pitchFamily="34" charset="0"/>
              </a:rPr>
              <a:t>Christmas Fayre		Thurs 23 November</a:t>
            </a:r>
          </a:p>
          <a:p>
            <a:r>
              <a:rPr lang="en-GB" sz="800" dirty="0">
                <a:latin typeface="Century Gothic" pitchFamily="34" charset="0"/>
              </a:rPr>
              <a:t>Flu Vaccine		Wed 29 November</a:t>
            </a:r>
          </a:p>
          <a:p>
            <a:r>
              <a:rPr lang="en-GB" sz="800" dirty="0">
                <a:latin typeface="Century Gothic" pitchFamily="34" charset="0"/>
              </a:rPr>
              <a:t>S4  Prelim		Mon 4 - Frid15  December </a:t>
            </a:r>
          </a:p>
          <a:p>
            <a:r>
              <a:rPr lang="en-GB" sz="800" dirty="0">
                <a:latin typeface="Century Gothic" pitchFamily="34" charset="0"/>
              </a:rPr>
              <a:t>Snowball Dance		Thurs  7 December</a:t>
            </a:r>
          </a:p>
          <a:p>
            <a:r>
              <a:rPr lang="en-GB" sz="800" dirty="0">
                <a:latin typeface="Century Gothic" pitchFamily="34" charset="0"/>
              </a:rPr>
              <a:t>Christmas Concert		Tues 12 December   </a:t>
            </a:r>
            <a:endParaRPr lang="en-GB" sz="800" dirty="0"/>
          </a:p>
        </p:txBody>
      </p:sp>
      <p:sp>
        <p:nvSpPr>
          <p:cNvPr id="36" name="Rectangle 35"/>
          <p:cNvSpPr/>
          <p:nvPr/>
        </p:nvSpPr>
        <p:spPr>
          <a:xfrm>
            <a:off x="33187" y="3802395"/>
            <a:ext cx="377991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>
                <a:latin typeface="Century Gothic" pitchFamily="34" charset="0"/>
              </a:rPr>
              <a:t>Term 03		Date</a:t>
            </a:r>
          </a:p>
          <a:p>
            <a:r>
              <a:rPr lang="en-GB" sz="800" dirty="0">
                <a:latin typeface="Century Gothic" pitchFamily="34" charset="0"/>
              </a:rPr>
              <a:t>Prelim Exams 		Wed 10 - Wed 24 January </a:t>
            </a:r>
          </a:p>
          <a:p>
            <a:r>
              <a:rPr lang="en-GB" sz="800" dirty="0">
                <a:latin typeface="Century Gothic" pitchFamily="34" charset="0"/>
              </a:rPr>
              <a:t>Parent Council Meeting 3	Thurs 11 January 	</a:t>
            </a:r>
          </a:p>
          <a:p>
            <a:r>
              <a:rPr lang="en-GB" sz="800" dirty="0">
                <a:latin typeface="Century Gothic" pitchFamily="34" charset="0"/>
              </a:rPr>
              <a:t>HPV		Mon 15 January </a:t>
            </a:r>
          </a:p>
          <a:p>
            <a:r>
              <a:rPr lang="en-GB" sz="800" dirty="0">
                <a:latin typeface="Century Gothic" pitchFamily="34" charset="0"/>
              </a:rPr>
              <a:t>Teen Booster	 	Mon 26  February </a:t>
            </a:r>
          </a:p>
          <a:p>
            <a:r>
              <a:rPr lang="en-GB" sz="800" dirty="0">
                <a:latin typeface="Century Gothic" pitchFamily="34" charset="0"/>
              </a:rPr>
              <a:t>Parent Council Meeting 4	Tues   5  March</a:t>
            </a:r>
          </a:p>
          <a:p>
            <a:endParaRPr lang="en-GB" sz="800" b="1" dirty="0">
              <a:latin typeface="Century Gothic" pitchFamily="34" charset="0"/>
            </a:endParaRPr>
          </a:p>
          <a:p>
            <a:endParaRPr lang="en-GB" sz="1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107504" y="4724271"/>
            <a:ext cx="3605013" cy="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2008" y="4801795"/>
            <a:ext cx="37079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>
                <a:latin typeface="Century Gothic" pitchFamily="34" charset="0"/>
              </a:rPr>
              <a:t>Term 04		Dates</a:t>
            </a:r>
          </a:p>
          <a:p>
            <a:r>
              <a:rPr lang="en-GB" sz="800" dirty="0">
                <a:latin typeface="Century Gothic" pitchFamily="34" charset="0"/>
              </a:rPr>
              <a:t>Leavers Ceremony	</a:t>
            </a:r>
            <a:r>
              <a:rPr lang="en-GB" sz="800" dirty="0" err="1">
                <a:latin typeface="Century Gothic" pitchFamily="34" charset="0"/>
              </a:rPr>
              <a:t>Frid</a:t>
            </a:r>
            <a:r>
              <a:rPr lang="en-GB" sz="800" dirty="0">
                <a:latin typeface="Century Gothic" pitchFamily="34" charset="0"/>
              </a:rPr>
              <a:t>   26 April </a:t>
            </a:r>
          </a:p>
          <a:p>
            <a:r>
              <a:rPr lang="en-GB" sz="800" dirty="0">
                <a:latin typeface="Century Gothic" pitchFamily="34" charset="0"/>
              </a:rPr>
              <a:t>SQA 		Mon 22 April – Thurs 30 May</a:t>
            </a:r>
          </a:p>
          <a:p>
            <a:r>
              <a:rPr lang="en-GB" sz="800" dirty="0">
                <a:latin typeface="Century Gothic" pitchFamily="34" charset="0"/>
              </a:rPr>
              <a:t>S3 Exams begin		Wed  8 May – Thurs 23 May</a:t>
            </a:r>
          </a:p>
          <a:p>
            <a:r>
              <a:rPr lang="en-GB" sz="800" dirty="0">
                <a:latin typeface="Century Gothic" pitchFamily="34" charset="0"/>
              </a:rPr>
              <a:t>S5/6 Induction 		Thurs 30 May</a:t>
            </a:r>
          </a:p>
          <a:p>
            <a:r>
              <a:rPr lang="en-GB" sz="800" dirty="0">
                <a:latin typeface="Century Gothic" pitchFamily="34" charset="0"/>
              </a:rPr>
              <a:t>New  Timetable 		Wed 29 May</a:t>
            </a:r>
          </a:p>
          <a:p>
            <a:r>
              <a:rPr lang="en-GB" sz="800" dirty="0">
                <a:latin typeface="Century Gothic" pitchFamily="34" charset="0"/>
              </a:rPr>
              <a:t>Parent Council Meeting 5	Tues   4 June 	</a:t>
            </a:r>
          </a:p>
          <a:p>
            <a:r>
              <a:rPr lang="en-GB" sz="800" dirty="0">
                <a:latin typeface="Century Gothic" pitchFamily="34" charset="0"/>
              </a:rPr>
              <a:t>School Summer Show	Tues  11 June </a:t>
            </a:r>
          </a:p>
          <a:p>
            <a:r>
              <a:rPr lang="en-GB" sz="800" dirty="0">
                <a:latin typeface="Century Gothic" pitchFamily="34" charset="0"/>
              </a:rPr>
              <a:t>P7 Induction		Thurs 13 &amp; </a:t>
            </a:r>
            <a:r>
              <a:rPr lang="en-GB" sz="800" dirty="0" err="1">
                <a:latin typeface="Century Gothic" pitchFamily="34" charset="0"/>
              </a:rPr>
              <a:t>Frid</a:t>
            </a:r>
            <a:r>
              <a:rPr lang="en-GB" sz="800" dirty="0">
                <a:latin typeface="Century Gothic" pitchFamily="34" charset="0"/>
              </a:rPr>
              <a:t> 14 June </a:t>
            </a:r>
          </a:p>
          <a:p>
            <a:r>
              <a:rPr lang="en-GB" sz="800" dirty="0">
                <a:latin typeface="Century Gothic" pitchFamily="34" charset="0"/>
              </a:rPr>
              <a:t>Prom Reception 		</a:t>
            </a:r>
            <a:r>
              <a:rPr lang="en-GB" sz="800" dirty="0" err="1">
                <a:latin typeface="Century Gothic" pitchFamily="34" charset="0"/>
              </a:rPr>
              <a:t>Frid</a:t>
            </a:r>
            <a:r>
              <a:rPr lang="en-GB" sz="800" dirty="0">
                <a:latin typeface="Century Gothic" pitchFamily="34" charset="0"/>
              </a:rPr>
              <a:t>   14 June </a:t>
            </a:r>
          </a:p>
          <a:p>
            <a:r>
              <a:rPr lang="en-GB" sz="800" dirty="0">
                <a:latin typeface="Century Gothic" pitchFamily="34" charset="0"/>
              </a:rPr>
              <a:t>Activity Day		Wed 19 - </a:t>
            </a:r>
            <a:r>
              <a:rPr lang="en-GB" sz="800" dirty="0" err="1">
                <a:latin typeface="Century Gothic" pitchFamily="34" charset="0"/>
              </a:rPr>
              <a:t>Frid</a:t>
            </a:r>
            <a:r>
              <a:rPr lang="en-GB" sz="800" dirty="0">
                <a:latin typeface="Century Gothic" pitchFamily="34" charset="0"/>
              </a:rPr>
              <a:t> 21 June </a:t>
            </a:r>
          </a:p>
          <a:p>
            <a:r>
              <a:rPr lang="en-GB" sz="800" dirty="0">
                <a:latin typeface="Century Gothic" pitchFamily="34" charset="0"/>
              </a:rPr>
              <a:t>Summer Close		Thurs 27 June 1pm</a:t>
            </a:r>
          </a:p>
          <a:p>
            <a:endParaRPr lang="en-GB" sz="800" dirty="0">
              <a:latin typeface="Century Gothic" pitchFamily="34" charset="0"/>
            </a:endParaRPr>
          </a:p>
          <a:p>
            <a:r>
              <a:rPr lang="en-GB" sz="800" dirty="0">
                <a:latin typeface="Century Gothic" pitchFamily="34" charset="0"/>
              </a:rPr>
              <a:t>	</a:t>
            </a:r>
            <a:endParaRPr lang="en-GB" sz="1200" b="1" dirty="0">
              <a:latin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12360" y="5171528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Century Gothic" pitchFamily="34" charset="0"/>
              </a:rPr>
              <a:t>Full Report</a:t>
            </a:r>
          </a:p>
          <a:p>
            <a:r>
              <a:rPr lang="en-GB" sz="800" b="1" dirty="0">
                <a:latin typeface="Century Gothic" pitchFamily="34" charset="0"/>
                <a:cs typeface="Arial" pitchFamily="34" charset="0"/>
              </a:rPr>
              <a:t>         S1 –   </a:t>
            </a:r>
            <a:r>
              <a:rPr lang="en-GB" sz="800" dirty="0">
                <a:latin typeface="Century Gothic" pitchFamily="34" charset="0"/>
                <a:cs typeface="Arial" pitchFamily="34" charset="0"/>
              </a:rPr>
              <a:t>29.04.24</a:t>
            </a:r>
          </a:p>
          <a:p>
            <a:r>
              <a:rPr lang="en-GB" sz="800" b="1" dirty="0">
                <a:latin typeface="Century Gothic" pitchFamily="34" charset="0"/>
                <a:cs typeface="Arial" pitchFamily="34" charset="0"/>
              </a:rPr>
              <a:t>         S2 –   </a:t>
            </a:r>
            <a:r>
              <a:rPr lang="en-GB" sz="800" dirty="0">
                <a:latin typeface="Century Gothic" pitchFamily="34" charset="0"/>
                <a:cs typeface="Arial" pitchFamily="34" charset="0"/>
              </a:rPr>
              <a:t>04.12.23</a:t>
            </a:r>
          </a:p>
          <a:p>
            <a:r>
              <a:rPr lang="en-GB" sz="800" b="1" dirty="0">
                <a:latin typeface="Century Gothic" pitchFamily="34" charset="0"/>
                <a:cs typeface="Arial" pitchFamily="34" charset="0"/>
              </a:rPr>
              <a:t>         S3 </a:t>
            </a:r>
            <a:r>
              <a:rPr lang="en-GB" sz="800" dirty="0">
                <a:latin typeface="Century Gothic" pitchFamily="34" charset="0"/>
                <a:cs typeface="Arial" pitchFamily="34" charset="0"/>
              </a:rPr>
              <a:t>–   10.06.24</a:t>
            </a:r>
          </a:p>
          <a:p>
            <a:r>
              <a:rPr lang="en-GB" sz="800" b="1" dirty="0">
                <a:latin typeface="Century Gothic" pitchFamily="34" charset="0"/>
                <a:cs typeface="Arial" pitchFamily="34" charset="0"/>
              </a:rPr>
              <a:t>         S4/6- </a:t>
            </a:r>
            <a:r>
              <a:rPr lang="en-GB" sz="800" dirty="0">
                <a:latin typeface="Century Gothic" pitchFamily="34" charset="0"/>
                <a:cs typeface="Arial" pitchFamily="34" charset="0"/>
              </a:rPr>
              <a:t>04.03.24</a:t>
            </a:r>
          </a:p>
          <a:p>
            <a:r>
              <a:rPr lang="en-GB" sz="1000" b="1" dirty="0">
                <a:latin typeface="Century Gothic" pitchFamily="34" charset="0"/>
              </a:rPr>
              <a:t>	</a:t>
            </a:r>
            <a:endParaRPr lang="en-GB" sz="1000" dirty="0">
              <a:latin typeface="Century Gothic" pitchFamily="34" charset="0"/>
            </a:endParaRPr>
          </a:p>
        </p:txBody>
      </p: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3779912" y="5150504"/>
            <a:ext cx="5220072" cy="6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C0A9976-3AFA-99A4-0F04-3864820FA0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864469"/>
              </p:ext>
            </p:extLst>
          </p:nvPr>
        </p:nvGraphicFramePr>
        <p:xfrm>
          <a:off x="3834562" y="1340768"/>
          <a:ext cx="5201934" cy="372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7686709" imgH="5200690" progId="Excel.Sheet.12">
                  <p:embed/>
                </p:oleObj>
              </mc:Choice>
              <mc:Fallback>
                <p:oleObj name="Worksheet" r:id="rId7" imgW="7686709" imgH="52006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34562" y="1340768"/>
                        <a:ext cx="5201934" cy="3721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70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8098</TotalTime>
  <Words>466</Words>
  <Application>Microsoft Office PowerPoint</Application>
  <PresentationFormat>On-screen Show (4:3)</PresentationFormat>
  <Paragraphs>84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Worksheet</vt:lpstr>
      <vt:lpstr>PowerPoint Presentation</vt:lpstr>
    </vt:vector>
  </TitlesOfParts>
  <Company>The Royal Bank of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Willbos</dc:creator>
  <cp:lastModifiedBy>Sharon Hay</cp:lastModifiedBy>
  <cp:revision>62</cp:revision>
  <cp:lastPrinted>2023-06-22T13:38:11Z</cp:lastPrinted>
  <dcterms:created xsi:type="dcterms:W3CDTF">2019-01-15T16:10:10Z</dcterms:created>
  <dcterms:modified xsi:type="dcterms:W3CDTF">2023-08-09T13:59:13Z</dcterms:modified>
</cp:coreProperties>
</file>