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41" r:id="rId2"/>
    <p:sldId id="333" r:id="rId3"/>
    <p:sldId id="337" r:id="rId4"/>
    <p:sldId id="332" r:id="rId5"/>
    <p:sldId id="324" r:id="rId6"/>
    <p:sldId id="336" r:id="rId7"/>
    <p:sldId id="343" r:id="rId8"/>
    <p:sldId id="342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80808"/>
    <a:srgbClr val="FFFF00"/>
    <a:srgbClr val="FFFFCC"/>
    <a:srgbClr val="00FFFF"/>
    <a:srgbClr val="3333FF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napToGrid="0">
      <p:cViewPr varScale="1">
        <p:scale>
          <a:sx n="94" d="100"/>
          <a:sy n="94" d="100"/>
        </p:scale>
        <p:origin x="4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38A3AA7-0504-4DFA-9F24-09B87F97807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4CE4C-6B27-41C2-B879-D4B6F2A2E0A5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DFB0D3F4-B18E-42AF-BA3D-D517551D6D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686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288E-73D7-4A51-A591-33B6FD86D0EF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B21CE-4B98-462A-93E7-F5FE8C999D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460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D75A-0D46-4DD1-8CA4-8B4D918B3CC6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B6E9E-DEDE-4C94-B532-99B75CCE5B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17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50FF-DF35-4EDB-B808-E57052616FFE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44DCD-8F5F-4774-8853-E5775594B6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28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E31CD-8998-496B-8217-48464D725A6F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55307-6938-4219-8B06-D243324821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51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9449-B5F3-43DF-8577-6A8A51AD8BFD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DC3D0-3926-4C83-8524-41327A1814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30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C3724-EDE3-4FB1-8C9E-7A3738B140D5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0024C-6AF7-4363-B366-F09203B588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29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FDA6-CE23-4DCD-AB61-578A1526AD59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E9EF-D897-4722-958F-CFE5EAED19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27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CDF4-CAEA-44C3-9824-2EFA4586E9F0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0F967-6CA4-48B6-8E7C-C27A0FCC6D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69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1D91D-A610-4800-B5D6-EAA80B3D2711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19BCB-3CDE-4F77-9C9A-614595A6A5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61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20A10-0753-4696-934A-0A8B898506D5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33DA-2A68-441A-8BBF-A83C8B6CBC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102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0BCA5C7-70ED-47EE-BCBE-182D8A846809}" type="datetime5">
              <a:rPr lang="en-GB"/>
              <a:pPr>
                <a:defRPr/>
              </a:pPr>
              <a:t>21-Feb-18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483BAA3-8425-4E18-963C-32F0EEC2986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977900" y="3041650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GB" altLang="en-US" sz="1800">
                <a:solidFill>
                  <a:srgbClr val="FFFF00"/>
                </a:solidFill>
              </a:rPr>
              <a:t>1. 	We are learning to simplify a ratio.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029200" y="304165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 	Be able to find the HCF to simplify a ratios.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0254" name="Text Box 29"/>
          <p:cNvSpPr txBox="1">
            <a:spLocks noChangeArrowheads="1"/>
          </p:cNvSpPr>
          <p:nvPr/>
        </p:nvSpPr>
        <p:spPr bwMode="auto">
          <a:xfrm>
            <a:off x="-25400" y="1393825"/>
            <a:ext cx="227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n-GB" altLang="en-US" sz="11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2" grpId="0"/>
      <p:bldP spid="594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520825" y="2127250"/>
            <a:ext cx="641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simplify a ratio we need to find the HCF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2846388" y="13843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Simplifying a ratio ?</a:t>
            </a:r>
          </a:p>
        </p:txBody>
      </p:sp>
      <p:sp>
        <p:nvSpPr>
          <p:cNvPr id="11274" name="Text Box 29"/>
          <p:cNvSpPr txBox="1">
            <a:spLocks noChangeArrowheads="1"/>
          </p:cNvSpPr>
          <p:nvPr/>
        </p:nvSpPr>
        <p:spPr bwMode="auto">
          <a:xfrm>
            <a:off x="-25400" y="1393825"/>
            <a:ext cx="227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n-GB" altLang="en-US" sz="1100">
              <a:solidFill>
                <a:srgbClr val="FFFF00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2735580" y="-26987"/>
            <a:ext cx="5786438" cy="137795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HCF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Highest Common Factor</a:t>
            </a: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3963" y="2898775"/>
            <a:ext cx="7075487" cy="2533650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82775" y="2933700"/>
            <a:ext cx="1322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80808"/>
                </a:solidFill>
              </a:rPr>
              <a:t>HCF = 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81125" y="3621088"/>
            <a:ext cx="55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116263" y="3621088"/>
            <a:ext cx="560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44675" y="4383088"/>
            <a:ext cx="1376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80808"/>
                </a:solidFill>
              </a:rPr>
              <a:t>3   :   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22900" y="3705225"/>
            <a:ext cx="55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4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58038" y="3705225"/>
            <a:ext cx="560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859463" y="4467225"/>
            <a:ext cx="1376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80808"/>
                </a:solidFill>
              </a:rPr>
              <a:t>3   :   7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16600" y="2933700"/>
            <a:ext cx="132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80808"/>
                </a:solidFill>
              </a:rPr>
              <a:t>HCF =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5999"/>
          <a:stretch>
            <a:fillRect/>
          </a:stretch>
        </p:blipFill>
        <p:spPr bwMode="auto">
          <a:xfrm>
            <a:off x="955675" y="2913063"/>
            <a:ext cx="8074025" cy="2533650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2294" name="Picture 2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520825" y="2127250"/>
            <a:ext cx="641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simplify a ratio we need to find the HCF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2846388" y="13843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Simplifying a ratio ?</a:t>
            </a:r>
          </a:p>
        </p:txBody>
      </p:sp>
      <p:sp>
        <p:nvSpPr>
          <p:cNvPr id="12299" name="Text Box 29"/>
          <p:cNvSpPr txBox="1">
            <a:spLocks noChangeArrowheads="1"/>
          </p:cNvSpPr>
          <p:nvPr/>
        </p:nvSpPr>
        <p:spPr bwMode="auto">
          <a:xfrm>
            <a:off x="-25400" y="1393825"/>
            <a:ext cx="227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n-GB" altLang="en-US" sz="110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19188" y="2989263"/>
            <a:ext cx="132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80808"/>
                </a:solidFill>
              </a:rPr>
              <a:t>HCF = 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15988" y="3871913"/>
            <a:ext cx="560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33563" y="3871913"/>
            <a:ext cx="55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4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8538" y="4424363"/>
            <a:ext cx="1373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80808"/>
                </a:solidFill>
              </a:rPr>
              <a:t>13   :  1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11588" y="3871913"/>
            <a:ext cx="560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5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946650" y="3871913"/>
            <a:ext cx="560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5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48113" y="4440238"/>
            <a:ext cx="1538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80808"/>
                </a:solidFill>
              </a:rPr>
              <a:t>16   :   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097338" y="2947988"/>
            <a:ext cx="132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80808"/>
                </a:solidFill>
              </a:rPr>
              <a:t>HCF = 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31013" y="3871913"/>
            <a:ext cx="55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4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966075" y="3871913"/>
            <a:ext cx="55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80808"/>
                </a:solidFill>
              </a:rPr>
              <a:t>÷ 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67538" y="4441825"/>
            <a:ext cx="153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80808"/>
                </a:solidFill>
              </a:rPr>
              <a:t>18   :   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15175" y="2949575"/>
            <a:ext cx="132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80808"/>
                </a:solidFill>
              </a:rPr>
              <a:t>HCF =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4924425" y="3025775"/>
            <a:ext cx="4219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Apply tabular method to solve problems involving ratios.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GB" altLang="en-US" sz="1800">
                <a:solidFill>
                  <a:srgbClr val="FFFF00"/>
                </a:solidFill>
              </a:rPr>
              <a:t>1 	We are learning how to do ratio calculations.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4864100" y="3875088"/>
            <a:ext cx="405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2288" lvl="1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Show appropriate working.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3141663" y="1384300"/>
            <a:ext cx="2687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Ratio Calculations</a:t>
            </a:r>
          </a:p>
        </p:txBody>
      </p:sp>
      <p:sp>
        <p:nvSpPr>
          <p:cNvPr id="14351" name="Text Box 29"/>
          <p:cNvSpPr txBox="1">
            <a:spLocks noChangeArrowheads="1"/>
          </p:cNvSpPr>
          <p:nvPr/>
        </p:nvSpPr>
        <p:spPr bwMode="auto">
          <a:xfrm>
            <a:off x="-25400" y="1393825"/>
            <a:ext cx="227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n-GB" altLang="en-US" sz="11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  <p:bldP spid="1167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5367" name="Text Box 2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ahoma" panose="020B0604030504040204" pitchFamily="34" charset="0"/>
            </a:endParaRPr>
          </a:p>
        </p:txBody>
      </p:sp>
      <p:pic>
        <p:nvPicPr>
          <p:cNvPr id="15368" name="Picture 38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46"/>
          <p:cNvSpPr txBox="1">
            <a:spLocks noChangeArrowheads="1"/>
          </p:cNvSpPr>
          <p:nvPr/>
        </p:nvSpPr>
        <p:spPr bwMode="auto">
          <a:xfrm>
            <a:off x="3155950" y="1384300"/>
            <a:ext cx="268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Ratio Calculations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996950" y="2266950"/>
            <a:ext cx="7261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solidFill>
                  <a:srgbClr val="FFFF00"/>
                </a:solidFill>
              </a:rPr>
              <a:t>Example</a:t>
            </a:r>
            <a:r>
              <a:rPr lang="en-GB" altLang="en-US">
                <a:solidFill>
                  <a:srgbClr val="FFFF00"/>
                </a:solidFill>
              </a:rPr>
              <a:t> : 	The ratio of boys to girls is 4:5. 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		If there are 16 boys, how many girls 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		are there.</a:t>
            </a:r>
            <a:endParaRPr lang="en-GB" altLang="en-US" u="sng">
              <a:solidFill>
                <a:srgbClr val="FFFF00"/>
              </a:solidFill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37063" y="3495675"/>
            <a:ext cx="1657350" cy="1697038"/>
            <a:chOff x="2795" y="2202"/>
            <a:chExt cx="1044" cy="1069"/>
          </a:xfrm>
        </p:grpSpPr>
        <p:sp>
          <p:nvSpPr>
            <p:cNvPr id="15379" name="Line 48"/>
            <p:cNvSpPr>
              <a:spLocks noChangeShapeType="1"/>
            </p:cNvSpPr>
            <p:nvPr/>
          </p:nvSpPr>
          <p:spPr bwMode="auto">
            <a:xfrm>
              <a:off x="3326" y="2263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0" name="Line 49"/>
            <p:cNvSpPr>
              <a:spLocks noChangeShapeType="1"/>
            </p:cNvSpPr>
            <p:nvPr/>
          </p:nvSpPr>
          <p:spPr bwMode="auto">
            <a:xfrm rot="5400000">
              <a:off x="3332" y="2049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1" name="Text Box 50"/>
            <p:cNvSpPr txBox="1">
              <a:spLocks noChangeArrowheads="1"/>
            </p:cNvSpPr>
            <p:nvPr/>
          </p:nvSpPr>
          <p:spPr bwMode="auto">
            <a:xfrm>
              <a:off x="2795" y="2203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boys</a:t>
              </a:r>
            </a:p>
          </p:txBody>
        </p:sp>
        <p:sp>
          <p:nvSpPr>
            <p:cNvPr id="15382" name="Text Box 51"/>
            <p:cNvSpPr txBox="1">
              <a:spLocks noChangeArrowheads="1"/>
            </p:cNvSpPr>
            <p:nvPr/>
          </p:nvSpPr>
          <p:spPr bwMode="auto">
            <a:xfrm>
              <a:off x="3329" y="2202"/>
              <a:ext cx="5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girls</a:t>
              </a:r>
            </a:p>
          </p:txBody>
        </p:sp>
      </p:grpSp>
      <p:sp>
        <p:nvSpPr>
          <p:cNvPr id="107572" name="Text Box 52"/>
          <p:cNvSpPr txBox="1">
            <a:spLocks noChangeArrowheads="1"/>
          </p:cNvSpPr>
          <p:nvPr/>
        </p:nvSpPr>
        <p:spPr bwMode="auto">
          <a:xfrm>
            <a:off x="4667250" y="41592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07573" name="Text Box 53"/>
          <p:cNvSpPr txBox="1">
            <a:spLocks noChangeArrowheads="1"/>
          </p:cNvSpPr>
          <p:nvPr/>
        </p:nvSpPr>
        <p:spPr bwMode="auto">
          <a:xfrm>
            <a:off x="5503863" y="415925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4600575" y="46355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16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5411788" y="4635500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20</a:t>
            </a:r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4076700" y="437991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x 4</a:t>
            </a:r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5848350" y="433546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x 4</a:t>
            </a:r>
          </a:p>
        </p:txBody>
      </p:sp>
      <p:sp>
        <p:nvSpPr>
          <p:cNvPr id="15378" name="Text Box 29"/>
          <p:cNvSpPr txBox="1">
            <a:spLocks noChangeArrowheads="1"/>
          </p:cNvSpPr>
          <p:nvPr/>
        </p:nvSpPr>
        <p:spPr bwMode="auto">
          <a:xfrm>
            <a:off x="-25400" y="1393825"/>
            <a:ext cx="227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n-GB" altLang="en-US" sz="11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7" grpId="0"/>
      <p:bldP spid="107572" grpId="0"/>
      <p:bldP spid="107573" grpId="0"/>
      <p:bldP spid="107574" grpId="0"/>
      <p:bldP spid="107575" grpId="0"/>
      <p:bldP spid="107576" grpId="0"/>
      <p:bldP spid="1075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ahoma" panose="020B0604030504040204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3127375" y="1384300"/>
            <a:ext cx="268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Ratio Calculations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996950" y="2266950"/>
            <a:ext cx="74453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solidFill>
                  <a:srgbClr val="FFFF00"/>
                </a:solidFill>
              </a:rPr>
              <a:t>Example</a:t>
            </a:r>
            <a:r>
              <a:rPr lang="en-GB" altLang="en-US">
                <a:solidFill>
                  <a:srgbClr val="FFFF00"/>
                </a:solidFill>
              </a:rPr>
              <a:t> : 	The ratio of cars to buses is 3:7. 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		If there are 49 buses, how many cars 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		are there.</a:t>
            </a:r>
            <a:endParaRPr lang="en-GB" altLang="en-US" u="sng">
              <a:solidFill>
                <a:srgbClr val="FFFF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37063" y="3495675"/>
            <a:ext cx="1833562" cy="1697038"/>
            <a:chOff x="2795" y="2202"/>
            <a:chExt cx="1155" cy="1069"/>
          </a:xfrm>
        </p:grpSpPr>
        <p:sp>
          <p:nvSpPr>
            <p:cNvPr id="16403" name="Line 10"/>
            <p:cNvSpPr>
              <a:spLocks noChangeShapeType="1"/>
            </p:cNvSpPr>
            <p:nvPr/>
          </p:nvSpPr>
          <p:spPr bwMode="auto">
            <a:xfrm>
              <a:off x="3326" y="2263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4" name="Line 11"/>
            <p:cNvSpPr>
              <a:spLocks noChangeShapeType="1"/>
            </p:cNvSpPr>
            <p:nvPr/>
          </p:nvSpPr>
          <p:spPr bwMode="auto">
            <a:xfrm rot="5400000">
              <a:off x="3332" y="2049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5" name="Text Box 12"/>
            <p:cNvSpPr txBox="1">
              <a:spLocks noChangeArrowheads="1"/>
            </p:cNvSpPr>
            <p:nvPr/>
          </p:nvSpPr>
          <p:spPr bwMode="auto">
            <a:xfrm>
              <a:off x="2795" y="2203"/>
              <a:ext cx="4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cars</a:t>
              </a:r>
            </a:p>
          </p:txBody>
        </p:sp>
        <p:sp>
          <p:nvSpPr>
            <p:cNvPr id="16406" name="Text Box 13"/>
            <p:cNvSpPr txBox="1">
              <a:spLocks noChangeArrowheads="1"/>
            </p:cNvSpPr>
            <p:nvPr/>
          </p:nvSpPr>
          <p:spPr bwMode="auto">
            <a:xfrm>
              <a:off x="3329" y="2202"/>
              <a:ext cx="6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buses</a:t>
              </a:r>
            </a:p>
          </p:txBody>
        </p:sp>
      </p:grp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4667250" y="41592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21871" name="Text Box 15"/>
          <p:cNvSpPr txBox="1">
            <a:spLocks noChangeArrowheads="1"/>
          </p:cNvSpPr>
          <p:nvPr/>
        </p:nvSpPr>
        <p:spPr bwMode="auto">
          <a:xfrm>
            <a:off x="5503863" y="415925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4600575" y="46355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21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5411788" y="4635500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49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4076700" y="437991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x 7</a:t>
            </a: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5848350" y="433546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x 7</a:t>
            </a:r>
          </a:p>
        </p:txBody>
      </p:sp>
      <p:sp>
        <p:nvSpPr>
          <p:cNvPr id="16402" name="Text Box 29"/>
          <p:cNvSpPr txBox="1">
            <a:spLocks noChangeArrowheads="1"/>
          </p:cNvSpPr>
          <p:nvPr/>
        </p:nvSpPr>
        <p:spPr bwMode="auto">
          <a:xfrm>
            <a:off x="-25400" y="1393825"/>
            <a:ext cx="227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n-GB" altLang="en-US" sz="11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/>
      <p:bldP spid="121870" grpId="0"/>
      <p:bldP spid="121871" grpId="0"/>
      <p:bldP spid="121872" grpId="0"/>
      <p:bldP spid="121873" grpId="0"/>
      <p:bldP spid="121874" grpId="0"/>
      <p:bldP spid="1218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ahoma" panose="020B0604030504040204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3127375" y="1384300"/>
            <a:ext cx="268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Ratio Calculations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958062" y="1980565"/>
            <a:ext cx="75168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 dirty="0">
                <a:solidFill>
                  <a:srgbClr val="FFFF00"/>
                </a:solidFill>
              </a:rPr>
              <a:t>Example</a:t>
            </a:r>
            <a:r>
              <a:rPr lang="en-GB" altLang="en-US" dirty="0">
                <a:solidFill>
                  <a:srgbClr val="FFFF00"/>
                </a:solidFill>
              </a:rPr>
              <a:t> : 	The ratio of cars to buses </a:t>
            </a:r>
            <a:r>
              <a:rPr lang="en-GB" altLang="en-US" dirty="0" smtClean="0">
                <a:solidFill>
                  <a:srgbClr val="FFFF00"/>
                </a:solidFill>
              </a:rPr>
              <a:t>to lorries</a:t>
            </a:r>
          </a:p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 </a:t>
            </a:r>
            <a:r>
              <a:rPr lang="en-GB" altLang="en-US" dirty="0" smtClean="0">
                <a:solidFill>
                  <a:srgbClr val="FFFF00"/>
                </a:solidFill>
              </a:rPr>
              <a:t>                    is 8:3:2. </a:t>
            </a:r>
            <a:endParaRPr lang="en-GB" altLang="en-US" dirty="0">
              <a:solidFill>
                <a:srgbClr val="FFFF00"/>
              </a:solidFill>
            </a:endParaRPr>
          </a:p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		If there are </a:t>
            </a:r>
            <a:r>
              <a:rPr lang="en-GB" altLang="en-US" dirty="0" smtClean="0">
                <a:solidFill>
                  <a:srgbClr val="FFFF00"/>
                </a:solidFill>
              </a:rPr>
              <a:t>51 </a:t>
            </a:r>
            <a:r>
              <a:rPr lang="en-GB" altLang="en-US" dirty="0">
                <a:solidFill>
                  <a:srgbClr val="FFFF00"/>
                </a:solidFill>
              </a:rPr>
              <a:t>buses, how many cars </a:t>
            </a:r>
          </a:p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		</a:t>
            </a:r>
            <a:r>
              <a:rPr lang="en-GB" altLang="en-US" dirty="0" smtClean="0">
                <a:solidFill>
                  <a:srgbClr val="FFFF00"/>
                </a:solidFill>
              </a:rPr>
              <a:t> and lorries are </a:t>
            </a:r>
            <a:r>
              <a:rPr lang="en-GB" altLang="en-US" dirty="0">
                <a:solidFill>
                  <a:srgbClr val="FFFF00"/>
                </a:solidFill>
              </a:rPr>
              <a:t>there.</a:t>
            </a:r>
            <a:endParaRPr lang="en-GB" altLang="en-US" u="sng" dirty="0">
              <a:solidFill>
                <a:srgbClr val="FFFF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51481" y="3715544"/>
            <a:ext cx="1945903" cy="1697038"/>
            <a:chOff x="2795" y="2202"/>
            <a:chExt cx="1041" cy="1069"/>
          </a:xfrm>
        </p:grpSpPr>
        <p:sp>
          <p:nvSpPr>
            <p:cNvPr id="16403" name="Line 10"/>
            <p:cNvSpPr>
              <a:spLocks noChangeShapeType="1"/>
            </p:cNvSpPr>
            <p:nvPr/>
          </p:nvSpPr>
          <p:spPr bwMode="auto">
            <a:xfrm>
              <a:off x="3326" y="2263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4" name="Line 11"/>
            <p:cNvSpPr>
              <a:spLocks noChangeShapeType="1"/>
            </p:cNvSpPr>
            <p:nvPr/>
          </p:nvSpPr>
          <p:spPr bwMode="auto">
            <a:xfrm rot="5400000">
              <a:off x="3332" y="2049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5" name="Text Box 12"/>
            <p:cNvSpPr txBox="1">
              <a:spLocks noChangeArrowheads="1"/>
            </p:cNvSpPr>
            <p:nvPr/>
          </p:nvSpPr>
          <p:spPr bwMode="auto">
            <a:xfrm>
              <a:off x="2795" y="2203"/>
              <a:ext cx="6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 smtClean="0"/>
                <a:t>buses</a:t>
              </a:r>
              <a:endParaRPr lang="en-GB" altLang="en-US" dirty="0"/>
            </a:p>
          </p:txBody>
        </p:sp>
        <p:sp>
          <p:nvSpPr>
            <p:cNvPr id="16406" name="Text Box 13"/>
            <p:cNvSpPr txBox="1">
              <a:spLocks noChangeArrowheads="1"/>
            </p:cNvSpPr>
            <p:nvPr/>
          </p:nvSpPr>
          <p:spPr bwMode="auto">
            <a:xfrm>
              <a:off x="3329" y="2202"/>
              <a:ext cx="4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 smtClean="0"/>
                <a:t>cars</a:t>
              </a:r>
              <a:endParaRPr lang="en-GB" altLang="en-US" dirty="0"/>
            </a:p>
          </p:txBody>
        </p:sp>
      </p:grp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3127375" y="4296887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3</a:t>
            </a:r>
          </a:p>
        </p:txBody>
      </p:sp>
      <p:sp>
        <p:nvSpPr>
          <p:cNvPr id="121871" name="Text Box 15"/>
          <p:cNvSpPr txBox="1">
            <a:spLocks noChangeArrowheads="1"/>
          </p:cNvSpPr>
          <p:nvPr/>
        </p:nvSpPr>
        <p:spPr bwMode="auto">
          <a:xfrm>
            <a:off x="4134008" y="433546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8</a:t>
            </a:r>
            <a:endParaRPr lang="en-GB" altLang="en-US" dirty="0"/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3020536" y="4863942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51</a:t>
            </a:r>
            <a:endParaRPr lang="en-GB" altLang="en-US" dirty="0"/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4029394" y="4895276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136</a:t>
            </a:r>
            <a:endParaRPr lang="en-GB" altLang="en-US" dirty="0"/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1857217" y="4272757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x </a:t>
            </a:r>
            <a:r>
              <a:rPr lang="en-GB" altLang="en-US" dirty="0" smtClean="0">
                <a:solidFill>
                  <a:srgbClr val="FFFF00"/>
                </a:solidFill>
              </a:rPr>
              <a:t>17</a:t>
            </a:r>
            <a:endParaRPr lang="en-GB" altLang="en-US" dirty="0">
              <a:solidFill>
                <a:srgbClr val="FFFF00"/>
              </a:solidFill>
            </a:endParaRP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4585019" y="4371181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x </a:t>
            </a:r>
            <a:r>
              <a:rPr lang="en-GB" altLang="en-US" dirty="0" smtClean="0">
                <a:solidFill>
                  <a:srgbClr val="FFFF00"/>
                </a:solidFill>
              </a:rPr>
              <a:t>17</a:t>
            </a:r>
            <a:endParaRPr lang="en-GB" altLang="en-US" dirty="0">
              <a:solidFill>
                <a:srgbClr val="FFFF00"/>
              </a:solidFill>
            </a:endParaRPr>
          </a:p>
        </p:txBody>
      </p:sp>
      <p:sp>
        <p:nvSpPr>
          <p:cNvPr id="16402" name="Text Box 29"/>
          <p:cNvSpPr txBox="1">
            <a:spLocks noChangeArrowheads="1"/>
          </p:cNvSpPr>
          <p:nvPr/>
        </p:nvSpPr>
        <p:spPr bwMode="auto">
          <a:xfrm>
            <a:off x="-25400" y="1393825"/>
            <a:ext cx="227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en-GB" altLang="en-US" sz="1100">
              <a:solidFill>
                <a:srgbClr val="FFFF00"/>
              </a:solidFill>
            </a:endParaRPr>
          </a:p>
        </p:txBody>
      </p: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6008564" y="3684686"/>
            <a:ext cx="2331476" cy="1697038"/>
            <a:chOff x="2795" y="2202"/>
            <a:chExt cx="1041" cy="1069"/>
          </a:xfrm>
        </p:grpSpPr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3326" y="2263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 rot="5400000">
              <a:off x="3332" y="2049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2795" y="2203"/>
              <a:ext cx="6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 smtClean="0"/>
                <a:t>buses</a:t>
              </a:r>
              <a:endParaRPr lang="en-GB" altLang="en-US" dirty="0"/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3329" y="2202"/>
              <a:ext cx="5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 smtClean="0"/>
                <a:t>lorries</a:t>
              </a:r>
              <a:endParaRPr lang="en-GB" altLang="en-US" dirty="0"/>
            </a:p>
          </p:txBody>
        </p:sp>
      </p:grp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6347525" y="4335463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3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7585104" y="432451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2</a:t>
            </a:r>
            <a:endParaRPr lang="en-GB" altLang="en-US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347525" y="4962844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51</a:t>
            </a:r>
            <a:endParaRPr lang="en-GB" altLang="en-US" dirty="0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585104" y="4927145"/>
            <a:ext cx="55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34</a:t>
            </a:r>
            <a:endParaRPr lang="en-GB" altLang="en-US" dirty="0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5522386" y="4570791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x </a:t>
            </a:r>
            <a:r>
              <a:rPr lang="en-GB" altLang="en-US" dirty="0" smtClean="0">
                <a:solidFill>
                  <a:srgbClr val="FFFF00"/>
                </a:solidFill>
              </a:rPr>
              <a:t>17</a:t>
            </a:r>
            <a:endParaRPr lang="en-GB" altLang="en-US" dirty="0">
              <a:solidFill>
                <a:srgbClr val="FFFF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8169749" y="4490353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x </a:t>
            </a:r>
            <a:r>
              <a:rPr lang="en-GB" altLang="en-US" dirty="0" smtClean="0">
                <a:solidFill>
                  <a:srgbClr val="FFFF00"/>
                </a:solidFill>
              </a:rPr>
              <a:t>17</a:t>
            </a:r>
            <a:endParaRPr lang="en-GB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81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/>
      <p:bldP spid="121870" grpId="0"/>
      <p:bldP spid="121871" grpId="0"/>
      <p:bldP spid="121872" grpId="0"/>
      <p:bldP spid="121873" grpId="0"/>
      <p:bldP spid="121874" grpId="0"/>
      <p:bldP spid="121875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133600" y="4783138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352675" y="2220913"/>
            <a:ext cx="5195888" cy="2554287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Now try </a:t>
            </a:r>
            <a:r>
              <a:rPr lang="en-GB" altLang="en-US" sz="4000" dirty="0" smtClean="0"/>
              <a:t>TJ N5</a:t>
            </a:r>
            <a:endParaRPr lang="en-GB" altLang="en-US" sz="4000" dirty="0"/>
          </a:p>
          <a:p>
            <a:pPr algn="ctr" eaLnBrk="1" hangingPunct="1"/>
            <a:r>
              <a:rPr lang="en-GB" altLang="en-US" sz="4000" dirty="0"/>
              <a:t>Ex </a:t>
            </a:r>
            <a:r>
              <a:rPr lang="en-GB" altLang="en-US" sz="4000" dirty="0" smtClean="0"/>
              <a:t>1</a:t>
            </a:r>
            <a:endParaRPr lang="en-GB" altLang="en-US" sz="4000" dirty="0"/>
          </a:p>
          <a:p>
            <a:pPr algn="ctr" eaLnBrk="1" hangingPunct="1"/>
            <a:endParaRPr lang="en-GB" altLang="en-US" sz="4000" dirty="0"/>
          </a:p>
          <a:p>
            <a:pPr algn="ctr" eaLnBrk="1" hangingPunct="1"/>
            <a:r>
              <a:rPr lang="en-GB" altLang="en-US" sz="4000" dirty="0" smtClean="0"/>
              <a:t>Page 64</a:t>
            </a:r>
            <a:endParaRPr lang="en-GB" altLang="en-US" sz="4000" dirty="0"/>
          </a:p>
        </p:txBody>
      </p:sp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1651000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Ratio</a:t>
            </a:r>
            <a:endParaRPr lang="en-GB" sz="4000" b="1" kern="0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17417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</TotalTime>
  <Words>182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Comic Sans MS</vt:lpstr>
      <vt:lpstr>Arial</vt:lpstr>
      <vt:lpstr>Tahoma</vt:lpstr>
      <vt:lpstr>Wingdings</vt:lpstr>
      <vt:lpstr>1_Shimmer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g peters</cp:lastModifiedBy>
  <cp:revision>222</cp:revision>
  <dcterms:created xsi:type="dcterms:W3CDTF">2005-04-06T16:52:43Z</dcterms:created>
  <dcterms:modified xsi:type="dcterms:W3CDTF">2018-02-21T09:10:37Z</dcterms:modified>
</cp:coreProperties>
</file>