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51" r:id="rId2"/>
  </p:sldMasterIdLst>
  <p:notesMasterIdLst>
    <p:notesMasterId r:id="rId20"/>
  </p:notesMasterIdLst>
  <p:sldIdLst>
    <p:sldId id="268" r:id="rId3"/>
    <p:sldId id="290" r:id="rId4"/>
    <p:sldId id="337" r:id="rId5"/>
    <p:sldId id="289" r:id="rId6"/>
    <p:sldId id="324" r:id="rId7"/>
    <p:sldId id="338" r:id="rId8"/>
    <p:sldId id="344" r:id="rId9"/>
    <p:sldId id="345" r:id="rId10"/>
    <p:sldId id="340" r:id="rId11"/>
    <p:sldId id="341" r:id="rId12"/>
    <p:sldId id="326" r:id="rId13"/>
    <p:sldId id="327" r:id="rId14"/>
    <p:sldId id="332" r:id="rId15"/>
    <p:sldId id="342" r:id="rId16"/>
    <p:sldId id="339" r:id="rId17"/>
    <p:sldId id="343" r:id="rId18"/>
    <p:sldId id="325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80808"/>
    <a:srgbClr val="FFFFCC"/>
    <a:srgbClr val="00FFFF"/>
    <a:srgbClr val="3333FF"/>
    <a:srgbClr val="FF0000"/>
    <a:srgbClr val="4D4D4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 snapToGrid="0">
      <p:cViewPr varScale="1">
        <p:scale>
          <a:sx n="94" d="100"/>
          <a:sy n="94" d="100"/>
        </p:scale>
        <p:origin x="4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22D018E-9FB1-4414-90F8-A5D7E75C05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9551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</p:grpSp>
        <p:sp>
          <p:nvSpPr>
            <p:cNvPr id="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cs typeface="Arial" charset="0"/>
              </a:endParaRPr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</p:grpSp>
      </p:grpSp>
      <p:sp>
        <p:nvSpPr>
          <p:cNvPr id="16" name="TextBox 15"/>
          <p:cNvSpPr txBox="1"/>
          <p:nvPr userDrawn="1"/>
        </p:nvSpPr>
        <p:spPr>
          <a:xfrm>
            <a:off x="90488" y="1468438"/>
            <a:ext cx="79057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solidFill>
                  <a:srgbClr val="FFFF00"/>
                </a:solidFill>
                <a:cs typeface="Arial" charset="0"/>
              </a:rPr>
              <a:t>N5 LS</a:t>
            </a:r>
          </a:p>
        </p:txBody>
      </p:sp>
      <p:sp>
        <p:nvSpPr>
          <p:cNvPr id="17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9D5A2-077D-403E-95B5-17121AB3AC30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18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9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5D5FDE02-B00F-470F-BC0D-AC8FFD8D81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651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69DE2-01BF-487B-BC95-97170343A348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1D9D5-B5B6-4F8D-BE42-E7B7CD9652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260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B7A2B-4B2C-4B88-A022-7CFA4B0BFFF4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BA860-567B-41F2-AE0B-7ACF070C52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264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96DA4-B3CD-421B-9826-2D744B2CFA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4614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EF663-D34E-4A9D-8AFE-FD4434D5C72B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2C1E0-F03B-4165-94DD-E7CA40EEE1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8361183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B66A-89A3-4913-AE86-E4407ADA32B5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7BBA-F532-44A3-B18E-FF66EFCA97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6517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F3D0-629B-4B07-9632-3A47F7018C4A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9692C-D49A-4F06-8CF5-619A9BFEC8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30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06BE-07DC-47FE-B9CB-F28975F2746A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D57EB-8B52-41C8-9EF6-EF1A3C1D28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0534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03D07-743F-4CAD-988C-EDA2BB0982E4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6C831-7450-4EBF-9741-BB2A12569C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7944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EB268-55AA-49DF-BE43-EC1ABD064C63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99A8-F75F-474D-91A9-5A84C6437D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54571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61938" y="1449388"/>
            <a:ext cx="4857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rgbClr val="FFFF00"/>
                </a:solidFill>
                <a:cs typeface="Arial" charset="0"/>
              </a:rPr>
              <a:t>S4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86950-492F-43A1-9008-BDD3A187C35E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5FFD6-3C65-4BE6-8500-3BCDC6095D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359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9E9FC-1051-4B61-8925-5E06C7908CD0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B20EE-1088-4C8B-B137-3E8C160C4A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2889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CB0F-A1E2-4F7C-B5CD-3403F30D649F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3B81D-4E49-42AB-B69E-2725CF8268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5505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CDD6-929A-40B9-BA8C-C6E8A6D8A1A5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1E23A-FC60-4BE7-85EB-1365FAA5B2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7582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14E5-F5EF-46C3-AB4A-022752F07EFD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B08E0-DBDE-4599-8FE5-991ECC397A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796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6BF65-B904-4E2A-8346-74918C50AEF7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8F0F0-525F-47DD-AFC3-27738B0514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479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9007A-1D75-436A-AC16-654CCF1C60D2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7CA8B-C148-4595-9F45-C6FA012CAA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478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9E165-FE9C-4A77-953C-F270DB95895F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1EDA2-9D3D-478E-A673-CCA0913F21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62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3AF25-2607-4FA6-9CC1-0837CC7C0D6E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4DFD2-0B98-4805-BA99-3E5CEB3B79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693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AAA2-0E1C-48E5-9315-AACC4F09A58C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C6C15-5030-4E73-83EA-B3B7BADD21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005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61938" y="1449388"/>
            <a:ext cx="4857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rgbClr val="FFFF00"/>
                </a:solidFill>
                <a:cs typeface="Arial" charset="0"/>
              </a:rPr>
              <a:t>S4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A624-669F-4E6E-8EE6-3EF5FE960D12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64EB0-F418-4526-A3DF-DCF2612BF2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713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225E3-7B94-4A1A-908D-8D63A5BC53D5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B90AD-057D-4B28-8894-1D70B383B6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470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034E2-74F6-4DE1-9422-8C4D65548496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9C674-13BA-41F3-939F-05D574F9BD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453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cs typeface="Arial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cs typeface="Arial" charset="0"/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844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844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A3BFAEAF-19D3-4DE3-85C9-A9424FB4134B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BDA64E7-558C-422F-9309-29F9A2D89E5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95" r:id="rId7"/>
    <p:sldLayoutId id="2147483880" r:id="rId8"/>
    <p:sldLayoutId id="2147483881" r:id="rId9"/>
    <p:sldLayoutId id="2147483882" r:id="rId10"/>
    <p:sldLayoutId id="2147483883" r:id="rId11"/>
    <p:sldLayoutId id="2147483896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654AF3AA-0C40-4856-8642-0DD2C4C6E7BA}" type="datetime5">
              <a:rPr lang="en-GB"/>
              <a:pPr>
                <a:defRPr/>
              </a:pPr>
              <a:t>9-Nov-17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9BE238D-274F-4830-A83E-B8535C95437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7" r:id="rId7"/>
    <p:sldLayoutId id="2147483890" r:id="rId8"/>
    <p:sldLayoutId id="2147483891" r:id="rId9"/>
    <p:sldLayoutId id="2147483892" r:id="rId10"/>
    <p:sldLayoutId id="2147483893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gi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 Starter Questions</a:t>
            </a:r>
          </a:p>
        </p:txBody>
      </p:sp>
      <p:pic>
        <p:nvPicPr>
          <p:cNvPr id="9221" name="Picture 3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7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227013"/>
            <a:ext cx="14446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13"/>
          <p:cNvSpPr txBox="1">
            <a:spLocks noChangeArrowheads="1"/>
          </p:cNvSpPr>
          <p:nvPr/>
        </p:nvSpPr>
        <p:spPr bwMode="auto">
          <a:xfrm>
            <a:off x="2124075" y="3179763"/>
            <a:ext cx="54816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400"/>
              <a:t>What is Tolerance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>
          <a:xfrm>
            <a:off x="1996214" y="2252174"/>
            <a:ext cx="5414567" cy="1571284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>
                <a:solidFill>
                  <a:srgbClr val="080808"/>
                </a:solidFill>
                <a:latin typeface="Comic Sans MS" pitchFamily="66" charset="0"/>
              </a:rPr>
              <a:t>Find 5</a:t>
            </a: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% of 140</a:t>
            </a:r>
          </a:p>
          <a:p>
            <a:pPr algn="ctr">
              <a:defRPr/>
            </a:pPr>
            <a:r>
              <a:rPr lang="en-GB" dirty="0" smtClean="0">
                <a:solidFill>
                  <a:srgbClr val="080808"/>
                </a:solidFill>
                <a:latin typeface="Comic Sans MS" pitchFamily="66" charset="0"/>
              </a:rPr>
              <a:t>10% = 14</a:t>
            </a:r>
          </a:p>
          <a:p>
            <a:pPr algn="ctr">
              <a:defRPr/>
            </a:pPr>
            <a:r>
              <a:rPr lang="en-GB" dirty="0" smtClean="0">
                <a:solidFill>
                  <a:srgbClr val="080808"/>
                </a:solidFill>
                <a:latin typeface="Comic Sans MS" pitchFamily="66" charset="0"/>
              </a:rPr>
              <a:t>5% = 7</a:t>
            </a:r>
            <a:endParaRPr lang="en-GB" dirty="0">
              <a:solidFill>
                <a:srgbClr val="080808"/>
              </a:solidFill>
              <a:latin typeface="Comic Sans MS" pitchFamily="66" charset="0"/>
            </a:endParaRPr>
          </a:p>
        </p:txBody>
      </p: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911633" y="353960"/>
            <a:ext cx="80883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Stuart wants to get fit so he decides to do </a:t>
            </a:r>
            <a:endParaRPr lang="en-GB" altLang="en-US" dirty="0" smtClean="0"/>
          </a:p>
          <a:p>
            <a:pPr eaLnBrk="1" hangingPunct="1"/>
            <a:r>
              <a:rPr lang="en-GB" altLang="en-US" dirty="0" smtClean="0"/>
              <a:t>140 </a:t>
            </a:r>
            <a:r>
              <a:rPr lang="en-GB" altLang="en-US" dirty="0"/>
              <a:t>sit-</a:t>
            </a:r>
            <a:r>
              <a:rPr lang="en-GB" altLang="en-US" dirty="0" smtClean="0"/>
              <a:t>ups ± </a:t>
            </a:r>
            <a:r>
              <a:rPr lang="en-GB" altLang="en-US" dirty="0"/>
              <a:t>5%  every day for 6 months.</a:t>
            </a:r>
          </a:p>
        </p:txBody>
      </p:sp>
      <p:sp>
        <p:nvSpPr>
          <p:cNvPr id="16393" name="TextBox 13"/>
          <p:cNvSpPr txBox="1">
            <a:spLocks noChangeArrowheads="1"/>
          </p:cNvSpPr>
          <p:nvPr/>
        </p:nvSpPr>
        <p:spPr bwMode="auto">
          <a:xfrm>
            <a:off x="904088" y="1546104"/>
            <a:ext cx="6597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What range of values are acceptable for him</a:t>
            </a:r>
          </a:p>
          <a:p>
            <a:pPr eaLnBrk="1" hangingPunct="1"/>
            <a:r>
              <a:rPr lang="en-GB" altLang="en-US" dirty="0"/>
              <a:t> to stay on track ?</a:t>
            </a:r>
          </a:p>
        </p:txBody>
      </p:sp>
      <p:sp>
        <p:nvSpPr>
          <p:cNvPr id="12298" name="TextBox 15"/>
          <p:cNvSpPr txBox="1">
            <a:spLocks noChangeArrowheads="1"/>
          </p:cNvSpPr>
          <p:nvPr/>
        </p:nvSpPr>
        <p:spPr bwMode="auto">
          <a:xfrm>
            <a:off x="2404261" y="3994892"/>
            <a:ext cx="3643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Minimum = 140 – 7 = 133</a:t>
            </a:r>
          </a:p>
        </p:txBody>
      </p:sp>
      <p:sp>
        <p:nvSpPr>
          <p:cNvPr id="12299" name="TextBox 20"/>
          <p:cNvSpPr txBox="1">
            <a:spLocks noChangeArrowheads="1"/>
          </p:cNvSpPr>
          <p:nvPr/>
        </p:nvSpPr>
        <p:spPr bwMode="auto">
          <a:xfrm>
            <a:off x="2391168" y="4498131"/>
            <a:ext cx="3743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Maximum = 140 + 7 = 147</a:t>
            </a:r>
          </a:p>
        </p:txBody>
      </p:sp>
      <p:sp>
        <p:nvSpPr>
          <p:cNvPr id="12300" name="TextBox 21"/>
          <p:cNvSpPr txBox="1">
            <a:spLocks noChangeArrowheads="1"/>
          </p:cNvSpPr>
          <p:nvPr/>
        </p:nvSpPr>
        <p:spPr bwMode="auto">
          <a:xfrm>
            <a:off x="2378075" y="5105400"/>
            <a:ext cx="421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Range between 133 and 147 </a:t>
            </a:r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2378075" y="5721350"/>
            <a:ext cx="4987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Notation format (140 </a:t>
            </a:r>
            <a:r>
              <a:rPr lang="en-GB" altLang="en-US"/>
              <a:t>± 7</a:t>
            </a:r>
            <a:r>
              <a:rPr lang="en-GB" altLang="en-US">
                <a:solidFill>
                  <a:srgbClr val="FFFF00"/>
                </a:solidFill>
              </a:rPr>
              <a:t>) sit-ups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2298" grpId="0"/>
      <p:bldP spid="12299" grpId="0"/>
      <p:bldP spid="1230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2133600" y="4783138"/>
            <a:ext cx="5626100" cy="98425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352675" y="2220913"/>
            <a:ext cx="5195888" cy="2554287"/>
          </a:xfrm>
          <a:prstGeom prst="rect">
            <a:avLst/>
          </a:prstGeom>
          <a:solidFill>
            <a:srgbClr val="000000"/>
          </a:solidFill>
          <a:ln w="762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dirty="0"/>
              <a:t>Now Try </a:t>
            </a:r>
          </a:p>
          <a:p>
            <a:pPr algn="ctr" eaLnBrk="1" hangingPunct="1"/>
            <a:r>
              <a:rPr lang="en-GB" altLang="en-US" sz="4000" dirty="0"/>
              <a:t>TJ N5 </a:t>
            </a:r>
            <a:r>
              <a:rPr lang="en-GB" altLang="en-US" sz="4000" dirty="0" err="1"/>
              <a:t>Lifeskills</a:t>
            </a:r>
            <a:endParaRPr lang="en-GB" altLang="en-US" sz="4000" dirty="0"/>
          </a:p>
          <a:p>
            <a:pPr algn="ctr" eaLnBrk="1" hangingPunct="1"/>
            <a:r>
              <a:rPr lang="en-GB" altLang="en-US" sz="4000" dirty="0"/>
              <a:t>Exercise 1</a:t>
            </a:r>
          </a:p>
          <a:p>
            <a:pPr algn="ctr" eaLnBrk="1" hangingPunct="1"/>
            <a:r>
              <a:rPr lang="en-GB" altLang="en-US" sz="4000" dirty="0" smtClean="0"/>
              <a:t>Page 112</a:t>
            </a:r>
            <a:endParaRPr lang="en-GB" altLang="en-US" sz="4000" dirty="0"/>
          </a:p>
        </p:txBody>
      </p:sp>
      <p:pic>
        <p:nvPicPr>
          <p:cNvPr id="17414" name="Picture 4" descr="ag0046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059113"/>
            <a:ext cx="301625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5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1938338" y="6651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Tolerance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24025" y="619125"/>
            <a:ext cx="68437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150" y="117090"/>
            <a:ext cx="5481000" cy="15504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9150" y="1568450"/>
            <a:ext cx="6394500" cy="52866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283" y="619125"/>
            <a:ext cx="935256" cy="5449166"/>
          </a:xfrm>
          <a:prstGeom prst="rect">
            <a:avLst/>
          </a:prstGeom>
          <a:solidFill>
            <a:schemeClr val="bg2"/>
          </a:solidFill>
        </p:spPr>
        <p:txBody>
          <a:bodyPr vert="wordArtVert" wrap="square" rtlCol="0">
            <a:spAutoFit/>
          </a:bodyPr>
          <a:lstStyle/>
          <a:p>
            <a:r>
              <a:rPr lang="en-GB" sz="3600" dirty="0" smtClean="0"/>
              <a:t>STARTER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4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Understand the effects of tolerance in real life.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977900" y="3044825"/>
            <a:ext cx="3538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buFontTx/>
              <a:buAutoNum type="arabicPeriod"/>
            </a:pPr>
            <a:r>
              <a:rPr lang="en-GB" altLang="en-US" sz="1800">
                <a:solidFill>
                  <a:srgbClr val="FFFF00"/>
                </a:solidFill>
              </a:rPr>
              <a:t>We are learning the importance of tolerances in real life.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Tolerance</a:t>
            </a:r>
          </a:p>
        </p:txBody>
      </p:sp>
      <p:sp>
        <p:nvSpPr>
          <p:cNvPr id="19469" name="Text Box 10"/>
          <p:cNvSpPr txBox="1">
            <a:spLocks noChangeArrowheads="1"/>
          </p:cNvSpPr>
          <p:nvPr/>
        </p:nvSpPr>
        <p:spPr bwMode="auto">
          <a:xfrm>
            <a:off x="3116263" y="1384300"/>
            <a:ext cx="2957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Tolerance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3" grpId="0"/>
      <p:bldP spid="1167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5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14"/>
          <p:cNvSpPr txBox="1">
            <a:spLocks noChangeArrowheads="1"/>
          </p:cNvSpPr>
          <p:nvPr/>
        </p:nvSpPr>
        <p:spPr bwMode="auto">
          <a:xfrm>
            <a:off x="892969" y="2083337"/>
            <a:ext cx="8401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Linda measures something and is 2cm out.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3340100" y="2722893"/>
            <a:ext cx="317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Is this acceptable ?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938338" y="6651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Tolerance</a:t>
            </a:r>
          </a:p>
        </p:txBody>
      </p:sp>
      <p:sp>
        <p:nvSpPr>
          <p:cNvPr id="10" name="Cloud 9"/>
          <p:cNvSpPr/>
          <p:nvPr/>
        </p:nvSpPr>
        <p:spPr>
          <a:xfrm>
            <a:off x="0" y="522701"/>
            <a:ext cx="2968625" cy="1470025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Depends !</a:t>
            </a:r>
          </a:p>
        </p:txBody>
      </p:sp>
      <p:sp>
        <p:nvSpPr>
          <p:cNvPr id="11" name="Text Box 34"/>
          <p:cNvSpPr txBox="1">
            <a:spLocks noChangeArrowheads="1"/>
          </p:cNvSpPr>
          <p:nvPr/>
        </p:nvSpPr>
        <p:spPr bwMode="auto">
          <a:xfrm>
            <a:off x="1054100" y="3416300"/>
            <a:ext cx="3352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Length of her garden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1055688" y="3927475"/>
            <a:ext cx="7743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smtClean="0">
                <a:solidFill>
                  <a:srgbClr val="FFFF00"/>
                </a:solidFill>
              </a:rPr>
              <a:t>Probably </a:t>
            </a:r>
            <a:r>
              <a:rPr lang="en-GB" altLang="en-US" dirty="0">
                <a:solidFill>
                  <a:srgbClr val="FFFF00"/>
                </a:solidFill>
              </a:rPr>
              <a:t>ok in relation to overall length.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1041400" y="4632325"/>
            <a:ext cx="420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Width of window frame</a:t>
            </a: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042988" y="5145088"/>
            <a:ext cx="8101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mtClean="0">
                <a:solidFill>
                  <a:srgbClr val="FFFF00"/>
                </a:solidFill>
              </a:rPr>
              <a:t>Probably </a:t>
            </a:r>
            <a:r>
              <a:rPr lang="en-GB" altLang="en-US" dirty="0"/>
              <a:t>NOT</a:t>
            </a:r>
            <a:r>
              <a:rPr lang="en-GB" altLang="en-US" dirty="0">
                <a:solidFill>
                  <a:srgbClr val="FFFF00"/>
                </a:solidFill>
              </a:rPr>
              <a:t> the new window will not fit 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2" grpId="0"/>
      <p:bldP spid="10" grpId="0" animBg="1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7427913" cy="627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5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4"/>
          <p:cNvSpPr txBox="1">
            <a:spLocks noChangeArrowheads="1"/>
          </p:cNvSpPr>
          <p:nvPr/>
        </p:nvSpPr>
        <p:spPr bwMode="auto">
          <a:xfrm>
            <a:off x="937034" y="2481138"/>
            <a:ext cx="5680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 fish tank contains 4500ml of water. </a:t>
            </a:r>
          </a:p>
        </p:txBody>
      </p:sp>
      <p:sp>
        <p:nvSpPr>
          <p:cNvPr id="11" name="Text Box 34"/>
          <p:cNvSpPr txBox="1">
            <a:spLocks noChangeArrowheads="1"/>
          </p:cNvSpPr>
          <p:nvPr/>
        </p:nvSpPr>
        <p:spPr bwMode="auto">
          <a:xfrm>
            <a:off x="1014821" y="4773048"/>
            <a:ext cx="5167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Maximum volume left is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4681145" y="4786536"/>
            <a:ext cx="3913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4500 – 607.5 = 3892.5 ml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989027" y="5753381"/>
            <a:ext cx="4205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Minimum volume left is</a:t>
            </a:r>
          </a:p>
        </p:txBody>
      </p:sp>
      <p:sp>
        <p:nvSpPr>
          <p:cNvPr id="1039" name="Text Box 14"/>
          <p:cNvSpPr txBox="1">
            <a:spLocks noChangeArrowheads="1"/>
          </p:cNvSpPr>
          <p:nvPr/>
        </p:nvSpPr>
        <p:spPr bwMode="auto">
          <a:xfrm>
            <a:off x="903317" y="3095872"/>
            <a:ext cx="81359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Every hour due the hot temperature (15 ± 1.5)% evaporates. What is the minimum and maximum volume in the tank after 1 hour.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721030" y="255588"/>
            <a:ext cx="3148012" cy="2112962"/>
            <a:chOff x="5996067" y="254832"/>
            <a:chExt cx="3147934" cy="2113614"/>
          </a:xfrm>
        </p:grpSpPr>
        <p:sp>
          <p:nvSpPr>
            <p:cNvPr id="10" name="Cloud 9"/>
            <p:cNvSpPr/>
            <p:nvPr/>
          </p:nvSpPr>
          <p:spPr>
            <a:xfrm>
              <a:off x="5996067" y="254832"/>
              <a:ext cx="3147934" cy="2113614"/>
            </a:xfrm>
            <a:prstGeom prst="cloud">
              <a:avLst/>
            </a:prstGeom>
            <a:ln>
              <a:solidFill>
                <a:srgbClr val="0808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080808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029" name="Object 2"/>
            <p:cNvGraphicFramePr>
              <a:graphicFrameLocks noChangeAspect="1"/>
            </p:cNvGraphicFramePr>
            <p:nvPr/>
          </p:nvGraphicFramePr>
          <p:xfrm>
            <a:off x="6820629" y="653840"/>
            <a:ext cx="1498912" cy="787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2" name="Equation" r:id="rId4" imgW="749160" imgH="393480" progId="Equation.3">
                    <p:embed/>
                  </p:oleObj>
                </mc:Choice>
                <mc:Fallback>
                  <p:oleObj name="Equation" r:id="rId4" imgW="749160" imgH="3934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20629" y="653840"/>
                          <a:ext cx="1498912" cy="7875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731000" y="1544638"/>
          <a:ext cx="1346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6" imgW="672840" imgH="177480" progId="Equation.3">
                  <p:embed/>
                </p:oleObj>
              </mc:Choice>
              <mc:Fallback>
                <p:oleObj name="Equation" r:id="rId6" imgW="672840" imgH="177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1544638"/>
                        <a:ext cx="1346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44026" y="91658"/>
            <a:ext cx="3148013" cy="2112963"/>
            <a:chOff x="5996067" y="254832"/>
            <a:chExt cx="3147934" cy="2113614"/>
          </a:xfrm>
        </p:grpSpPr>
        <p:sp>
          <p:nvSpPr>
            <p:cNvPr id="21" name="Cloud 20"/>
            <p:cNvSpPr/>
            <p:nvPr/>
          </p:nvSpPr>
          <p:spPr>
            <a:xfrm>
              <a:off x="5996067" y="254832"/>
              <a:ext cx="3147934" cy="2113614"/>
            </a:xfrm>
            <a:prstGeom prst="cloud">
              <a:avLst/>
            </a:prstGeom>
            <a:ln>
              <a:solidFill>
                <a:srgbClr val="0808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080808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6820629" y="653840"/>
            <a:ext cx="1498912" cy="787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Equation" r:id="rId8" imgW="749160" imgH="393480" progId="Equation.3">
                    <p:embed/>
                  </p:oleObj>
                </mc:Choice>
                <mc:Fallback>
                  <p:oleObj name="Equation" r:id="rId8" imgW="749160" imgH="3934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20629" y="653840"/>
                          <a:ext cx="1498912" cy="7875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735013" y="1289050"/>
          <a:ext cx="15732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10" imgW="672840" imgH="177480" progId="Equation.3">
                  <p:embed/>
                </p:oleObj>
              </mc:Choice>
              <mc:Fallback>
                <p:oleObj name="Equation" r:id="rId10" imgW="67284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1289050"/>
                        <a:ext cx="157321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4654958" y="5808932"/>
            <a:ext cx="3913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4500 – 742.5 = 3757.5 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2133600" y="4783138"/>
            <a:ext cx="5626100" cy="98425"/>
          </a:xfrm>
          <a:prstGeom prst="rect">
            <a:avLst/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2352675" y="2220913"/>
            <a:ext cx="5195888" cy="2554287"/>
          </a:xfrm>
          <a:prstGeom prst="rect">
            <a:avLst/>
          </a:prstGeom>
          <a:solidFill>
            <a:srgbClr val="000000"/>
          </a:solidFill>
          <a:ln w="762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dirty="0"/>
              <a:t>Now Try </a:t>
            </a:r>
          </a:p>
          <a:p>
            <a:pPr algn="ctr" eaLnBrk="1" hangingPunct="1"/>
            <a:r>
              <a:rPr lang="en-GB" altLang="en-US" sz="4000" dirty="0"/>
              <a:t>TJ N5 </a:t>
            </a:r>
            <a:r>
              <a:rPr lang="en-GB" altLang="en-US" sz="4000" dirty="0" err="1"/>
              <a:t>Lifeskills</a:t>
            </a:r>
            <a:endParaRPr lang="en-GB" altLang="en-US" sz="4000" dirty="0"/>
          </a:p>
          <a:p>
            <a:pPr algn="ctr" eaLnBrk="1" hangingPunct="1"/>
            <a:r>
              <a:rPr lang="en-GB" altLang="en-US" sz="4000" dirty="0"/>
              <a:t>Exercise 2</a:t>
            </a:r>
          </a:p>
          <a:p>
            <a:pPr algn="ctr" eaLnBrk="1" hangingPunct="1"/>
            <a:r>
              <a:rPr lang="en-GB" altLang="en-US" sz="4000" dirty="0" smtClean="0"/>
              <a:t>Page 114</a:t>
            </a:r>
            <a:endParaRPr lang="en-GB" altLang="en-US" sz="4000" dirty="0"/>
          </a:p>
        </p:txBody>
      </p:sp>
      <p:pic>
        <p:nvPicPr>
          <p:cNvPr id="21510" name="Picture 4" descr="ag0046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059113"/>
            <a:ext cx="301625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5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Tolerance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3116263" y="1384300"/>
            <a:ext cx="2957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Tolerance Notation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3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Understand the term Tolerance. 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579438" y="3044825"/>
            <a:ext cx="42846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GB" altLang="en-US" sz="1800">
                <a:solidFill>
                  <a:srgbClr val="FFFF00"/>
                </a:solidFill>
              </a:rPr>
              <a:t>1.    We are learning what   </a:t>
            </a:r>
          </a:p>
          <a:p>
            <a:pPr lvl="1" eaLnBrk="1" hangingPunct="1"/>
            <a:r>
              <a:rPr lang="en-GB" altLang="en-US" sz="1800">
                <a:solidFill>
                  <a:srgbClr val="FFFF00"/>
                </a:solidFill>
              </a:rPr>
              <a:t>	  Tolerance is and correct      </a:t>
            </a:r>
          </a:p>
          <a:p>
            <a:pPr lvl="1" eaLnBrk="1" hangingPunct="1"/>
            <a:r>
              <a:rPr lang="en-GB" altLang="en-US" sz="1800">
                <a:solidFill>
                  <a:srgbClr val="FFFF00"/>
                </a:solidFill>
              </a:rPr>
              <a:t>       notation.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5029200" y="3954463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Calculate and simplify basic Tolerances.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938338" y="6651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Tolerance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  <p:bldP spid="59402" grpId="0"/>
      <p:bldP spid="594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5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976313" y="2070100"/>
            <a:ext cx="74895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/>
              <a:t>When a builder orders steel bolts to help build </a:t>
            </a:r>
            <a:r>
              <a:rPr lang="en-GB" altLang="en-US" sz="2200" dirty="0" smtClean="0"/>
              <a:t>a </a:t>
            </a:r>
            <a:r>
              <a:rPr lang="en-GB" altLang="en-US" sz="2200" dirty="0"/>
              <a:t>house, </a:t>
            </a:r>
          </a:p>
          <a:p>
            <a:pPr eaLnBrk="1" hangingPunct="1"/>
            <a:r>
              <a:rPr lang="en-GB" altLang="en-US" sz="2200" dirty="0"/>
              <a:t>he would like them to be 50 millimetres long </a:t>
            </a:r>
            <a:r>
              <a:rPr lang="en-GB" altLang="en-US" sz="2200" dirty="0">
                <a:solidFill>
                  <a:srgbClr val="FFFF00"/>
                </a:solidFill>
              </a:rPr>
              <a:t>EXACTLY</a:t>
            </a:r>
            <a:r>
              <a:rPr lang="en-GB" altLang="en-US" sz="2200" dirty="0"/>
              <a:t>.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976313" y="2947988"/>
            <a:ext cx="7740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This is not always possible so the builder allows a ‘little error’ either side of this.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938338" y="6651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Tolerance</a:t>
            </a:r>
          </a:p>
        </p:txBody>
      </p:sp>
      <p:pic>
        <p:nvPicPr>
          <p:cNvPr id="11272" name="Picture 5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 descr="nuts_bolts.gif"/>
          <p:cNvPicPr>
            <a:picLocks noChangeAspect="1"/>
          </p:cNvPicPr>
          <p:nvPr/>
        </p:nvPicPr>
        <p:blipFill>
          <a:blip r:embed="rId4"/>
          <a:srcRect t="13977" b="14913"/>
          <a:stretch>
            <a:fillRect/>
          </a:stretch>
        </p:blipFill>
        <p:spPr>
          <a:xfrm>
            <a:off x="2795588" y="4092575"/>
            <a:ext cx="4133850" cy="2203450"/>
          </a:xfrm>
          <a:prstGeom prst="rect">
            <a:avLst/>
          </a:prstGeom>
          <a:solidFill>
            <a:schemeClr val="tx1"/>
          </a:solidFill>
          <a:ln w="50800">
            <a:solidFill>
              <a:schemeClr val="tx1">
                <a:lumMod val="5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5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976313" y="4044950"/>
            <a:ext cx="787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He might be prepared to accept any bolt as long as it </a:t>
            </a:r>
          </a:p>
          <a:p>
            <a:pPr algn="ctr" eaLnBrk="1" hangingPunct="1"/>
            <a:r>
              <a:rPr lang="en-GB" altLang="en-US"/>
              <a:t>lies between </a:t>
            </a:r>
            <a:r>
              <a:rPr lang="en-GB" altLang="en-US">
                <a:solidFill>
                  <a:srgbClr val="FFFF00"/>
                </a:solidFill>
              </a:rPr>
              <a:t>48mm</a:t>
            </a:r>
            <a:r>
              <a:rPr lang="en-GB" altLang="en-US"/>
              <a:t> and </a:t>
            </a:r>
            <a:r>
              <a:rPr lang="en-GB" altLang="en-US">
                <a:solidFill>
                  <a:srgbClr val="FFFF00"/>
                </a:solidFill>
              </a:rPr>
              <a:t>52mm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976313" y="4908550"/>
            <a:ext cx="7921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chemeClr val="tx2"/>
                </a:solidFill>
              </a:rPr>
              <a:t> This means he will accept a bolt which is </a:t>
            </a:r>
          </a:p>
          <a:p>
            <a:pPr algn="ctr" eaLnBrk="1" hangingPunct="1"/>
            <a:r>
              <a:rPr lang="en-GB" altLang="en-US">
                <a:solidFill>
                  <a:srgbClr val="FFFF00"/>
                </a:solidFill>
              </a:rPr>
              <a:t>within 2mm </a:t>
            </a:r>
            <a:r>
              <a:rPr lang="en-GB" altLang="en-US">
                <a:solidFill>
                  <a:schemeClr val="tx2"/>
                </a:solidFill>
              </a:rPr>
              <a:t>of the 50mm he asked for.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938338" y="6651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Tolerance</a:t>
            </a:r>
          </a:p>
        </p:txBody>
      </p:sp>
      <p:pic>
        <p:nvPicPr>
          <p:cNvPr id="12296" name="Picture 5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41"/>
          <p:cNvSpPr txBox="1">
            <a:spLocks noChangeArrowheads="1"/>
          </p:cNvSpPr>
          <p:nvPr/>
        </p:nvSpPr>
        <p:spPr bwMode="auto">
          <a:xfrm>
            <a:off x="976313" y="5772150"/>
            <a:ext cx="7921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solidFill>
                  <a:schemeClr val="tx2"/>
                </a:solidFill>
              </a:rPr>
              <a:t> This is referred to as the </a:t>
            </a:r>
          </a:p>
          <a:p>
            <a:pPr algn="ctr" eaLnBrk="1" hangingPunct="1"/>
            <a:r>
              <a:rPr lang="en-GB" altLang="en-US">
                <a:solidFill>
                  <a:srgbClr val="FFFF00"/>
                </a:solidFill>
              </a:rPr>
              <a:t>TOLERANCE</a:t>
            </a:r>
            <a:r>
              <a:rPr lang="en-GB" altLang="en-US">
                <a:solidFill>
                  <a:schemeClr val="tx2"/>
                </a:solidFill>
              </a:rPr>
              <a:t> for the measurement.</a:t>
            </a:r>
          </a:p>
        </p:txBody>
      </p:sp>
      <p:pic>
        <p:nvPicPr>
          <p:cNvPr id="19" name="Picture 18" descr="nuts_bolt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1954213"/>
            <a:ext cx="2651125" cy="1989137"/>
          </a:xfrm>
          <a:prstGeom prst="rect">
            <a:avLst/>
          </a:prstGeom>
          <a:solidFill>
            <a:schemeClr val="tx1"/>
          </a:solidFill>
          <a:ln w="50800">
            <a:solidFill>
              <a:schemeClr val="tx1">
                <a:lumMod val="50000"/>
              </a:schemeClr>
            </a:solidFill>
          </a:ln>
        </p:spPr>
      </p:pic>
      <p:sp>
        <p:nvSpPr>
          <p:cNvPr id="20" name="Cloud 19"/>
          <p:cNvSpPr/>
          <p:nvPr/>
        </p:nvSpPr>
        <p:spPr>
          <a:xfrm>
            <a:off x="6078538" y="1211263"/>
            <a:ext cx="3065462" cy="2743200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Tolerance is written as</a:t>
            </a:r>
          </a:p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(50±2)mm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8" grpId="0"/>
      <p:bldP spid="58409" grpId="0"/>
      <p:bldP spid="18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2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ahoma" panose="020B0604030504040204" pitchFamily="34" charset="0"/>
            </a:endParaRPr>
          </a:p>
        </p:txBody>
      </p:sp>
      <p:pic>
        <p:nvPicPr>
          <p:cNvPr id="13319" name="Picture 38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 Box 47"/>
          <p:cNvSpPr txBox="1">
            <a:spLocks noChangeArrowheads="1"/>
          </p:cNvSpPr>
          <p:nvPr/>
        </p:nvSpPr>
        <p:spPr bwMode="auto">
          <a:xfrm>
            <a:off x="838200" y="2311400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>
                <a:solidFill>
                  <a:srgbClr val="FFFF00"/>
                </a:solidFill>
              </a:rPr>
              <a:t>Example</a:t>
            </a:r>
            <a:r>
              <a:rPr lang="en-GB" altLang="en-US">
                <a:solidFill>
                  <a:srgbClr val="FFFF00"/>
                </a:solidFill>
              </a:rPr>
              <a:t> : An acceptable size of apples on sale at Asda</a:t>
            </a:r>
          </a:p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                must have a diameter between 8cm and 12cm.</a:t>
            </a:r>
          </a:p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	      Write the tolerance level in standard notation.</a:t>
            </a:r>
            <a:endParaRPr lang="en-GB" altLang="en-US" u="sng">
              <a:solidFill>
                <a:srgbClr val="FFFF00"/>
              </a:solidFill>
            </a:endParaRPr>
          </a:p>
        </p:txBody>
      </p:sp>
      <p:sp>
        <p:nvSpPr>
          <p:cNvPr id="107572" name="Text Box 52"/>
          <p:cNvSpPr txBox="1">
            <a:spLocks noChangeArrowheads="1"/>
          </p:cNvSpPr>
          <p:nvPr/>
        </p:nvSpPr>
        <p:spPr bwMode="auto">
          <a:xfrm>
            <a:off x="2374900" y="3846513"/>
            <a:ext cx="391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Calculate the middle value</a:t>
            </a:r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2817813" y="5081588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07576" name="Text Box 56"/>
          <p:cNvSpPr txBox="1">
            <a:spLocks noChangeArrowheads="1"/>
          </p:cNvSpPr>
          <p:nvPr/>
        </p:nvSpPr>
        <p:spPr bwMode="auto">
          <a:xfrm>
            <a:off x="2414588" y="4560888"/>
            <a:ext cx="1314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>
                <a:solidFill>
                  <a:srgbClr val="FFFF00"/>
                </a:solidFill>
              </a:rPr>
              <a:t>8 + 12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Tolerance</a:t>
            </a:r>
          </a:p>
        </p:txBody>
      </p:sp>
      <p:sp>
        <p:nvSpPr>
          <p:cNvPr id="13325" name="Text Box 10"/>
          <p:cNvSpPr txBox="1">
            <a:spLocks noChangeArrowheads="1"/>
          </p:cNvSpPr>
          <p:nvPr/>
        </p:nvSpPr>
        <p:spPr bwMode="auto">
          <a:xfrm>
            <a:off x="3116263" y="1384300"/>
            <a:ext cx="2957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Tolerance Notation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2540000" y="5095875"/>
            <a:ext cx="10922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54"/>
          <p:cNvSpPr txBox="1">
            <a:spLocks noChangeArrowheads="1"/>
          </p:cNvSpPr>
          <p:nvPr/>
        </p:nvSpPr>
        <p:spPr bwMode="auto">
          <a:xfrm>
            <a:off x="3756025" y="4795838"/>
            <a:ext cx="95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>
                <a:solidFill>
                  <a:srgbClr val="FFFF00"/>
                </a:solidFill>
              </a:rPr>
              <a:t>= 10</a:t>
            </a:r>
          </a:p>
        </p:txBody>
      </p:sp>
      <p:sp>
        <p:nvSpPr>
          <p:cNvPr id="28" name="Cloud 27"/>
          <p:cNvSpPr/>
          <p:nvPr/>
        </p:nvSpPr>
        <p:spPr>
          <a:xfrm>
            <a:off x="5035550" y="4133850"/>
            <a:ext cx="3065463" cy="2151063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Tolerance is written as</a:t>
            </a:r>
          </a:p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(10±2)cm</a:t>
            </a:r>
          </a:p>
        </p:txBody>
      </p:sp>
      <p:pic>
        <p:nvPicPr>
          <p:cNvPr id="32" name="Picture 31" descr="green_apple_fruit_themes_template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25" y="90488"/>
            <a:ext cx="2863850" cy="2128837"/>
          </a:xfrm>
          <a:prstGeom prst="rect">
            <a:avLst/>
          </a:prstGeom>
          <a:ln w="38100">
            <a:solidFill>
              <a:schemeClr val="tx1">
                <a:lumMod val="5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72" grpId="0"/>
      <p:bldP spid="107574" grpId="0"/>
      <p:bldP spid="107576" grpId="0"/>
      <p:bldP spid="27" grpId="0"/>
      <p:bldP spid="2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2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2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latin typeface="Tahoma" panose="020B0604030504040204" pitchFamily="34" charset="0"/>
            </a:endParaRPr>
          </a:p>
        </p:txBody>
      </p:sp>
      <p:pic>
        <p:nvPicPr>
          <p:cNvPr id="14343" name="Picture 38" descr="Office Objects 0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47"/>
          <p:cNvSpPr txBox="1">
            <a:spLocks noChangeArrowheads="1"/>
          </p:cNvSpPr>
          <p:nvPr/>
        </p:nvSpPr>
        <p:spPr bwMode="auto">
          <a:xfrm>
            <a:off x="838200" y="2465388"/>
            <a:ext cx="8305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u="sng">
                <a:solidFill>
                  <a:srgbClr val="FFFF00"/>
                </a:solidFill>
              </a:rPr>
              <a:t>Example</a:t>
            </a:r>
            <a:r>
              <a:rPr lang="en-GB" altLang="en-US">
                <a:solidFill>
                  <a:srgbClr val="FFFF00"/>
                </a:solidFill>
              </a:rPr>
              <a:t> : For safety reasons an acceptable rivet joint </a:t>
            </a:r>
          </a:p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                for an aeroplane joint must be between </a:t>
            </a:r>
          </a:p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                19.9mm and 20.1mm in diameter.</a:t>
            </a:r>
          </a:p>
          <a:p>
            <a:pPr eaLnBrk="1" hangingPunct="1"/>
            <a:r>
              <a:rPr lang="en-GB" altLang="en-US">
                <a:solidFill>
                  <a:srgbClr val="FFFF00"/>
                </a:solidFill>
              </a:rPr>
              <a:t>	      Write the tolerance level in standard notation.</a:t>
            </a:r>
            <a:endParaRPr lang="en-GB" altLang="en-US" u="sng">
              <a:solidFill>
                <a:srgbClr val="FFFF00"/>
              </a:solidFill>
            </a:endParaRPr>
          </a:p>
        </p:txBody>
      </p:sp>
      <p:sp>
        <p:nvSpPr>
          <p:cNvPr id="107572" name="Text Box 52"/>
          <p:cNvSpPr txBox="1">
            <a:spLocks noChangeArrowheads="1"/>
          </p:cNvSpPr>
          <p:nvPr/>
        </p:nvSpPr>
        <p:spPr bwMode="auto">
          <a:xfrm>
            <a:off x="2374900" y="4268788"/>
            <a:ext cx="391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Calculate the middle value</a:t>
            </a:r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3319463" y="5503863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07576" name="Text Box 56"/>
          <p:cNvSpPr txBox="1">
            <a:spLocks noChangeArrowheads="1"/>
          </p:cNvSpPr>
          <p:nvPr/>
        </p:nvSpPr>
        <p:spPr bwMode="auto">
          <a:xfrm>
            <a:off x="2414588" y="4983163"/>
            <a:ext cx="2203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>
                <a:solidFill>
                  <a:srgbClr val="FFFF00"/>
                </a:solidFill>
              </a:rPr>
              <a:t>19.9 + 20.1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Tolerance</a:t>
            </a:r>
          </a:p>
        </p:txBody>
      </p:sp>
      <p:sp>
        <p:nvSpPr>
          <p:cNvPr id="14349" name="Text Box 10"/>
          <p:cNvSpPr txBox="1">
            <a:spLocks noChangeArrowheads="1"/>
          </p:cNvSpPr>
          <p:nvPr/>
        </p:nvSpPr>
        <p:spPr bwMode="auto">
          <a:xfrm>
            <a:off x="3116263" y="1384300"/>
            <a:ext cx="2957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Tolerance Notation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2540000" y="5518150"/>
            <a:ext cx="1954213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54"/>
          <p:cNvSpPr txBox="1">
            <a:spLocks noChangeArrowheads="1"/>
          </p:cNvSpPr>
          <p:nvPr/>
        </p:nvSpPr>
        <p:spPr bwMode="auto">
          <a:xfrm>
            <a:off x="4537075" y="5218113"/>
            <a:ext cx="1017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>
                <a:solidFill>
                  <a:srgbClr val="FFFF00"/>
                </a:solidFill>
              </a:rPr>
              <a:t>= 20</a:t>
            </a:r>
          </a:p>
        </p:txBody>
      </p:sp>
      <p:sp>
        <p:nvSpPr>
          <p:cNvPr id="28" name="Cloud 27"/>
          <p:cNvSpPr/>
          <p:nvPr/>
        </p:nvSpPr>
        <p:spPr>
          <a:xfrm>
            <a:off x="5603875" y="4556125"/>
            <a:ext cx="3063875" cy="2151063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Tolerance is written as</a:t>
            </a:r>
          </a:p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(20±0.1)mm</a:t>
            </a:r>
          </a:p>
        </p:txBody>
      </p:sp>
      <p:pic>
        <p:nvPicPr>
          <p:cNvPr id="18" name="Picture 17" descr="rivet_joint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38" y="101600"/>
            <a:ext cx="3097212" cy="2182813"/>
          </a:xfrm>
          <a:prstGeom prst="rect">
            <a:avLst/>
          </a:prstGeom>
          <a:ln w="38100">
            <a:solidFill>
              <a:schemeClr val="tx1">
                <a:lumMod val="5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72" grpId="0"/>
      <p:bldP spid="107574" grpId="0"/>
      <p:bldP spid="107576" grpId="0"/>
      <p:bldP spid="27" grpId="0"/>
      <p:bldP spid="28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24025" y="619125"/>
            <a:ext cx="68437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 Tolerance</a:t>
            </a:r>
          </a:p>
        </p:txBody>
      </p:sp>
      <p:pic>
        <p:nvPicPr>
          <p:cNvPr id="18437" name="Picture 3" descr="scottishfla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831850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8400" y="2082800"/>
            <a:ext cx="688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width of a kitchen unit is (600±5)mm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351280" y="2875280"/>
            <a:ext cx="5801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the minimum and maximum width of each unit?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84960" y="4094480"/>
            <a:ext cx="2712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Minimum width is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97680" y="4094480"/>
            <a:ext cx="2987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600 – 5 = 595mm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4961" y="4897120"/>
            <a:ext cx="2712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Maximum width is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89120" y="4897120"/>
            <a:ext cx="3139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600 + 5 = 605mm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2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5400" dirty="0">
                <a:solidFill>
                  <a:srgbClr val="FFFF00"/>
                </a:solidFill>
                <a:latin typeface="Comic Sans MS" panose="030F0702030302020204" pitchFamily="66" charset="0"/>
                <a:cs typeface="Arial" charset="0"/>
              </a:rPr>
              <a:t>Tolerance</a:t>
            </a:r>
            <a:r>
              <a:rPr lang="en-GB" dirty="0">
                <a:solidFill>
                  <a:srgbClr val="FFFF00"/>
                </a:solidFill>
                <a:cs typeface="Arial" charset="0"/>
              </a:rPr>
              <a:t/>
            </a:r>
            <a:br>
              <a:rPr lang="en-GB" dirty="0">
                <a:solidFill>
                  <a:srgbClr val="FFFF00"/>
                </a:solidFill>
                <a:cs typeface="Arial" charset="0"/>
              </a:rPr>
            </a:br>
            <a:endParaRPr lang="en-GB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352675" y="2220913"/>
            <a:ext cx="5195888" cy="3170099"/>
          </a:xfrm>
          <a:prstGeom prst="rect">
            <a:avLst/>
          </a:prstGeom>
          <a:solidFill>
            <a:srgbClr val="000000"/>
          </a:solidFill>
          <a:ln w="762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dirty="0"/>
              <a:t>Now Try </a:t>
            </a:r>
          </a:p>
          <a:p>
            <a:pPr algn="ctr" eaLnBrk="1" hangingPunct="1"/>
            <a:r>
              <a:rPr lang="en-GB" altLang="en-US" sz="4000" dirty="0" err="1" smtClean="0"/>
              <a:t>Leckie</a:t>
            </a:r>
            <a:r>
              <a:rPr lang="en-GB" altLang="en-US" sz="4000" dirty="0" smtClean="0"/>
              <a:t> and </a:t>
            </a:r>
            <a:r>
              <a:rPr lang="en-GB" altLang="en-US" sz="4000" dirty="0" err="1" smtClean="0"/>
              <a:t>leckie</a:t>
            </a:r>
            <a:endParaRPr lang="en-GB" altLang="en-US" sz="4000" dirty="0"/>
          </a:p>
          <a:p>
            <a:pPr algn="ctr" eaLnBrk="1" hangingPunct="1"/>
            <a:r>
              <a:rPr lang="en-GB" altLang="en-US" sz="4000" dirty="0"/>
              <a:t>Exercise </a:t>
            </a:r>
            <a:r>
              <a:rPr lang="en-GB" altLang="en-US" sz="4000" dirty="0" smtClean="0"/>
              <a:t>16A</a:t>
            </a:r>
            <a:endParaRPr lang="en-GB" altLang="en-US" sz="4000" dirty="0"/>
          </a:p>
          <a:p>
            <a:pPr algn="ctr" eaLnBrk="1" hangingPunct="1"/>
            <a:r>
              <a:rPr lang="en-GB" altLang="en-US" sz="4000" dirty="0" smtClean="0"/>
              <a:t>Page 204</a:t>
            </a:r>
          </a:p>
          <a:p>
            <a:pPr algn="ctr" eaLnBrk="1" hangingPunct="1"/>
            <a:r>
              <a:rPr lang="en-GB" altLang="en-US" sz="4000" dirty="0" smtClean="0"/>
              <a:t>Qu 1, 2, 4, 5 and 6</a:t>
            </a: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4525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/>
          <p:cNvSpPr/>
          <p:nvPr/>
        </p:nvSpPr>
        <p:spPr>
          <a:xfrm>
            <a:off x="1930746" y="1780789"/>
            <a:ext cx="5244356" cy="1982788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>
                <a:solidFill>
                  <a:srgbClr val="080808"/>
                </a:solidFill>
                <a:latin typeface="Comic Sans MS" pitchFamily="66" charset="0"/>
              </a:rPr>
              <a:t>Find 10</a:t>
            </a: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% of 50mph</a:t>
            </a:r>
          </a:p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= 5mph</a:t>
            </a:r>
          </a:p>
        </p:txBody>
      </p:sp>
      <p:sp>
        <p:nvSpPr>
          <p:cNvPr id="15368" name="TextBox 11"/>
          <p:cNvSpPr txBox="1">
            <a:spLocks noChangeArrowheads="1"/>
          </p:cNvSpPr>
          <p:nvPr/>
        </p:nvSpPr>
        <p:spPr bwMode="auto">
          <a:xfrm>
            <a:off x="1073165" y="361954"/>
            <a:ext cx="80198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Paul wants </a:t>
            </a:r>
            <a:r>
              <a:rPr lang="en-GB" altLang="en-US" dirty="0" smtClean="0"/>
              <a:t>to drive </a:t>
            </a:r>
            <a:r>
              <a:rPr lang="en-GB" altLang="en-US" dirty="0"/>
              <a:t>his car at a speed of 50mph (±10%)</a:t>
            </a:r>
          </a:p>
        </p:txBody>
      </p:sp>
      <p:sp>
        <p:nvSpPr>
          <p:cNvPr id="15369" name="TextBox 13"/>
          <p:cNvSpPr txBox="1">
            <a:spLocks noChangeArrowheads="1"/>
          </p:cNvSpPr>
          <p:nvPr/>
        </p:nvSpPr>
        <p:spPr bwMode="auto">
          <a:xfrm>
            <a:off x="1099352" y="1162403"/>
            <a:ext cx="5699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What range of values are acceptable ?</a:t>
            </a:r>
          </a:p>
        </p:txBody>
      </p:sp>
      <p:sp>
        <p:nvSpPr>
          <p:cNvPr id="12298" name="TextBox 15"/>
          <p:cNvSpPr txBox="1">
            <a:spLocks noChangeArrowheads="1"/>
          </p:cNvSpPr>
          <p:nvPr/>
        </p:nvSpPr>
        <p:spPr bwMode="auto">
          <a:xfrm>
            <a:off x="2417354" y="3972611"/>
            <a:ext cx="3948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Minimum = 50 – 5 = 45mph</a:t>
            </a:r>
          </a:p>
        </p:txBody>
      </p:sp>
      <p:sp>
        <p:nvSpPr>
          <p:cNvPr id="12299" name="TextBox 20"/>
          <p:cNvSpPr txBox="1">
            <a:spLocks noChangeArrowheads="1"/>
          </p:cNvSpPr>
          <p:nvPr/>
        </p:nvSpPr>
        <p:spPr bwMode="auto">
          <a:xfrm>
            <a:off x="2404262" y="4567507"/>
            <a:ext cx="4049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Maximum = 50 + 5 = 55mph</a:t>
            </a:r>
          </a:p>
        </p:txBody>
      </p:sp>
      <p:sp>
        <p:nvSpPr>
          <p:cNvPr id="12300" name="TextBox 21"/>
          <p:cNvSpPr txBox="1">
            <a:spLocks noChangeArrowheads="1"/>
          </p:cNvSpPr>
          <p:nvPr/>
        </p:nvSpPr>
        <p:spPr bwMode="auto">
          <a:xfrm>
            <a:off x="2364982" y="5187871"/>
            <a:ext cx="510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Range between 45mph and 55mph </a:t>
            </a:r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2351888" y="5777633"/>
            <a:ext cx="4357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FF00"/>
                </a:solidFill>
              </a:rPr>
              <a:t>Notation format (50 </a:t>
            </a:r>
            <a:r>
              <a:rPr lang="en-GB" altLang="en-US" dirty="0"/>
              <a:t>± 5</a:t>
            </a:r>
            <a:r>
              <a:rPr lang="en-GB" altLang="en-US" dirty="0">
                <a:solidFill>
                  <a:srgbClr val="FFFF00"/>
                </a:solidFill>
              </a:rPr>
              <a:t>)mph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2298" grpId="0"/>
      <p:bldP spid="12299" grpId="0"/>
      <p:bldP spid="12300" grpId="0"/>
      <p:bldP spid="13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</TotalTime>
  <Words>539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Comic Sans MS</vt:lpstr>
      <vt:lpstr>Tahoma</vt:lpstr>
      <vt:lpstr>Wingdings</vt:lpstr>
      <vt:lpstr>1_Shimmer</vt:lpstr>
      <vt:lpstr>Office Theme</vt:lpstr>
      <vt:lpstr>Equation</vt:lpstr>
      <vt:lpstr> Starter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Tolerance</vt:lpstr>
      <vt:lpstr>Tolerance 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g peters</cp:lastModifiedBy>
  <cp:revision>248</cp:revision>
  <dcterms:created xsi:type="dcterms:W3CDTF">2005-04-06T16:52:43Z</dcterms:created>
  <dcterms:modified xsi:type="dcterms:W3CDTF">2017-11-09T13:05:05Z</dcterms:modified>
</cp:coreProperties>
</file>