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  <p:sldMasterId id="2147483763" r:id="rId2"/>
    <p:sldMasterId id="2147483887" r:id="rId3"/>
    <p:sldMasterId id="2147483922" r:id="rId4"/>
    <p:sldMasterId id="2147483924" r:id="rId5"/>
    <p:sldMasterId id="2147483928" r:id="rId6"/>
    <p:sldMasterId id="2147483930" r:id="rId7"/>
    <p:sldMasterId id="2147483936" r:id="rId8"/>
    <p:sldMasterId id="2147483942" r:id="rId9"/>
    <p:sldMasterId id="2147483948" r:id="rId10"/>
    <p:sldMasterId id="2147483950" r:id="rId11"/>
    <p:sldMasterId id="2147483952" r:id="rId12"/>
  </p:sldMasterIdLst>
  <p:notesMasterIdLst>
    <p:notesMasterId r:id="rId49"/>
  </p:notesMasterIdLst>
  <p:handoutMasterIdLst>
    <p:handoutMasterId r:id="rId50"/>
  </p:handoutMasterIdLst>
  <p:sldIdLst>
    <p:sldId id="270" r:id="rId13"/>
    <p:sldId id="351" r:id="rId14"/>
    <p:sldId id="401" r:id="rId15"/>
    <p:sldId id="402" r:id="rId16"/>
    <p:sldId id="403" r:id="rId17"/>
    <p:sldId id="318" r:id="rId18"/>
    <p:sldId id="385" r:id="rId19"/>
    <p:sldId id="352" r:id="rId20"/>
    <p:sldId id="400" r:id="rId21"/>
    <p:sldId id="298" r:id="rId22"/>
    <p:sldId id="326" r:id="rId23"/>
    <p:sldId id="308" r:id="rId24"/>
    <p:sldId id="372" r:id="rId25"/>
    <p:sldId id="371" r:id="rId26"/>
    <p:sldId id="374" r:id="rId27"/>
    <p:sldId id="398" r:id="rId28"/>
    <p:sldId id="329" r:id="rId29"/>
    <p:sldId id="365" r:id="rId30"/>
    <p:sldId id="366" r:id="rId31"/>
    <p:sldId id="375" r:id="rId32"/>
    <p:sldId id="399" r:id="rId33"/>
    <p:sldId id="404" r:id="rId34"/>
    <p:sldId id="367" r:id="rId35"/>
    <p:sldId id="406" r:id="rId36"/>
    <p:sldId id="407" r:id="rId37"/>
    <p:sldId id="392" r:id="rId38"/>
    <p:sldId id="381" r:id="rId39"/>
    <p:sldId id="391" r:id="rId40"/>
    <p:sldId id="397" r:id="rId41"/>
    <p:sldId id="393" r:id="rId42"/>
    <p:sldId id="342" r:id="rId43"/>
    <p:sldId id="395" r:id="rId44"/>
    <p:sldId id="396" r:id="rId45"/>
    <p:sldId id="384" r:id="rId46"/>
    <p:sldId id="378" r:id="rId47"/>
    <p:sldId id="386" r:id="rId48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777777"/>
    <a:srgbClr val="FFFF0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1" autoAdjust="0"/>
    <p:restoredTop sz="67555" autoAdjust="0"/>
  </p:normalViewPr>
  <p:slideViewPr>
    <p:cSldViewPr snapToGrid="0">
      <p:cViewPr varScale="1">
        <p:scale>
          <a:sx n="98" d="100"/>
          <a:sy n="98" d="100"/>
        </p:scale>
        <p:origin x="1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472" y="-96"/>
      </p:cViewPr>
      <p:guideLst>
        <p:guide orient="horz" pos="3127"/>
        <p:guide pos="210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8B9B2DC-8EAD-442E-9482-83BC2093DFC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3EE329-8A89-4EFD-AD96-F87BABA775B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2BC16A-B5C2-424D-AC71-1658C6817A09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ACB04B9-4A14-469D-BFA6-848F96B166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97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3420-4992-43EB-A2EB-9331CC2D603E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297C4-C2FF-4FBE-BFD0-65FF7FC3570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222538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58FE5-F2BE-45F5-86DE-18C8B8F534E3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163DC-7415-4CD6-954C-40910F61714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146484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B24A0-600A-4208-8D72-F130CF2869A9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EF427-1596-490A-B23F-C5D93A2C6B3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177248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FD4F-175A-4E13-B9AF-D82C1415B959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C0F0A-2E76-451E-8CA2-2C917BFAEC5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212058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0EDB72-B7B1-400D-A634-40FD59CB16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838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CDEA-2F37-49F1-BC8B-9040A6FF7214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25EA2-A55D-430E-994C-323FF9CDD2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1103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2FD3-1297-49DA-AF58-B87C9A319CAB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4EB26-60B6-4E5D-9C9A-79D56C26A0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23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525E-41E1-4D23-B315-07D31A9A9746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F0407-B1F3-48B6-BDFE-FAA28E3D8A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6232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35EA-DE72-4512-B70E-1E42CEA69353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37D3-8D91-4850-9B0C-71772C33F8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318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BD09-5CC9-4A92-9809-812D66425937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5648-AF14-420F-B9B5-7E87EAD8DF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940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7719-9ABA-4275-8331-468E75D0CB31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5ED5-B5E4-44B6-B2D2-FA3350652A5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326828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AFA0-B98C-46CE-B25A-ED2025520685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3F8DC-07FC-4835-86B9-7601F18F55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128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6DBC-ABA0-4E9F-8F4B-7528207D0355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D1B43-6795-42E8-AA68-26F49E14D6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442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D038-4E32-47B9-9F2A-C46D9A341EEB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5431-FCE3-41C8-8B2C-5FD8058701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9254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FDC4-9AFD-4337-9F8D-83D854D00C53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164B-3352-445A-9B90-0FF29D2E0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6681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0367-2BD5-4FE4-8452-C77DF9127A42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871BD-04B5-4B99-8F48-C3093F5EA5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101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9272-C530-4064-8F31-BFB46B0691E1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FDE87-5609-46E8-AC14-EB42D91ABC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2092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cottish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540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9159A15-F180-4B7C-B496-B85151D11AEC}" type="datetimeFigureOut">
              <a:rPr lang="en-GB"/>
              <a:pPr>
                <a:defRPr/>
              </a:pPr>
              <a:t>10/01/2018</a:t>
            </a:fld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9053F-165B-4799-A16D-71ED44CD1E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34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75DF9-EA59-45BA-BE08-0D6C7971E3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4090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8B854-8DBB-4CAD-9CF1-7F86E061EF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2734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4446C-DD48-4585-BD08-5213953BF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25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B9A0-BD35-4AFB-A173-2124C9B65C45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04FFE-9B83-4EBB-A629-08BD254C290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128261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1A43F-6DF5-4804-A635-7658E31DE1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162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450E4-7224-47B7-9499-B1EBA0672C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263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27E6D-030C-4F11-8514-A1BEC843F1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03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57CDF-E35B-409E-B6F0-DCC6A5B964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642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A5979-A62C-4ED3-9CC2-402CCD65B6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1726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63763-BAD7-4374-8D20-A7A01D704D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726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7DFDA-9F5B-4A1B-8632-F5C1304EFA22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BF089-7FAB-4019-B1F9-4269D356A0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342290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53E67-3B55-455C-9D6A-4ECEC34BF1F8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53766-445A-47E8-B040-D0092B4A910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377217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1856-3DDF-4DFF-BC71-89ED517D514A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FB9F9-E3CB-4C6C-B969-1AFAC417A64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334817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6688" y="1042988"/>
            <a:ext cx="7905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</a:rPr>
              <a:t>N5 LS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03C3-B062-4B24-8C3E-D0682DB52943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84F86-DA92-432A-9DD5-DF33745F28F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336471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A2F1-1ECA-4465-A8E7-715B398AD4B0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8570-0883-44A9-BBBB-4D186D4F7D6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12888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54A3C-2B5D-4204-A75A-1654DEB23B37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454BB-101A-402E-822C-2D7071C55F5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</p:spTree>
    <p:extLst>
      <p:ext uri="{BB962C8B-B14F-4D97-AF65-F5344CB8AC3E}">
        <p14:creationId xmlns:p14="http://schemas.microsoft.com/office/powerpoint/2010/main" val="197288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628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D2F2774-9CC4-4E00-B685-D83729F83211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3300A6-10ED-4D3C-945B-912DF16796A9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2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9850" y="6248400"/>
            <a:ext cx="3933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93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9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E38518E-151F-4F95-9BC1-3BA4A4D9E10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94B1EBD-EFF0-43C1-B184-63C6746970A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25F6D4D-D000-4191-AA6E-12CB2D47BC1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7374DD-4C89-4AFD-9BE7-2903631B803F}" type="datetime2">
              <a:rPr lang="en-GB"/>
              <a:pPr>
                <a:defRPr/>
              </a:pPr>
              <a:t>Wednesday, 10 January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Created by Mr.Lafferty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90341E-A9A3-4533-82B5-971CF440197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 userDrawn="1"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 userDrawn="1"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434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24F7063-319F-4411-BA15-C7F76DB7592D}" type="datetime5">
              <a:rPr lang="en-GB"/>
              <a:pPr>
                <a:defRPr/>
              </a:pPr>
              <a:t>10-Jan-18</a:t>
            </a:fld>
            <a:endParaRPr lang="en-GB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4D78D09B-4E9B-4133-B387-1FE0B6F4D3C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435100"/>
            <a:ext cx="949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cs typeface="Arial" charset="0"/>
              </a:rPr>
              <a:t>Level 3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5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DCAEE24-FF0E-407E-9F17-FE2A36394D0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ABA6355-7E71-4AA6-9904-6426A2F56CF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8231549-7557-4EFC-923F-DF1B8AD4783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A316003-9D7C-44E9-9E25-67370B3E428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A182F67-631B-4A7A-B6EB-60C34749013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13C7ACE-1992-4400-A115-09A67C51A10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chemeClr val="hlink"/>
                </a:solidFill>
              </a:rPr>
              <a:t>Starter Questions</a:t>
            </a: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822325" y="1703388"/>
            <a:ext cx="4523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hlink"/>
                </a:solidFill>
              </a:rPr>
              <a:t>Q1.	</a:t>
            </a:r>
            <a:r>
              <a:rPr lang="en-GB" altLang="en-US" sz="2400" dirty="0" smtClean="0">
                <a:solidFill>
                  <a:schemeClr val="hlink"/>
                </a:solidFill>
              </a:rPr>
              <a:t>Calculate 65% of 570kg</a:t>
            </a:r>
            <a:endParaRPr lang="en-GB" altLang="en-US" sz="2400" dirty="0">
              <a:solidFill>
                <a:schemeClr val="hlink"/>
              </a:solidFill>
            </a:endParaRPr>
          </a:p>
        </p:txBody>
      </p: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757800" y="2601764"/>
            <a:ext cx="313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hlink"/>
                </a:solidFill>
              </a:rPr>
              <a:t>Q2</a:t>
            </a:r>
            <a:r>
              <a:rPr lang="en-GB" altLang="en-US" sz="2400" dirty="0" smtClean="0">
                <a:solidFill>
                  <a:schemeClr val="hlink"/>
                </a:solidFill>
              </a:rPr>
              <a:t>.      </a:t>
            </a:r>
            <a:r>
              <a:rPr lang="en-GB" altLang="en-US" sz="1600" dirty="0" smtClean="0">
                <a:solidFill>
                  <a:schemeClr val="hlink"/>
                </a:solidFill>
              </a:rPr>
              <a:t>8m</a:t>
            </a:r>
            <a:r>
              <a:rPr lang="en-GB" altLang="en-US" sz="2400" dirty="0" smtClean="0">
                <a:solidFill>
                  <a:schemeClr val="hlink"/>
                </a:solidFill>
              </a:rPr>
              <a:t>      </a:t>
            </a:r>
            <a:r>
              <a:rPr lang="en-GB" altLang="en-US" sz="1600" dirty="0" smtClean="0">
                <a:solidFill>
                  <a:schemeClr val="hlink"/>
                </a:solidFill>
              </a:rPr>
              <a:t>11m</a:t>
            </a:r>
            <a:r>
              <a:rPr lang="en-GB" altLang="en-US" sz="2400" dirty="0">
                <a:solidFill>
                  <a:schemeClr val="hlink"/>
                </a:solidFill>
              </a:rPr>
              <a:t>	</a:t>
            </a:r>
          </a:p>
        </p:txBody>
      </p:sp>
      <p:sp>
        <p:nvSpPr>
          <p:cNvPr id="1035" name="Text Box 7"/>
          <p:cNvSpPr txBox="1">
            <a:spLocks noChangeArrowheads="1"/>
          </p:cNvSpPr>
          <p:nvPr/>
        </p:nvSpPr>
        <p:spPr bwMode="auto">
          <a:xfrm>
            <a:off x="822325" y="3868738"/>
            <a:ext cx="496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Q3.	If a = -3 and b = -4  does </a:t>
            </a:r>
          </a:p>
        </p:txBody>
      </p:sp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822325" y="5091113"/>
            <a:ext cx="240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Q4.	Calculate</a:t>
            </a:r>
          </a:p>
        </p:txBody>
      </p:sp>
      <p:sp>
        <p:nvSpPr>
          <p:cNvPr id="1037" name="Text Box 15"/>
          <p:cNvSpPr txBox="1">
            <a:spLocks noChangeArrowheads="1"/>
          </p:cNvSpPr>
          <p:nvPr/>
        </p:nvSpPr>
        <p:spPr bwMode="auto">
          <a:xfrm>
            <a:off x="2517775" y="4346575"/>
            <a:ext cx="252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a</a:t>
            </a:r>
            <a:r>
              <a:rPr lang="en-GB" altLang="en-US" sz="3200" baseline="30000"/>
              <a:t>2 </a:t>
            </a:r>
            <a:r>
              <a:rPr lang="en-GB" altLang="en-US" sz="3200"/>
              <a:t>– 3b</a:t>
            </a:r>
            <a:r>
              <a:rPr lang="en-GB" altLang="en-US" sz="3200" baseline="30000"/>
              <a:t>2 </a:t>
            </a:r>
            <a:r>
              <a:rPr lang="en-GB" altLang="en-US" sz="3200"/>
              <a:t>= 57</a:t>
            </a:r>
          </a:p>
        </p:txBody>
      </p:sp>
      <p:graphicFrame>
        <p:nvGraphicFramePr>
          <p:cNvPr id="1027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3019425" y="5386388"/>
          <a:ext cx="13366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386388"/>
                        <a:ext cx="1336675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Triangle 2"/>
          <p:cNvSpPr/>
          <p:nvPr/>
        </p:nvSpPr>
        <p:spPr>
          <a:xfrm>
            <a:off x="2239962" y="2444192"/>
            <a:ext cx="992188" cy="967346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812800" y="3716338"/>
            <a:ext cx="3186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Q3.	True or false </a:t>
            </a:r>
          </a:p>
        </p:txBody>
      </p:sp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chemeClr val="hlink"/>
                </a:solidFill>
              </a:rPr>
              <a:t>Starter Questions</a:t>
            </a:r>
          </a:p>
        </p:txBody>
      </p:sp>
      <p:pic>
        <p:nvPicPr>
          <p:cNvPr id="5128" name="Picture 4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81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812800" y="1703388"/>
            <a:ext cx="525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Q1.	Find the area of the triangle.</a:t>
            </a:r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812800" y="3103563"/>
            <a:ext cx="4437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hlink"/>
                </a:solidFill>
              </a:rPr>
              <a:t>Q2.	</a:t>
            </a:r>
            <a:r>
              <a:rPr lang="en-GB" altLang="en-US" sz="2400" dirty="0" smtClean="0">
                <a:solidFill>
                  <a:schemeClr val="hlink"/>
                </a:solidFill>
              </a:rPr>
              <a:t>Calculate 35% of £460</a:t>
            </a:r>
            <a:endParaRPr lang="en-GB" altLang="en-US" sz="2400" dirty="0">
              <a:solidFill>
                <a:schemeClr val="hlink"/>
              </a:solidFill>
            </a:endParaRPr>
          </a:p>
        </p:txBody>
      </p:sp>
      <p:sp>
        <p:nvSpPr>
          <p:cNvPr id="5131" name="Text Box 8"/>
          <p:cNvSpPr txBox="1">
            <a:spLocks noChangeArrowheads="1"/>
          </p:cNvSpPr>
          <p:nvPr/>
        </p:nvSpPr>
        <p:spPr bwMode="auto">
          <a:xfrm>
            <a:off x="812800" y="5056484"/>
            <a:ext cx="5979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chemeClr val="hlink"/>
                </a:solidFill>
              </a:rPr>
              <a:t>Q4.	</a:t>
            </a:r>
            <a:r>
              <a:rPr lang="en-GB" altLang="en-US" sz="2400" dirty="0" smtClean="0">
                <a:solidFill>
                  <a:schemeClr val="hlink"/>
                </a:solidFill>
              </a:rPr>
              <a:t>Find the length of the missing side</a:t>
            </a:r>
            <a:endParaRPr lang="en-GB" altLang="en-US" sz="2400" dirty="0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63900" y="4351338"/>
          <a:ext cx="42640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1739880" imgH="177480" progId="Equation.DSMT4">
                  <p:embed/>
                </p:oleObj>
              </mc:Choice>
              <mc:Fallback>
                <p:oleObj name="Equation" r:id="rId4" imgW="173988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351338"/>
                        <a:ext cx="42640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053388" y="2990850"/>
            <a:ext cx="769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4cm</a:t>
            </a:r>
          </a:p>
        </p:txBody>
      </p:sp>
      <p:sp>
        <p:nvSpPr>
          <p:cNvPr id="5133" name="Line 38"/>
          <p:cNvSpPr>
            <a:spLocks noChangeShapeType="1"/>
          </p:cNvSpPr>
          <p:nvPr/>
        </p:nvSpPr>
        <p:spPr bwMode="auto">
          <a:xfrm>
            <a:off x="7737475" y="2914650"/>
            <a:ext cx="1263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34" name="Group 39"/>
          <p:cNvGrpSpPr>
            <a:grpSpLocks/>
          </p:cNvGrpSpPr>
          <p:nvPr/>
        </p:nvGrpSpPr>
        <p:grpSpPr bwMode="auto">
          <a:xfrm>
            <a:off x="6300788" y="1446213"/>
            <a:ext cx="2671762" cy="1304925"/>
            <a:chOff x="354" y="1578"/>
            <a:chExt cx="1845" cy="915"/>
          </a:xfrm>
        </p:grpSpPr>
        <p:sp>
          <p:nvSpPr>
            <p:cNvPr id="5141" name="Line 40"/>
            <p:cNvSpPr>
              <a:spLocks noChangeShapeType="1"/>
            </p:cNvSpPr>
            <p:nvPr/>
          </p:nvSpPr>
          <p:spPr bwMode="auto">
            <a:xfrm flipH="1" flipV="1">
              <a:off x="363" y="1584"/>
              <a:ext cx="1836" cy="9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2" name="Line 41"/>
            <p:cNvSpPr>
              <a:spLocks noChangeShapeType="1"/>
            </p:cNvSpPr>
            <p:nvPr/>
          </p:nvSpPr>
          <p:spPr bwMode="auto">
            <a:xfrm flipH="1" flipV="1">
              <a:off x="1380" y="2484"/>
              <a:ext cx="813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3" name="Line 42"/>
            <p:cNvSpPr>
              <a:spLocks noChangeShapeType="1"/>
            </p:cNvSpPr>
            <p:nvPr/>
          </p:nvSpPr>
          <p:spPr bwMode="auto">
            <a:xfrm flipH="1" flipV="1">
              <a:off x="354" y="1578"/>
              <a:ext cx="1032" cy="9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35" name="Line 43"/>
          <p:cNvSpPr>
            <a:spLocks noChangeShapeType="1"/>
          </p:cNvSpPr>
          <p:nvPr/>
        </p:nvSpPr>
        <p:spPr bwMode="auto">
          <a:xfrm>
            <a:off x="6315075" y="1489075"/>
            <a:ext cx="9525" cy="13049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6" name="Text Box 44"/>
          <p:cNvSpPr txBox="1">
            <a:spLocks noChangeArrowheads="1"/>
          </p:cNvSpPr>
          <p:nvPr/>
        </p:nvSpPr>
        <p:spPr bwMode="auto">
          <a:xfrm>
            <a:off x="5576888" y="2101850"/>
            <a:ext cx="769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3cm</a:t>
            </a:r>
          </a:p>
        </p:txBody>
      </p:sp>
      <p:sp>
        <p:nvSpPr>
          <p:cNvPr id="5138" name="Line 48"/>
          <p:cNvSpPr>
            <a:spLocks noChangeShapeType="1"/>
          </p:cNvSpPr>
          <p:nvPr/>
        </p:nvSpPr>
        <p:spPr bwMode="auto">
          <a:xfrm rot="5400000">
            <a:off x="7021513" y="2062162"/>
            <a:ext cx="19050" cy="1381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9" name="Text Box 44"/>
          <p:cNvSpPr txBox="1">
            <a:spLocks noChangeArrowheads="1"/>
          </p:cNvSpPr>
          <p:nvPr/>
        </p:nvSpPr>
        <p:spPr bwMode="auto">
          <a:xfrm>
            <a:off x="7634288" y="1644650"/>
            <a:ext cx="90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10cm</a:t>
            </a:r>
          </a:p>
        </p:txBody>
      </p:sp>
      <p:pic>
        <p:nvPicPr>
          <p:cNvPr id="5140" name="Picture 6" descr="Office Objects 05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Triangle 1"/>
          <p:cNvSpPr/>
          <p:nvPr/>
        </p:nvSpPr>
        <p:spPr>
          <a:xfrm>
            <a:off x="6991451" y="5105401"/>
            <a:ext cx="1955597" cy="119920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461497" y="5602067"/>
            <a:ext cx="56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6m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862216" y="5333483"/>
            <a:ext cx="75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029200" y="3025775"/>
            <a:ext cx="383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 know formula.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977900" y="3044825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>
                <a:solidFill>
                  <a:srgbClr val="FFC000"/>
                </a:solidFill>
                <a:cs typeface="Arial" panose="020B0604020202020204" pitchFamily="34" charset="0"/>
              </a:rPr>
              <a:t>We are learning how to use the formula for the volume of ANY pyramid and apply it to solve problems.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502275" y="3894138"/>
            <a:ext cx="3360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Apply formula correctly.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519738" y="4960938"/>
            <a:ext cx="3324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Work  backwards using formula.</a:t>
            </a: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a 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1" grpId="0"/>
      <p:bldP spid="36872" grpId="0"/>
      <p:bldP spid="368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555750" y="4105275"/>
            <a:ext cx="5934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C000"/>
                </a:solidFill>
              </a:rPr>
              <a:t>The volume of any pyramid can be </a:t>
            </a:r>
          </a:p>
          <a:p>
            <a:pPr eaLnBrk="1" hangingPunct="1"/>
            <a:r>
              <a:rPr lang="en-GB" altLang="en-US" sz="2800">
                <a:solidFill>
                  <a:srgbClr val="FFC000"/>
                </a:solidFill>
              </a:rPr>
              <a:t>calculated using the formula</a:t>
            </a:r>
          </a:p>
        </p:txBody>
      </p:sp>
      <p:pic>
        <p:nvPicPr>
          <p:cNvPr id="6150" name="Picture 36" descr="Office Objects 0572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7750" y="215900"/>
            <a:ext cx="1408113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a Pyramid</a:t>
            </a:r>
          </a:p>
        </p:txBody>
      </p:sp>
      <p:graphicFrame>
        <p:nvGraphicFramePr>
          <p:cNvPr id="27" name="Object 25"/>
          <p:cNvGraphicFramePr>
            <a:graphicFrameLocks noChangeAspect="1"/>
          </p:cNvGraphicFramePr>
          <p:nvPr/>
        </p:nvGraphicFramePr>
        <p:xfrm>
          <a:off x="3554413" y="5143500"/>
          <a:ext cx="17684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5" imgW="444240" imgH="304560" progId="Equation.DSMT4">
                  <p:embed/>
                </p:oleObj>
              </mc:Choice>
              <mc:Fallback>
                <p:oleObj name="Equation" r:id="rId5" imgW="444240" imgH="3045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143500"/>
                        <a:ext cx="1768475" cy="1212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91238" y="5118100"/>
            <a:ext cx="2605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A = Area of base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96000" y="5653088"/>
            <a:ext cx="162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h = height</a:t>
            </a:r>
          </a:p>
        </p:txBody>
      </p:sp>
      <p:grpSp>
        <p:nvGrpSpPr>
          <p:cNvPr id="6155" name="Group 33"/>
          <p:cNvGrpSpPr>
            <a:grpSpLocks/>
          </p:cNvGrpSpPr>
          <p:nvPr/>
        </p:nvGrpSpPr>
        <p:grpSpPr bwMode="auto">
          <a:xfrm>
            <a:off x="979488" y="2035175"/>
            <a:ext cx="8112125" cy="2035175"/>
            <a:chOff x="1032387" y="4645742"/>
            <a:chExt cx="8111613" cy="2035277"/>
          </a:xfrm>
        </p:grpSpPr>
        <p:sp>
          <p:nvSpPr>
            <p:cNvPr id="33" name="Rectangle 32"/>
            <p:cNvSpPr/>
            <p:nvPr/>
          </p:nvSpPr>
          <p:spPr>
            <a:xfrm>
              <a:off x="1032387" y="4645742"/>
              <a:ext cx="8111613" cy="20352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157" name="Picture 29" descr="pyrami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305" y="4818494"/>
              <a:ext cx="5516986" cy="1803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30" descr="cone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397" y="4820265"/>
              <a:ext cx="1319571" cy="13271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592739" y="6238085"/>
              <a:ext cx="671471" cy="36990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cone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yramid.png"/>
          <p:cNvPicPr>
            <a:picLocks noChangeAspect="1"/>
          </p:cNvPicPr>
          <p:nvPr/>
        </p:nvPicPr>
        <p:blipFill>
          <a:blip r:embed="rId3"/>
          <a:srcRect l="71778"/>
          <a:stretch>
            <a:fillRect/>
          </a:stretch>
        </p:blipFill>
        <p:spPr>
          <a:xfrm>
            <a:off x="6423465" y="1840707"/>
            <a:ext cx="2360612" cy="2735262"/>
          </a:xfrm>
          <a:prstGeom prst="rect">
            <a:avLst/>
          </a:prstGeom>
          <a:solidFill>
            <a:schemeClr val="tx1">
              <a:lumMod val="75000"/>
            </a:schemeClr>
          </a:solidFill>
          <a:ln w="50800">
            <a:solidFill>
              <a:schemeClr val="tx1">
                <a:lumMod val="75000"/>
              </a:schemeClr>
            </a:solidFill>
          </a:ln>
        </p:spPr>
      </p:pic>
      <p:sp>
        <p:nvSpPr>
          <p:cNvPr id="7176" name="Text Box 45"/>
          <p:cNvSpPr txBox="1">
            <a:spLocks noChangeArrowheads="1"/>
          </p:cNvSpPr>
          <p:nvPr/>
        </p:nvSpPr>
        <p:spPr bwMode="auto">
          <a:xfrm>
            <a:off x="1000125" y="1951038"/>
            <a:ext cx="476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Q. Find the volume the pyramid.</a:t>
            </a:r>
          </a:p>
        </p:txBody>
      </p:sp>
      <p:sp>
        <p:nvSpPr>
          <p:cNvPr id="7177" name="Text Box 47"/>
          <p:cNvSpPr txBox="1">
            <a:spLocks noChangeArrowheads="1"/>
          </p:cNvSpPr>
          <p:nvPr/>
        </p:nvSpPr>
        <p:spPr bwMode="auto">
          <a:xfrm>
            <a:off x="5363015" y="3905782"/>
            <a:ext cx="106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100m</a:t>
            </a:r>
            <a:r>
              <a:rPr lang="en-GB" altLang="en-US" sz="2400" baseline="60000" dirty="0"/>
              <a:t>2</a:t>
            </a:r>
            <a:endParaRPr lang="en-GB" altLang="en-US" sz="2400" dirty="0"/>
          </a:p>
        </p:txBody>
      </p:sp>
      <p:sp>
        <p:nvSpPr>
          <p:cNvPr id="7178" name="Line 48"/>
          <p:cNvSpPr>
            <a:spLocks noChangeShapeType="1"/>
          </p:cNvSpPr>
          <p:nvPr/>
        </p:nvSpPr>
        <p:spPr bwMode="auto">
          <a:xfrm flipV="1">
            <a:off x="7591071" y="1960563"/>
            <a:ext cx="25400" cy="14287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1017588" y="2730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Pyramid</a:t>
            </a:r>
          </a:p>
        </p:txBody>
      </p:sp>
      <p:sp>
        <p:nvSpPr>
          <p:cNvPr id="7181" name="Line 46"/>
          <p:cNvSpPr>
            <a:spLocks noChangeShapeType="1"/>
          </p:cNvSpPr>
          <p:nvPr/>
        </p:nvSpPr>
        <p:spPr bwMode="auto">
          <a:xfrm flipV="1">
            <a:off x="5893240" y="3457052"/>
            <a:ext cx="1603375" cy="4810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Text Box 47"/>
          <p:cNvSpPr txBox="1">
            <a:spLocks noChangeArrowheads="1"/>
          </p:cNvSpPr>
          <p:nvPr/>
        </p:nvSpPr>
        <p:spPr bwMode="auto">
          <a:xfrm>
            <a:off x="7603771" y="2512911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0066"/>
                </a:solidFill>
              </a:rPr>
              <a:t>12m</a:t>
            </a: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1960563" y="2674938"/>
          <a:ext cx="13843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4" imgW="444240" imgH="304560" progId="Equation.DSMT4">
                  <p:embed/>
                </p:oleObj>
              </mc:Choice>
              <mc:Fallback>
                <p:oleObj name="Equation" r:id="rId4" imgW="44424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2674938"/>
                        <a:ext cx="1384300" cy="947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1938338" y="3790950"/>
          <a:ext cx="22542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6" imgW="749160" imgH="304560" progId="Equation.DSMT4">
                  <p:embed/>
                </p:oleObj>
              </mc:Choice>
              <mc:Fallback>
                <p:oleObj name="Equation" r:id="rId6" imgW="74916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3790950"/>
                        <a:ext cx="2254250" cy="917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1935163" y="4876800"/>
          <a:ext cx="1603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8" imgW="533160" imgH="190440" progId="Equation.DSMT4">
                  <p:embed/>
                </p:oleObj>
              </mc:Choice>
              <mc:Fallback>
                <p:oleObj name="Equation" r:id="rId8" imgW="53316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876800"/>
                        <a:ext cx="1603375" cy="574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114425" y="4402138"/>
            <a:ext cx="7358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AutoNum type="alphaUcPeriod" startAt="17"/>
            </a:pPr>
            <a:r>
              <a:rPr lang="en-GB" altLang="en-US" sz="2400">
                <a:solidFill>
                  <a:srgbClr val="000000"/>
                </a:solidFill>
              </a:rPr>
              <a:t>If the above cone has radius 15cm and height</a:t>
            </a:r>
          </a:p>
          <a:p>
            <a:pPr eaLnBrk="1" hangingPunct="1"/>
            <a:r>
              <a:rPr lang="en-GB" altLang="en-US" sz="2400">
                <a:solidFill>
                  <a:srgbClr val="000000"/>
                </a:solidFill>
              </a:rPr>
              <a:t>	of 10 cm.	Calculate it’s volume. </a:t>
            </a:r>
          </a:p>
        </p:txBody>
      </p:sp>
      <p:sp>
        <p:nvSpPr>
          <p:cNvPr id="8199" name="AutoShape 25"/>
          <p:cNvSpPr>
            <a:spLocks noChangeArrowheads="1"/>
          </p:cNvSpPr>
          <p:nvPr/>
        </p:nvSpPr>
        <p:spPr bwMode="auto">
          <a:xfrm>
            <a:off x="1054100" y="1511300"/>
            <a:ext cx="2209800" cy="2552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20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Volume of a Cone</a:t>
            </a:r>
          </a:p>
        </p:txBody>
      </p:sp>
      <p:graphicFrame>
        <p:nvGraphicFramePr>
          <p:cNvPr id="25622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422650" y="2387600"/>
          <a:ext cx="49831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3" imgW="2781000" imgH="304560" progId="Equation.DSMT4">
                  <p:embed/>
                </p:oleObj>
              </mc:Choice>
              <mc:Fallback>
                <p:oleObj name="Equation" r:id="rId3" imgW="2781000" imgH="3045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2387600"/>
                        <a:ext cx="49831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8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01750" y="5410200"/>
          <a:ext cx="6421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5" imgW="3924000" imgH="558720" progId="Equation.DSMT4">
                  <p:embed/>
                </p:oleObj>
              </mc:Choice>
              <mc:Fallback>
                <p:oleObj name="Equation" r:id="rId5" imgW="3924000" imgH="5587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5410200"/>
                        <a:ext cx="64214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09950" y="1755775"/>
          <a:ext cx="23717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7" imgW="1155600" imgH="253800" progId="Equation.DSMT4">
                  <p:embed/>
                </p:oleObj>
              </mc:Choice>
              <mc:Fallback>
                <p:oleObj name="Equation" r:id="rId7" imgW="11556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755775"/>
                        <a:ext cx="23717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Oval 24"/>
          <p:cNvSpPr>
            <a:spLocks noChangeArrowheads="1"/>
          </p:cNvSpPr>
          <p:nvPr/>
        </p:nvSpPr>
        <p:spPr bwMode="auto">
          <a:xfrm>
            <a:off x="1066800" y="3797300"/>
            <a:ext cx="2184400" cy="5461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205" name="Line 28"/>
          <p:cNvSpPr>
            <a:spLocks noChangeShapeType="1"/>
          </p:cNvSpPr>
          <p:nvPr/>
        </p:nvSpPr>
        <p:spPr bwMode="auto">
          <a:xfrm>
            <a:off x="2184400" y="4064000"/>
            <a:ext cx="10922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6" name="Text Box 29"/>
          <p:cNvSpPr txBox="1">
            <a:spLocks noChangeArrowheads="1"/>
          </p:cNvSpPr>
          <p:nvPr/>
        </p:nvSpPr>
        <p:spPr bwMode="auto">
          <a:xfrm>
            <a:off x="2473325" y="37036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8207" name="Line 30"/>
          <p:cNvSpPr>
            <a:spLocks noChangeShapeType="1"/>
          </p:cNvSpPr>
          <p:nvPr/>
        </p:nvSpPr>
        <p:spPr bwMode="auto">
          <a:xfrm flipV="1">
            <a:off x="2159000" y="1536700"/>
            <a:ext cx="0" cy="25019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8" name="Oval 26"/>
          <p:cNvSpPr>
            <a:spLocks noChangeArrowheads="1"/>
          </p:cNvSpPr>
          <p:nvPr/>
        </p:nvSpPr>
        <p:spPr bwMode="auto">
          <a:xfrm>
            <a:off x="2133600" y="4025900"/>
            <a:ext cx="88900" cy="889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209" name="Text Box 31"/>
          <p:cNvSpPr txBox="1">
            <a:spLocks noChangeArrowheads="1"/>
          </p:cNvSpPr>
          <p:nvPr/>
        </p:nvSpPr>
        <p:spPr bwMode="auto">
          <a:xfrm>
            <a:off x="1774825" y="281463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h</a:t>
            </a:r>
          </a:p>
        </p:txBody>
      </p:sp>
      <p:graphicFrame>
        <p:nvGraphicFramePr>
          <p:cNvPr id="25632" name="Object 3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641725" y="3082925"/>
          <a:ext cx="467518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9" imgW="2450880" imgH="558720" progId="Equation.DSMT4">
                  <p:embed/>
                </p:oleObj>
              </mc:Choice>
              <mc:Fallback>
                <p:oleObj name="Equation" r:id="rId9" imgW="2450880" imgH="55872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3082925"/>
                        <a:ext cx="4675188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0" name="Picture 34" descr="cone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6"/>
          <a:stretch>
            <a:fillRect/>
          </a:stretch>
        </p:blipFill>
        <p:spPr bwMode="auto">
          <a:xfrm>
            <a:off x="7105650" y="177800"/>
            <a:ext cx="139858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so72BE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" r="21994" b="65790"/>
          <a:stretch>
            <a:fillRect/>
          </a:stretch>
        </p:blipFill>
        <p:spPr>
          <a:xfrm>
            <a:off x="468313" y="0"/>
            <a:ext cx="8243887" cy="5784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39975" y="2465388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 dirty="0"/>
              <a:t>Now Try </a:t>
            </a:r>
          </a:p>
          <a:p>
            <a:pPr algn="ctr" eaLnBrk="1" hangingPunct="1"/>
            <a:r>
              <a:rPr lang="en-GB" altLang="en-US" sz="3600" dirty="0"/>
              <a:t>TJ N5 </a:t>
            </a:r>
            <a:r>
              <a:rPr lang="en-GB" altLang="en-US" sz="3600" dirty="0" err="1"/>
              <a:t>Lifeskills</a:t>
            </a:r>
            <a:endParaRPr lang="en-GB" altLang="en-US" sz="3600" dirty="0"/>
          </a:p>
          <a:p>
            <a:pPr algn="ctr" eaLnBrk="1" hangingPunct="1"/>
            <a:r>
              <a:rPr lang="en-GB" altLang="en-US" sz="3600" dirty="0"/>
              <a:t>Ex 19.1</a:t>
            </a:r>
          </a:p>
          <a:p>
            <a:pPr algn="ctr" eaLnBrk="1" hangingPunct="1"/>
            <a:r>
              <a:rPr lang="en-GB" altLang="en-US" sz="3600" dirty="0"/>
              <a:t>P</a:t>
            </a:r>
            <a:r>
              <a:rPr lang="en-GB" altLang="en-US" sz="3600" dirty="0" smtClean="0"/>
              <a:t>age 174</a:t>
            </a:r>
            <a:endParaRPr lang="en-GB" altLang="en-US" sz="3600" dirty="0"/>
          </a:p>
        </p:txBody>
      </p:sp>
      <p:pic>
        <p:nvPicPr>
          <p:cNvPr id="43012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12800" y="454501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Q3.	Calculate</a:t>
            </a:r>
          </a:p>
        </p:txBody>
      </p:sp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chemeClr val="hlink"/>
                </a:solidFill>
              </a:rPr>
              <a:t>Starter Questions</a:t>
            </a:r>
          </a:p>
        </p:txBody>
      </p:sp>
      <p:pic>
        <p:nvPicPr>
          <p:cNvPr id="9225" name="Picture 4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81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812800" y="1703388"/>
            <a:ext cx="525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Q1.	Find the area of the triangle.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7" name="Text Box 6"/>
              <p:cNvSpPr txBox="1">
                <a:spLocks noChangeArrowheads="1"/>
              </p:cNvSpPr>
              <p:nvPr/>
            </p:nvSpPr>
            <p:spPr bwMode="auto">
              <a:xfrm>
                <a:off x="812800" y="3233738"/>
                <a:ext cx="3010761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 sz="2400" dirty="0" smtClean="0">
                    <a:solidFill>
                      <a:schemeClr val="hlink"/>
                    </a:solidFill>
                  </a:rPr>
                  <a:t>Q2.	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sz="24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sz="2400" dirty="0" smtClean="0">
                    <a:solidFill>
                      <a:schemeClr val="hlink"/>
                    </a:solidFill>
                  </a:rPr>
                  <a:t> of 825</a:t>
                </a:r>
                <a:endParaRPr lang="en-GB" altLang="en-US" sz="24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922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3233738"/>
                <a:ext cx="3010761" cy="616964"/>
              </a:xfrm>
              <a:prstGeom prst="rect">
                <a:avLst/>
              </a:prstGeom>
              <a:blipFill>
                <a:blip r:embed="rId4"/>
                <a:stretch>
                  <a:fillRect l="-3036" r="-2632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16313" y="5122863"/>
          <a:ext cx="26876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5" imgW="1155600" imgH="190440" progId="Equation.DSMT4">
                  <p:embed/>
                </p:oleObj>
              </mc:Choice>
              <mc:Fallback>
                <p:oleObj name="Equation" r:id="rId5" imgW="115560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5122863"/>
                        <a:ext cx="268763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37"/>
          <p:cNvSpPr txBox="1">
            <a:spLocks noChangeArrowheads="1"/>
          </p:cNvSpPr>
          <p:nvPr/>
        </p:nvSpPr>
        <p:spPr bwMode="auto">
          <a:xfrm>
            <a:off x="7337425" y="3043238"/>
            <a:ext cx="769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6cm</a:t>
            </a:r>
          </a:p>
        </p:txBody>
      </p:sp>
      <p:sp>
        <p:nvSpPr>
          <p:cNvPr id="9229" name="Line 38"/>
          <p:cNvSpPr>
            <a:spLocks noChangeShapeType="1"/>
          </p:cNvSpPr>
          <p:nvPr/>
        </p:nvSpPr>
        <p:spPr bwMode="auto">
          <a:xfrm>
            <a:off x="7021513" y="2967038"/>
            <a:ext cx="1263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Text Box 44"/>
          <p:cNvSpPr txBox="1">
            <a:spLocks noChangeArrowheads="1"/>
          </p:cNvSpPr>
          <p:nvPr/>
        </p:nvSpPr>
        <p:spPr bwMode="auto">
          <a:xfrm>
            <a:off x="6008688" y="2009775"/>
            <a:ext cx="90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10cm</a:t>
            </a:r>
          </a:p>
        </p:txBody>
      </p:sp>
      <p:sp>
        <p:nvSpPr>
          <p:cNvPr id="23" name="Isosceles Triangle 22"/>
          <p:cNvSpPr/>
          <p:nvPr/>
        </p:nvSpPr>
        <p:spPr>
          <a:xfrm>
            <a:off x="7050088" y="1417638"/>
            <a:ext cx="1206500" cy="1419225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6223001" y="2095500"/>
            <a:ext cx="1473200" cy="317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Office Objects 0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029200" y="3025775"/>
            <a:ext cx="3833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 know the volume formula for a sphere.</a:t>
            </a:r>
            <a:endParaRPr lang="en-GB" sz="36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4038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77900" y="3044825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We are learning how to use the sphere formula and use it to solve real-life problems.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502275" y="3894138"/>
            <a:ext cx="3360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Work out volumes for spheres.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519738" y="4732338"/>
            <a:ext cx="3324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Answer to contain</a:t>
            </a:r>
          </a:p>
          <a:p>
            <a:pPr marL="342900" indent="-342900"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appropriate units and working.</a:t>
            </a:r>
          </a:p>
        </p:txBody>
      </p:sp>
      <p:pic>
        <p:nvPicPr>
          <p:cNvPr id="44042" name="Picture 17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Solids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  <p:bldP spid="11275" grpId="0"/>
      <p:bldP spid="112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Volume of a Sphere</a:t>
            </a:r>
          </a:p>
        </p:txBody>
      </p:sp>
      <p:graphicFrame>
        <p:nvGraphicFramePr>
          <p:cNvPr id="2141" name="Object 93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0" y="2820988"/>
          <a:ext cx="39258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3" imgW="1726920" imgH="558720" progId="Equation.DSMT4">
                  <p:embed/>
                </p:oleObj>
              </mc:Choice>
              <mc:Fallback>
                <p:oleObj name="Equation" r:id="rId3" imgW="1726920" imgH="55872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20988"/>
                        <a:ext cx="39258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6" name="Object 9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21325" y="1774825"/>
          <a:ext cx="27479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5" imgW="1866600" imgH="545760" progId="Equation.DSMT4">
                  <p:embed/>
                </p:oleObj>
              </mc:Choice>
              <mc:Fallback>
                <p:oleObj name="Equation" r:id="rId5" imgW="1866600" imgH="54576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1774825"/>
                        <a:ext cx="274796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82" descr="spher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3319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Oval 83"/>
          <p:cNvSpPr>
            <a:spLocks noChangeArrowheads="1"/>
          </p:cNvSpPr>
          <p:nvPr/>
        </p:nvSpPr>
        <p:spPr bwMode="auto">
          <a:xfrm>
            <a:off x="971550" y="1989138"/>
            <a:ext cx="2160588" cy="21605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51" name="Oval 84"/>
          <p:cNvSpPr>
            <a:spLocks noChangeArrowheads="1"/>
          </p:cNvSpPr>
          <p:nvPr/>
        </p:nvSpPr>
        <p:spPr bwMode="auto">
          <a:xfrm>
            <a:off x="971550" y="2795588"/>
            <a:ext cx="2160588" cy="538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>
            <a:off x="1000125" y="3063875"/>
            <a:ext cx="21018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 flipV="1">
            <a:off x="2097088" y="2163763"/>
            <a:ext cx="476250" cy="8763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6" name="Text Box 88"/>
          <p:cNvSpPr txBox="1">
            <a:spLocks noChangeArrowheads="1"/>
          </p:cNvSpPr>
          <p:nvPr/>
        </p:nvSpPr>
        <p:spPr bwMode="auto">
          <a:xfrm>
            <a:off x="2014538" y="22701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10255" name="Oval 86"/>
          <p:cNvSpPr>
            <a:spLocks noChangeArrowheads="1"/>
          </p:cNvSpPr>
          <p:nvPr/>
        </p:nvSpPr>
        <p:spPr bwMode="auto">
          <a:xfrm>
            <a:off x="2047875" y="3027363"/>
            <a:ext cx="71438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1674813" y="3003550"/>
            <a:ext cx="36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3273425" y="1976438"/>
            <a:ext cx="202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</a:rPr>
              <a:t>D = diameter</a:t>
            </a:r>
          </a:p>
        </p:txBody>
      </p:sp>
      <p:sp>
        <p:nvSpPr>
          <p:cNvPr id="2143" name="Text Box 95"/>
          <p:cNvSpPr txBox="1">
            <a:spLocks noChangeArrowheads="1"/>
          </p:cNvSpPr>
          <p:nvPr/>
        </p:nvSpPr>
        <p:spPr bwMode="auto">
          <a:xfrm>
            <a:off x="1114425" y="4402138"/>
            <a:ext cx="6462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</a:rPr>
              <a:t>Q.	If the above sphere has radius 10cm. </a:t>
            </a:r>
          </a:p>
          <a:p>
            <a:pPr eaLnBrk="1" hangingPunct="1"/>
            <a:r>
              <a:rPr lang="en-GB" altLang="en-US" sz="2400">
                <a:solidFill>
                  <a:srgbClr val="000000"/>
                </a:solidFill>
              </a:rPr>
              <a:t>	Calculate it’s volume. </a:t>
            </a:r>
          </a:p>
        </p:txBody>
      </p:sp>
      <p:graphicFrame>
        <p:nvGraphicFramePr>
          <p:cNvPr id="2149" name="Object 10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9700" y="5537200"/>
          <a:ext cx="68738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8" imgW="5029200" imgH="558720" progId="Equation.DSMT4">
                  <p:embed/>
                </p:oleObj>
              </mc:Choice>
              <mc:Fallback>
                <p:oleObj name="Equation" r:id="rId8" imgW="5029200" imgH="55872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5537200"/>
                        <a:ext cx="68738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6" grpId="0"/>
      <p:bldP spid="2137" grpId="0"/>
      <p:bldP spid="2139" grpId="0"/>
      <p:bldP spid="2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298575" y="2940050"/>
            <a:ext cx="3678238" cy="2814638"/>
            <a:chOff x="929147" y="2969341"/>
            <a:chExt cx="3678819" cy="2814137"/>
          </a:xfrm>
        </p:grpSpPr>
        <p:sp>
          <p:nvSpPr>
            <p:cNvPr id="77" name="Cube 76"/>
            <p:cNvSpPr/>
            <p:nvPr/>
          </p:nvSpPr>
          <p:spPr>
            <a:xfrm>
              <a:off x="929147" y="2969341"/>
              <a:ext cx="2713467" cy="2266546"/>
            </a:xfrm>
            <a:prstGeom prst="cube">
              <a:avLst>
                <a:gd name="adj" fmla="val 40789"/>
              </a:avLst>
            </a:prstGeom>
            <a:ln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>
                <a:solidFill>
                  <a:srgbClr val="FFFFFF"/>
                </a:solidFill>
              </a:endParaRPr>
            </a:p>
          </p:txBody>
        </p:sp>
        <p:sp>
          <p:nvSpPr>
            <p:cNvPr id="34843" name="TextBox 80"/>
            <p:cNvSpPr txBox="1">
              <a:spLocks noChangeArrowheads="1"/>
            </p:cNvSpPr>
            <p:nvPr/>
          </p:nvSpPr>
          <p:spPr bwMode="auto">
            <a:xfrm>
              <a:off x="3067665" y="4704736"/>
              <a:ext cx="11368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FFFFFF"/>
                  </a:solidFill>
                  <a:cs typeface="Arial" panose="020B0604020202020204" pitchFamily="34" charset="0"/>
                </a:rPr>
                <a:t>10 cm</a:t>
              </a:r>
            </a:p>
          </p:txBody>
        </p:sp>
        <p:sp>
          <p:nvSpPr>
            <p:cNvPr id="34844" name="TextBox 83"/>
            <p:cNvSpPr txBox="1">
              <a:spLocks noChangeArrowheads="1"/>
            </p:cNvSpPr>
            <p:nvPr/>
          </p:nvSpPr>
          <p:spPr bwMode="auto">
            <a:xfrm>
              <a:off x="3633019" y="3411794"/>
              <a:ext cx="974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FFFFFF"/>
                  </a:solidFill>
                  <a:cs typeface="Arial" panose="020B0604020202020204" pitchFamily="34" charset="0"/>
                </a:rPr>
                <a:t>9 cm</a:t>
              </a:r>
            </a:p>
          </p:txBody>
        </p:sp>
        <p:sp>
          <p:nvSpPr>
            <p:cNvPr id="34845" name="TextBox 84"/>
            <p:cNvSpPr txBox="1">
              <a:spLocks noChangeArrowheads="1"/>
            </p:cNvSpPr>
            <p:nvPr/>
          </p:nvSpPr>
          <p:spPr bwMode="auto">
            <a:xfrm>
              <a:off x="1337187" y="5260258"/>
              <a:ext cx="974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FFFFFF"/>
                  </a:solidFill>
                  <a:cs typeface="Arial" panose="020B0604020202020204" pitchFamily="34" charset="0"/>
                </a:rPr>
                <a:t>8 cm</a:t>
              </a:r>
            </a:p>
          </p:txBody>
        </p:sp>
      </p:grpSp>
      <p:sp>
        <p:nvSpPr>
          <p:cNvPr id="34821" name="Rectangle 65"/>
          <p:cNvSpPr>
            <a:spLocks noChangeArrowheads="1"/>
          </p:cNvSpPr>
          <p:nvPr/>
        </p:nvSpPr>
        <p:spPr bwMode="auto">
          <a:xfrm>
            <a:off x="958850" y="363538"/>
            <a:ext cx="6194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>
                <a:solidFill>
                  <a:srgbClr val="F9F91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400">
              <a:solidFill>
                <a:srgbClr val="F9F911"/>
              </a:solidFill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400">
                <a:solidFill>
                  <a:srgbClr val="F9F91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Find the volume of the composite shape.</a:t>
            </a:r>
            <a:endParaRPr lang="en-GB" altLang="en-US" sz="2400">
              <a:solidFill>
                <a:srgbClr val="F9F911"/>
              </a:solidFill>
              <a:latin typeface="Times New Roman" panose="020206030504050203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906463" y="3630613"/>
            <a:ext cx="229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V</a:t>
            </a:r>
            <a:r>
              <a:rPr lang="en-GB" altLang="en-US" sz="2800" baseline="-250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 = l x b x h</a:t>
            </a:r>
          </a:p>
        </p:txBody>
      </p:sp>
      <p:sp>
        <p:nvSpPr>
          <p:cNvPr id="43076" name="Text Box 68"/>
          <p:cNvSpPr txBox="1">
            <a:spLocks noChangeArrowheads="1"/>
          </p:cNvSpPr>
          <p:nvPr/>
        </p:nvSpPr>
        <p:spPr bwMode="auto">
          <a:xfrm>
            <a:off x="1257300" y="4127500"/>
            <a:ext cx="2093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 = 3 x 5 x 7</a:t>
            </a:r>
          </a:p>
        </p:txBody>
      </p:sp>
      <p:sp>
        <p:nvSpPr>
          <p:cNvPr id="43077" name="Text Box 69"/>
          <p:cNvSpPr txBox="1">
            <a:spLocks noChangeArrowheads="1"/>
          </p:cNvSpPr>
          <p:nvPr/>
        </p:nvSpPr>
        <p:spPr bwMode="auto">
          <a:xfrm>
            <a:off x="1347788" y="4622800"/>
            <a:ext cx="188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= 105 cm³</a:t>
            </a:r>
          </a:p>
        </p:txBody>
      </p:sp>
      <p:grpSp>
        <p:nvGrpSpPr>
          <p:cNvPr id="34826" name="Group 86"/>
          <p:cNvGrpSpPr>
            <a:grpSpLocks/>
          </p:cNvGrpSpPr>
          <p:nvPr/>
        </p:nvGrpSpPr>
        <p:grpSpPr bwMode="auto">
          <a:xfrm>
            <a:off x="830263" y="1976438"/>
            <a:ext cx="2532062" cy="1516062"/>
            <a:chOff x="476869" y="2020528"/>
            <a:chExt cx="2531802" cy="1516279"/>
          </a:xfrm>
        </p:grpSpPr>
        <p:sp>
          <p:nvSpPr>
            <p:cNvPr id="76" name="Cube 75"/>
            <p:cNvSpPr/>
            <p:nvPr/>
          </p:nvSpPr>
          <p:spPr>
            <a:xfrm>
              <a:off x="1341967" y="2566706"/>
              <a:ext cx="1666704" cy="943110"/>
            </a:xfrm>
            <a:prstGeom prst="cube">
              <a:avLst>
                <a:gd name="adj" fmla="val 57812"/>
              </a:avLst>
            </a:prstGeom>
            <a:ln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>
                <a:solidFill>
                  <a:srgbClr val="FFFFFF"/>
                </a:solidFill>
              </a:endParaRPr>
            </a:p>
          </p:txBody>
        </p:sp>
        <p:sp>
          <p:nvSpPr>
            <p:cNvPr id="34839" name="TextBox 77"/>
            <p:cNvSpPr txBox="1">
              <a:spLocks noChangeArrowheads="1"/>
            </p:cNvSpPr>
            <p:nvPr/>
          </p:nvSpPr>
          <p:spPr bwMode="auto">
            <a:xfrm>
              <a:off x="1932038" y="2020528"/>
              <a:ext cx="974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FFFFFF"/>
                  </a:solidFill>
                  <a:cs typeface="Arial" panose="020B0604020202020204" pitchFamily="34" charset="0"/>
                </a:rPr>
                <a:t>7 cm</a:t>
              </a:r>
            </a:p>
          </p:txBody>
        </p:sp>
        <p:sp>
          <p:nvSpPr>
            <p:cNvPr id="34840" name="TextBox 78"/>
            <p:cNvSpPr txBox="1">
              <a:spLocks noChangeArrowheads="1"/>
            </p:cNvSpPr>
            <p:nvPr/>
          </p:nvSpPr>
          <p:spPr bwMode="auto">
            <a:xfrm>
              <a:off x="476869" y="3013587"/>
              <a:ext cx="974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FFFFFF"/>
                  </a:solidFill>
                  <a:cs typeface="Arial" panose="020B0604020202020204" pitchFamily="34" charset="0"/>
                </a:rPr>
                <a:t>3 cm</a:t>
              </a:r>
            </a:p>
          </p:txBody>
        </p:sp>
        <p:sp>
          <p:nvSpPr>
            <p:cNvPr id="34841" name="TextBox 79"/>
            <p:cNvSpPr txBox="1">
              <a:spLocks noChangeArrowheads="1"/>
            </p:cNvSpPr>
            <p:nvPr/>
          </p:nvSpPr>
          <p:spPr bwMode="auto">
            <a:xfrm>
              <a:off x="747255" y="2458065"/>
              <a:ext cx="974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FFFFFF"/>
                  </a:solidFill>
                  <a:cs typeface="Arial" panose="020B0604020202020204" pitchFamily="34" charset="0"/>
                </a:rPr>
                <a:t>5 cm</a:t>
              </a:r>
            </a:p>
          </p:txBody>
        </p:sp>
      </p:grpSp>
      <p:sp>
        <p:nvSpPr>
          <p:cNvPr id="90" name="Text Box 67"/>
          <p:cNvSpPr txBox="1">
            <a:spLocks noChangeArrowheads="1"/>
          </p:cNvSpPr>
          <p:nvPr/>
        </p:nvSpPr>
        <p:spPr bwMode="auto">
          <a:xfrm>
            <a:off x="6567488" y="4564063"/>
            <a:ext cx="233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V</a:t>
            </a:r>
            <a:r>
              <a:rPr lang="en-GB" altLang="en-US" sz="2800" baseline="-25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 = l x b x h</a:t>
            </a:r>
          </a:p>
        </p:txBody>
      </p:sp>
      <p:sp>
        <p:nvSpPr>
          <p:cNvPr id="91" name="Text Box 68"/>
          <p:cNvSpPr txBox="1">
            <a:spLocks noChangeArrowheads="1"/>
          </p:cNvSpPr>
          <p:nvPr/>
        </p:nvSpPr>
        <p:spPr bwMode="auto">
          <a:xfrm>
            <a:off x="6961188" y="5060950"/>
            <a:ext cx="2255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 = 8 x 10 x 9</a:t>
            </a:r>
          </a:p>
        </p:txBody>
      </p:sp>
      <p:sp>
        <p:nvSpPr>
          <p:cNvPr id="92" name="Text Box 69"/>
          <p:cNvSpPr txBox="1">
            <a:spLocks noChangeArrowheads="1"/>
          </p:cNvSpPr>
          <p:nvPr/>
        </p:nvSpPr>
        <p:spPr bwMode="auto">
          <a:xfrm>
            <a:off x="7097713" y="5557838"/>
            <a:ext cx="1938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= 720 cm³</a:t>
            </a: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5767388" y="1843088"/>
            <a:ext cx="2786062" cy="1666875"/>
            <a:chOff x="5766619" y="1843548"/>
            <a:chExt cx="2787446" cy="1666568"/>
          </a:xfrm>
        </p:grpSpPr>
        <p:sp>
          <p:nvSpPr>
            <p:cNvPr id="96" name="Rectangle 95"/>
            <p:cNvSpPr/>
            <p:nvPr/>
          </p:nvSpPr>
          <p:spPr>
            <a:xfrm>
              <a:off x="5766619" y="1843548"/>
              <a:ext cx="2787446" cy="1666568"/>
            </a:xfrm>
            <a:prstGeom prst="rect">
              <a:avLst/>
            </a:prstGeom>
            <a:solidFill>
              <a:srgbClr val="080808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>
                <a:solidFill>
                  <a:srgbClr val="FFFFFF"/>
                </a:solidFill>
              </a:endParaRPr>
            </a:p>
          </p:txBody>
        </p:sp>
        <p:sp>
          <p:nvSpPr>
            <p:cNvPr id="34837" name="Text Box 67"/>
            <p:cNvSpPr txBox="1">
              <a:spLocks noChangeArrowheads="1"/>
            </p:cNvSpPr>
            <p:nvPr/>
          </p:nvSpPr>
          <p:spPr bwMode="auto">
            <a:xfrm>
              <a:off x="5923739" y="1870550"/>
              <a:ext cx="20874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>
                  <a:solidFill>
                    <a:srgbClr val="FFFFFF"/>
                  </a:solidFill>
                  <a:cs typeface="Arial" panose="020B0604020202020204" pitchFamily="34" charset="0"/>
                </a:rPr>
                <a:t>V</a:t>
              </a:r>
              <a:r>
                <a:rPr lang="en-GB" altLang="en-US" sz="2800" baseline="-25000">
                  <a:solidFill>
                    <a:srgbClr val="FFFFFF"/>
                  </a:solidFill>
                  <a:cs typeface="Arial" panose="020B0604020202020204" pitchFamily="34" charset="0"/>
                </a:rPr>
                <a:t>T</a:t>
              </a:r>
              <a:r>
                <a:rPr lang="en-GB" altLang="en-US" sz="2800">
                  <a:solidFill>
                    <a:srgbClr val="FFFFFF"/>
                  </a:solidFill>
                  <a:cs typeface="Arial" panose="020B0604020202020204" pitchFamily="34" charset="0"/>
                </a:rPr>
                <a:t> = V</a:t>
              </a:r>
              <a:r>
                <a:rPr lang="en-GB" altLang="en-US" sz="2800" baseline="-25000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  <a:r>
                <a:rPr lang="en-GB" altLang="en-US" sz="2800">
                  <a:solidFill>
                    <a:srgbClr val="FFFFFF"/>
                  </a:solidFill>
                  <a:cs typeface="Arial" panose="020B0604020202020204" pitchFamily="34" charset="0"/>
                </a:rPr>
                <a:t> + V</a:t>
              </a:r>
              <a:r>
                <a:rPr lang="en-GB" altLang="en-US" sz="2800" baseline="-25000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  <a:endParaRPr lang="en-GB" altLang="en-US" sz="2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4" name="Text Box 67"/>
          <p:cNvSpPr txBox="1">
            <a:spLocks noChangeArrowheads="1"/>
          </p:cNvSpPr>
          <p:nvPr/>
        </p:nvSpPr>
        <p:spPr bwMode="auto">
          <a:xfrm>
            <a:off x="5943600" y="2406650"/>
            <a:ext cx="2625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lang="en-GB" altLang="en-US" sz="2800" baseline="-25000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lang="en-GB" altLang="en-US" sz="2800">
                <a:solidFill>
                  <a:srgbClr val="FFFFFF"/>
                </a:solidFill>
                <a:cs typeface="Arial" panose="020B0604020202020204" pitchFamily="34" charset="0"/>
              </a:rPr>
              <a:t> = 105 + 720</a:t>
            </a:r>
          </a:p>
        </p:txBody>
      </p:sp>
      <p:sp>
        <p:nvSpPr>
          <p:cNvPr id="95" name="Text Box 67"/>
          <p:cNvSpPr txBox="1">
            <a:spLocks noChangeArrowheads="1"/>
          </p:cNvSpPr>
          <p:nvPr/>
        </p:nvSpPr>
        <p:spPr bwMode="auto">
          <a:xfrm>
            <a:off x="5962650" y="2941638"/>
            <a:ext cx="235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lang="en-GB" altLang="en-US" sz="2800" baseline="-25000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lang="en-GB" altLang="en-US" sz="2800">
                <a:solidFill>
                  <a:srgbClr val="FFFFFF"/>
                </a:solidFill>
                <a:cs typeface="Arial" panose="020B0604020202020204" pitchFamily="34" charset="0"/>
              </a:rPr>
              <a:t> = 825 cm</a:t>
            </a:r>
            <a:r>
              <a:rPr lang="en-GB" altLang="en-US" sz="2800" baseline="30000">
                <a:solidFill>
                  <a:srgbClr val="FFFFFF"/>
                </a:solidFill>
                <a:cs typeface="Arial" panose="020B0604020202020204" pitchFamily="34" charset="0"/>
              </a:rPr>
              <a:t>3</a:t>
            </a:r>
            <a:endParaRPr lang="en-GB" altLang="en-US" sz="2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27569 0.0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5" grpId="0" autoUpdateAnimBg="0"/>
      <p:bldP spid="43076" grpId="0" autoUpdateAnimBg="0"/>
      <p:bldP spid="43077" grpId="0" autoUpdateAnimBg="0"/>
      <p:bldP spid="90" grpId="0" autoUpdateAnimBg="0"/>
      <p:bldP spid="91" grpId="0" autoUpdateAnimBg="0"/>
      <p:bldP spid="92" grpId="0" autoUpdateAnimBg="0"/>
      <p:bldP spid="94" grpId="0" autoUpdateAnimBg="0"/>
      <p:bldP spid="9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488237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339975" y="2465388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 dirty="0"/>
              <a:t>Now Try </a:t>
            </a:r>
          </a:p>
          <a:p>
            <a:pPr algn="ctr" eaLnBrk="1" hangingPunct="1"/>
            <a:r>
              <a:rPr lang="en-GB" altLang="en-US" sz="3600" dirty="0"/>
              <a:t>TJ N5 </a:t>
            </a:r>
            <a:r>
              <a:rPr lang="en-GB" altLang="en-US" sz="3600" dirty="0" err="1"/>
              <a:t>Lifeskills</a:t>
            </a:r>
            <a:endParaRPr lang="en-GB" altLang="en-US" sz="3600" dirty="0"/>
          </a:p>
          <a:p>
            <a:pPr algn="ctr" eaLnBrk="1" hangingPunct="1"/>
            <a:r>
              <a:rPr lang="en-GB" altLang="en-US" sz="3600" dirty="0"/>
              <a:t>Ex 19.2</a:t>
            </a:r>
          </a:p>
          <a:p>
            <a:pPr algn="ctr" eaLnBrk="1" hangingPunct="1"/>
            <a:r>
              <a:rPr lang="en-GB" altLang="en-US" sz="3600" dirty="0"/>
              <a:t>P</a:t>
            </a:r>
            <a:r>
              <a:rPr lang="en-GB" altLang="en-US" sz="3600" dirty="0" smtClean="0"/>
              <a:t>age 177</a:t>
            </a:r>
            <a:endParaRPr lang="en-GB" altLang="en-US" sz="3600" dirty="0"/>
          </a:p>
        </p:txBody>
      </p:sp>
      <p:pic>
        <p:nvPicPr>
          <p:cNvPr id="46084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13"/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>
                <a:solidFill>
                  <a:srgbClr val="FFFF00"/>
                </a:solidFill>
              </a:rPr>
              <a:t>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Office Objects 0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029200" y="3025775"/>
            <a:ext cx="4114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 know the volume formula for various basic shapes.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8134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We are learning how to calculate composite volume of complicated shapes.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502275" y="3894138"/>
            <a:ext cx="3360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Work out volumes for composite shapes.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519738" y="4732338"/>
            <a:ext cx="3324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Answer to contain</a:t>
            </a:r>
          </a:p>
          <a:p>
            <a:pPr marL="342900" indent="-342900">
              <a:defRPr/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appropriate units and working.</a:t>
            </a:r>
          </a:p>
        </p:txBody>
      </p:sp>
      <p:pic>
        <p:nvPicPr>
          <p:cNvPr id="48138" name="Picture 17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Solids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  <p:bldP spid="11275" grpId="0"/>
      <p:bldP spid="11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88988" y="597962"/>
            <a:ext cx="791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FFFFFF"/>
                </a:solidFill>
              </a:rPr>
              <a:t>Q. Find the volume the composite shape.</a:t>
            </a:r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253924" y="1734446"/>
            <a:ext cx="6165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FFFF00"/>
                </a:solidFill>
              </a:rPr>
              <a:t>Volume = </a:t>
            </a:r>
            <a:r>
              <a:rPr lang="en-GB" altLang="en-US" sz="3200" dirty="0" smtClean="0">
                <a:solidFill>
                  <a:srgbClr val="FFFF00"/>
                </a:solidFill>
              </a:rPr>
              <a:t>cylinder </a:t>
            </a:r>
            <a:r>
              <a:rPr lang="en-GB" altLang="en-US" sz="3200" dirty="0">
                <a:solidFill>
                  <a:srgbClr val="FFFF00"/>
                </a:solidFill>
              </a:rPr>
              <a:t>+ </a:t>
            </a:r>
            <a:r>
              <a:rPr lang="en-GB" altLang="en-US" sz="3200" dirty="0" smtClean="0">
                <a:solidFill>
                  <a:srgbClr val="FFFF00"/>
                </a:solidFill>
              </a:rPr>
              <a:t>hemisphere</a:t>
            </a:r>
            <a:endParaRPr lang="en-GB" altLang="en-US" sz="3200" dirty="0">
              <a:solidFill>
                <a:srgbClr val="FFFF00"/>
              </a:solidFill>
            </a:endParaRPr>
          </a:p>
        </p:txBody>
      </p:sp>
      <p:sp>
        <p:nvSpPr>
          <p:cNvPr id="11275" name="Line 45"/>
          <p:cNvSpPr>
            <a:spLocks noChangeShapeType="1"/>
          </p:cNvSpPr>
          <p:nvPr/>
        </p:nvSpPr>
        <p:spPr bwMode="auto">
          <a:xfrm flipV="1">
            <a:off x="7477996" y="4044095"/>
            <a:ext cx="0" cy="93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349283" y="3444350"/>
            <a:ext cx="2619375" cy="1560512"/>
            <a:chOff x="6270625" y="4567238"/>
            <a:chExt cx="2619375" cy="1560512"/>
          </a:xfrm>
        </p:grpSpPr>
        <p:grpSp>
          <p:nvGrpSpPr>
            <p:cNvPr id="11269" name="Group 34"/>
            <p:cNvGrpSpPr>
              <a:grpSpLocks/>
            </p:cNvGrpSpPr>
            <p:nvPr/>
          </p:nvGrpSpPr>
          <p:grpSpPr bwMode="auto">
            <a:xfrm>
              <a:off x="7513638" y="5080000"/>
              <a:ext cx="1376362" cy="1047750"/>
              <a:chOff x="2229" y="2704"/>
              <a:chExt cx="1283" cy="1060"/>
            </a:xfrm>
          </p:grpSpPr>
          <p:sp>
            <p:nvSpPr>
              <p:cNvPr id="11289" name="Rectangle 33"/>
              <p:cNvSpPr>
                <a:spLocks noChangeArrowheads="1"/>
              </p:cNvSpPr>
              <p:nvPr/>
            </p:nvSpPr>
            <p:spPr bwMode="auto">
              <a:xfrm>
                <a:off x="2240" y="2792"/>
                <a:ext cx="1256" cy="8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290" name="Oval 27"/>
              <p:cNvSpPr>
                <a:spLocks noChangeArrowheads="1"/>
              </p:cNvSpPr>
              <p:nvPr/>
            </p:nvSpPr>
            <p:spPr bwMode="auto">
              <a:xfrm>
                <a:off x="2229" y="3569"/>
                <a:ext cx="1283" cy="195"/>
              </a:xfrm>
              <a:prstGeom prst="ellipse">
                <a:avLst/>
              </a:prstGeom>
              <a:solidFill>
                <a:srgbClr val="66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291" name="Oval 28"/>
              <p:cNvSpPr>
                <a:spLocks noChangeArrowheads="1"/>
              </p:cNvSpPr>
              <p:nvPr/>
            </p:nvSpPr>
            <p:spPr bwMode="auto">
              <a:xfrm>
                <a:off x="2232" y="2704"/>
                <a:ext cx="1280" cy="183"/>
              </a:xfrm>
              <a:prstGeom prst="ellipse">
                <a:avLst/>
              </a:prstGeom>
              <a:solidFill>
                <a:srgbClr val="66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7512050" y="4567238"/>
              <a:ext cx="1358900" cy="658812"/>
              <a:chOff x="4396" y="2653"/>
              <a:chExt cx="856" cy="415"/>
            </a:xfrm>
          </p:grpSpPr>
          <p:sp>
            <p:nvSpPr>
              <p:cNvPr id="11287" name="Arc 38"/>
              <p:cNvSpPr>
                <a:spLocks/>
              </p:cNvSpPr>
              <p:nvPr/>
            </p:nvSpPr>
            <p:spPr bwMode="auto">
              <a:xfrm rot="16035216" flipV="1">
                <a:off x="4631" y="2418"/>
                <a:ext cx="382" cy="851"/>
              </a:xfrm>
              <a:custGeom>
                <a:avLst/>
                <a:gdLst>
                  <a:gd name="T0" fmla="*/ 0 w 23459"/>
                  <a:gd name="T1" fmla="*/ 0 h 43195"/>
                  <a:gd name="T2" fmla="*/ 0 w 23459"/>
                  <a:gd name="T3" fmla="*/ 0 h 43195"/>
                  <a:gd name="T4" fmla="*/ 0 w 23459"/>
                  <a:gd name="T5" fmla="*/ 0 h 43195"/>
                  <a:gd name="T6" fmla="*/ 0 60000 65536"/>
                  <a:gd name="T7" fmla="*/ 0 60000 65536"/>
                  <a:gd name="T8" fmla="*/ 0 60000 65536"/>
                  <a:gd name="T9" fmla="*/ 0 w 23459"/>
                  <a:gd name="T10" fmla="*/ 0 h 43195"/>
                  <a:gd name="T11" fmla="*/ 23459 w 23459"/>
                  <a:gd name="T12" fmla="*/ 43195 h 431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459" h="43195" fill="none" extrusionOk="0">
                    <a:moveTo>
                      <a:pt x="0" y="80"/>
                    </a:moveTo>
                    <a:cubicBezTo>
                      <a:pt x="618" y="26"/>
                      <a:pt x="1238" y="-1"/>
                      <a:pt x="1859" y="0"/>
                    </a:cubicBezTo>
                    <a:cubicBezTo>
                      <a:pt x="13788" y="0"/>
                      <a:pt x="23459" y="9670"/>
                      <a:pt x="23459" y="21600"/>
                    </a:cubicBezTo>
                    <a:cubicBezTo>
                      <a:pt x="23459" y="33353"/>
                      <a:pt x="14060" y="42950"/>
                      <a:pt x="2309" y="43195"/>
                    </a:cubicBezTo>
                  </a:path>
                  <a:path w="23459" h="43195" stroke="0" extrusionOk="0">
                    <a:moveTo>
                      <a:pt x="0" y="80"/>
                    </a:moveTo>
                    <a:cubicBezTo>
                      <a:pt x="618" y="26"/>
                      <a:pt x="1238" y="-1"/>
                      <a:pt x="1859" y="0"/>
                    </a:cubicBezTo>
                    <a:cubicBezTo>
                      <a:pt x="13788" y="0"/>
                      <a:pt x="23459" y="9670"/>
                      <a:pt x="23459" y="21600"/>
                    </a:cubicBezTo>
                    <a:cubicBezTo>
                      <a:pt x="23459" y="33353"/>
                      <a:pt x="14060" y="42950"/>
                      <a:pt x="2309" y="43195"/>
                    </a:cubicBezTo>
                    <a:lnTo>
                      <a:pt x="1859" y="21600"/>
                    </a:lnTo>
                    <a:close/>
                  </a:path>
                </a:pathLst>
              </a:custGeom>
              <a:solidFill>
                <a:srgbClr val="66FF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8" name="Oval 40"/>
              <p:cNvSpPr>
                <a:spLocks noChangeArrowheads="1"/>
              </p:cNvSpPr>
              <p:nvPr/>
            </p:nvSpPr>
            <p:spPr bwMode="auto">
              <a:xfrm>
                <a:off x="4404" y="2964"/>
                <a:ext cx="848" cy="104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1276" name="Text Box 46"/>
            <p:cNvSpPr txBox="1">
              <a:spLocks noChangeArrowheads="1"/>
            </p:cNvSpPr>
            <p:nvPr/>
          </p:nvSpPr>
          <p:spPr bwMode="auto">
            <a:xfrm>
              <a:off x="6270625" y="5318125"/>
              <a:ext cx="11287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FFFF"/>
                  </a:solidFill>
                </a:rPr>
                <a:t>h = 6m</a:t>
              </a:r>
            </a:p>
          </p:txBody>
        </p:sp>
        <p:grpSp>
          <p:nvGrpSpPr>
            <p:cNvPr id="11277" name="Group 52"/>
            <p:cNvGrpSpPr>
              <a:grpSpLocks/>
            </p:cNvGrpSpPr>
            <p:nvPr/>
          </p:nvGrpSpPr>
          <p:grpSpPr bwMode="auto">
            <a:xfrm>
              <a:off x="8134350" y="5233988"/>
              <a:ext cx="755650" cy="798512"/>
              <a:chOff x="4804" y="3297"/>
              <a:chExt cx="476" cy="503"/>
            </a:xfrm>
          </p:grpSpPr>
          <p:sp>
            <p:nvSpPr>
              <p:cNvPr id="11283" name="Line 49"/>
              <p:cNvSpPr>
                <a:spLocks noChangeShapeType="1"/>
              </p:cNvSpPr>
              <p:nvPr/>
            </p:nvSpPr>
            <p:spPr bwMode="auto">
              <a:xfrm>
                <a:off x="4839" y="3552"/>
                <a:ext cx="399" cy="0"/>
              </a:xfrm>
              <a:prstGeom prst="line">
                <a:avLst/>
              </a:prstGeom>
              <a:noFill/>
              <a:ln w="9525">
                <a:solidFill>
                  <a:srgbClr val="08080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" name="Oval 47"/>
              <p:cNvSpPr>
                <a:spLocks noChangeArrowheads="1"/>
              </p:cNvSpPr>
              <p:nvPr/>
            </p:nvSpPr>
            <p:spPr bwMode="auto">
              <a:xfrm>
                <a:off x="4804" y="3540"/>
                <a:ext cx="52" cy="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66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285" name="Text Box 50"/>
              <p:cNvSpPr txBox="1">
                <a:spLocks noChangeArrowheads="1"/>
              </p:cNvSpPr>
              <p:nvPr/>
            </p:nvSpPr>
            <p:spPr bwMode="auto">
              <a:xfrm>
                <a:off x="4953" y="3297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 sz="2400">
                    <a:solidFill>
                      <a:srgbClr val="000066"/>
                    </a:solidFill>
                  </a:rPr>
                  <a:t>r</a:t>
                </a:r>
              </a:p>
            </p:txBody>
          </p:sp>
          <p:sp>
            <p:nvSpPr>
              <p:cNvPr id="11286" name="Text Box 51"/>
              <p:cNvSpPr txBox="1">
                <a:spLocks noChangeArrowheads="1"/>
              </p:cNvSpPr>
              <p:nvPr/>
            </p:nvSpPr>
            <p:spPr bwMode="auto">
              <a:xfrm>
                <a:off x="4871" y="3509"/>
                <a:ext cx="4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 sz="2400">
                    <a:solidFill>
                      <a:srgbClr val="000066"/>
                    </a:solidFill>
                  </a:rPr>
                  <a:t>2m</a:t>
                </a:r>
              </a:p>
            </p:txBody>
          </p:sp>
        </p:grp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76250" y="2643655"/>
            <a:ext cx="183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dirty="0" smtClean="0">
                <a:solidFill>
                  <a:srgbClr val="FFFFFF"/>
                </a:solidFill>
              </a:rPr>
              <a:t>hemi</a:t>
            </a:r>
            <a:r>
              <a:rPr lang="en-GB" altLang="en-US" sz="2400" dirty="0" smtClean="0">
                <a:solidFill>
                  <a:srgbClr val="FFFFFF"/>
                </a:solidFill>
              </a:rPr>
              <a:t>sphere</a:t>
            </a:r>
            <a:endParaRPr lang="en-GB" altLang="en-US" sz="24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14400" y="2588666"/>
            <a:ext cx="1334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FFFF"/>
                </a:solidFill>
              </a:rPr>
              <a:t>c</a:t>
            </a:r>
            <a:r>
              <a:rPr lang="en-GB" altLang="en-US" sz="2400" dirty="0" smtClean="0">
                <a:solidFill>
                  <a:srgbClr val="FFFFFF"/>
                </a:solidFill>
              </a:rPr>
              <a:t>ylinder</a:t>
            </a:r>
            <a:endParaRPr lang="en-GB" altLang="en-US" sz="24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484" y="988487"/>
            <a:ext cx="766916" cy="422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289" y="3318332"/>
            <a:ext cx="2229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V = </a:t>
            </a:r>
            <a:r>
              <a:rPr lang="el-GR" dirty="0" smtClean="0">
                <a:solidFill>
                  <a:srgbClr val="FFFF00"/>
                </a:solidFill>
              </a:rPr>
              <a:t>Π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r</a:t>
            </a:r>
            <a:r>
              <a:rPr lang="en-GB" sz="3200" baseline="30000" dirty="0" smtClean="0">
                <a:solidFill>
                  <a:srgbClr val="FFFF00"/>
                </a:solidFill>
              </a:rPr>
              <a:t>2</a:t>
            </a:r>
            <a:r>
              <a:rPr lang="en-GB" sz="3200" dirty="0" smtClean="0">
                <a:solidFill>
                  <a:srgbClr val="FFFF00"/>
                </a:solidFill>
              </a:rPr>
              <a:t>h</a:t>
            </a:r>
          </a:p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  = </a:t>
            </a:r>
            <a:r>
              <a:rPr lang="el-GR" dirty="0">
                <a:solidFill>
                  <a:srgbClr val="FFFF00"/>
                </a:solidFill>
              </a:rPr>
              <a:t>Π</a:t>
            </a:r>
            <a:r>
              <a:rPr lang="el-GR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×4×6</a:t>
            </a:r>
          </a:p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  = 75.4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endParaRPr lang="en-GB" sz="3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778919" y="3429039"/>
                <a:ext cx="27530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FFFF00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FFFF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FF00"/>
                            </a:solidFill>
                            <a:latin typeface="+mn-lt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FF00"/>
                            </a:solidFill>
                            <a:latin typeface="+mn-lt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FFFF00"/>
                        </a:solidFill>
                        <a:latin typeface="+mn-lt"/>
                      </a:rPr>
                      <m:t>Π</m:t>
                    </m:r>
                    <m:r>
                      <a:rPr lang="en-GB" i="1" dirty="0" smtClean="0">
                        <a:solidFill>
                          <a:srgbClr val="FFFF00"/>
                        </a:solidFill>
                        <a:latin typeface="+mn-lt"/>
                      </a:rPr>
                      <m:t> </m:t>
                    </m:r>
                    <m:r>
                      <a:rPr lang="en-GB" sz="3200" i="1" dirty="0" smtClean="0">
                        <a:solidFill>
                          <a:srgbClr val="FFFF00"/>
                        </a:solidFill>
                        <a:latin typeface="+mn-lt"/>
                      </a:rPr>
                      <m:t>𝑟</m:t>
                    </m:r>
                    <m:r>
                      <a:rPr lang="en-GB" sz="3200" b="0" i="1" baseline="30000" dirty="0" smtClean="0">
                        <a:solidFill>
                          <a:srgbClr val="FFFF00"/>
                        </a:solidFill>
                        <a:latin typeface="+mn-lt"/>
                      </a:rPr>
                      <m:t>3</m:t>
                    </m:r>
                    <m:r>
                      <a:rPr lang="en-GB" sz="3200" i="1" dirty="0">
                        <a:solidFill>
                          <a:srgbClr val="FFFF00"/>
                        </a:solidFill>
                        <a:latin typeface="+mn-lt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3200" b="0" i="1" dirty="0" smtClean="0">
                        <a:solidFill>
                          <a:srgbClr val="FFFF00"/>
                        </a:solidFill>
                        <a:latin typeface="+mn-lt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3200" dirty="0" smtClean="0">
                  <a:solidFill>
                    <a:srgbClr val="FFFF00"/>
                  </a:solidFill>
                  <a:latin typeface="+mn-lt"/>
                </a:endParaRPr>
              </a:p>
              <a:p>
                <a:r>
                  <a:rPr lang="en-GB" sz="3200" dirty="0">
                    <a:solidFill>
                      <a:srgbClr val="FFFF00"/>
                    </a:solidFill>
                  </a:rPr>
                  <a:t> </a:t>
                </a:r>
                <a:r>
                  <a:rPr lang="en-GB" sz="3200" dirty="0" smtClean="0">
                    <a:solidFill>
                      <a:srgbClr val="FFFF00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l-GR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GB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i="1" baseline="300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32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4800" dirty="0">
                  <a:solidFill>
                    <a:srgbClr val="FFFF00"/>
                  </a:solidFill>
                </a:endParaRPr>
              </a:p>
              <a:p>
                <a:r>
                  <a:rPr lang="en-GB" sz="3200" dirty="0" smtClean="0">
                    <a:solidFill>
                      <a:srgbClr val="FFFF00"/>
                    </a:solidFill>
                  </a:rPr>
                  <a:t>   = 16.75</a:t>
                </a:r>
                <a:r>
                  <a:rPr lang="en-GB" dirty="0" smtClean="0">
                    <a:solidFill>
                      <a:srgbClr val="FFFF00"/>
                    </a:solidFill>
                  </a:rPr>
                  <a:t> </a:t>
                </a:r>
                <a:endParaRPr lang="en-GB" sz="32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919" y="3429039"/>
                <a:ext cx="2753089" cy="1569660"/>
              </a:xfrm>
              <a:prstGeom prst="rect">
                <a:avLst/>
              </a:prstGeom>
              <a:blipFill>
                <a:blip r:embed="rId2"/>
                <a:stretch>
                  <a:fillRect l="-5752" t="-5837" b="-1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77047" y="5423398"/>
            <a:ext cx="595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volume = 75.4 + 16.75 = 92.15m</a:t>
            </a:r>
            <a:r>
              <a:rPr lang="en-GB" sz="2400" baseline="30000" dirty="0" smtClean="0"/>
              <a:t>3</a:t>
            </a:r>
            <a:endParaRPr lang="en-GB" sz="24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5" grpId="0"/>
      <p:bldP spid="29" grpId="0"/>
      <p:bldP spid="30" grpId="0"/>
      <p:bldP spid="8" grpId="0"/>
      <p:bldP spid="2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339975" y="2465388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 dirty="0"/>
              <a:t>Now Try </a:t>
            </a:r>
          </a:p>
          <a:p>
            <a:pPr algn="ctr" eaLnBrk="1" hangingPunct="1"/>
            <a:r>
              <a:rPr lang="en-GB" altLang="en-US" sz="3600" dirty="0"/>
              <a:t>TJ N5 </a:t>
            </a:r>
            <a:r>
              <a:rPr lang="en-GB" altLang="en-US" sz="3600" dirty="0" err="1"/>
              <a:t>Lifeskills</a:t>
            </a:r>
            <a:endParaRPr lang="en-GB" altLang="en-US" sz="3600" dirty="0"/>
          </a:p>
          <a:p>
            <a:pPr algn="ctr" eaLnBrk="1" hangingPunct="1"/>
            <a:r>
              <a:rPr lang="en-GB" altLang="en-US" sz="3600" dirty="0"/>
              <a:t>Ex 19.3</a:t>
            </a:r>
          </a:p>
          <a:p>
            <a:pPr algn="ctr" eaLnBrk="1" hangingPunct="1"/>
            <a:r>
              <a:rPr lang="en-GB" altLang="en-US" sz="3600" dirty="0"/>
              <a:t>P</a:t>
            </a:r>
            <a:r>
              <a:rPr lang="en-GB" altLang="en-US" sz="3600" dirty="0" smtClean="0"/>
              <a:t>age 179</a:t>
            </a:r>
            <a:endParaRPr lang="en-GB" altLang="en-US" sz="3600" dirty="0"/>
          </a:p>
        </p:txBody>
      </p:sp>
      <p:pic>
        <p:nvPicPr>
          <p:cNvPr id="49156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13"/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>
                <a:solidFill>
                  <a:srgbClr val="FFFF00"/>
                </a:solidFill>
              </a:rPr>
              <a:t>Volume</a:t>
            </a:r>
          </a:p>
        </p:txBody>
      </p:sp>
      <p:pic>
        <p:nvPicPr>
          <p:cNvPr id="49160" name="Picture 6" descr="scottish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09" y="2307719"/>
            <a:ext cx="8229600" cy="1143000"/>
          </a:xfrm>
        </p:spPr>
        <p:txBody>
          <a:bodyPr/>
          <a:lstStyle/>
          <a:p>
            <a:r>
              <a:rPr lang="en-GB" dirty="0" smtClean="0"/>
              <a:t>Past Paper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010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so2C5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7559" r="32713" b="65179"/>
          <a:stretch>
            <a:fillRect/>
          </a:stretch>
        </p:blipFill>
        <p:spPr bwMode="auto">
          <a:xfrm>
            <a:off x="468313" y="260350"/>
            <a:ext cx="7488237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984750" y="5824538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/>
              <a:t>Part b on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soC1D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50217" r="18016" b="11757"/>
          <a:stretch>
            <a:fillRect/>
          </a:stretch>
        </p:blipFill>
        <p:spPr>
          <a:xfrm>
            <a:off x="323850" y="0"/>
            <a:ext cx="8280400" cy="6099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0645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88913"/>
            <a:ext cx="87407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9"/>
          <p:cNvSpPr>
            <a:spLocks noChangeArrowheads="1"/>
          </p:cNvSpPr>
          <p:nvPr/>
        </p:nvSpPr>
        <p:spPr bwMode="auto">
          <a:xfrm>
            <a:off x="3381375" y="2254250"/>
            <a:ext cx="1000125" cy="990600"/>
          </a:xfrm>
          <a:prstGeom prst="triangle">
            <a:avLst>
              <a:gd name="adj" fmla="val 50000"/>
            </a:avLst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055" name="Picture 22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49" name="Rectangle 57"/>
          <p:cNvSpPr>
            <a:spLocks noChangeArrowheads="1"/>
          </p:cNvSpPr>
          <p:nvPr/>
        </p:nvSpPr>
        <p:spPr bwMode="auto">
          <a:xfrm>
            <a:off x="1908175" y="552450"/>
            <a:ext cx="525621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a Triangular Prism</a:t>
            </a:r>
          </a:p>
        </p:txBody>
      </p:sp>
      <p:sp>
        <p:nvSpPr>
          <p:cNvPr id="2058" name="AutoShape 60"/>
          <p:cNvSpPr>
            <a:spLocks noChangeArrowheads="1"/>
          </p:cNvSpPr>
          <p:nvPr/>
        </p:nvSpPr>
        <p:spPr bwMode="auto">
          <a:xfrm>
            <a:off x="1555750" y="3267075"/>
            <a:ext cx="2781300" cy="685800"/>
          </a:xfrm>
          <a:prstGeom prst="parallelogram">
            <a:avLst>
              <a:gd name="adj" fmla="val 267592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9" name="AutoShape 62"/>
          <p:cNvSpPr>
            <a:spLocks noChangeArrowheads="1"/>
          </p:cNvSpPr>
          <p:nvPr/>
        </p:nvSpPr>
        <p:spPr bwMode="auto">
          <a:xfrm rot="9560695" flipH="1" flipV="1">
            <a:off x="1335088" y="2701925"/>
            <a:ext cx="2773362" cy="769938"/>
          </a:xfrm>
          <a:prstGeom prst="parallelogram">
            <a:avLst>
              <a:gd name="adj" fmla="val 104026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60" name="AutoShape 58"/>
          <p:cNvSpPr>
            <a:spLocks noChangeArrowheads="1"/>
          </p:cNvSpPr>
          <p:nvPr/>
        </p:nvSpPr>
        <p:spPr bwMode="auto">
          <a:xfrm>
            <a:off x="1546225" y="2914650"/>
            <a:ext cx="1000125" cy="1028700"/>
          </a:xfrm>
          <a:prstGeom prst="triangle">
            <a:avLst>
              <a:gd name="adj" fmla="val 50972"/>
            </a:avLst>
          </a:prstGeom>
          <a:solidFill>
            <a:srgbClr val="969696">
              <a:alpha val="69019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2061" name="Group 86"/>
          <p:cNvGrpSpPr>
            <a:grpSpLocks/>
          </p:cNvGrpSpPr>
          <p:nvPr/>
        </p:nvGrpSpPr>
        <p:grpSpPr bwMode="auto">
          <a:xfrm>
            <a:off x="792163" y="2871788"/>
            <a:ext cx="638175" cy="1052512"/>
            <a:chOff x="377" y="1809"/>
            <a:chExt cx="402" cy="663"/>
          </a:xfrm>
        </p:grpSpPr>
        <p:sp>
          <p:nvSpPr>
            <p:cNvPr id="2137" name="Line 64"/>
            <p:cNvSpPr>
              <a:spLocks noChangeShapeType="1"/>
            </p:cNvSpPr>
            <p:nvPr/>
          </p:nvSpPr>
          <p:spPr bwMode="auto">
            <a:xfrm flipH="1">
              <a:off x="768" y="1809"/>
              <a:ext cx="11" cy="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8" name="Text Box 65"/>
            <p:cNvSpPr txBox="1">
              <a:spLocks noChangeArrowheads="1"/>
            </p:cNvSpPr>
            <p:nvPr/>
          </p:nvSpPr>
          <p:spPr bwMode="auto">
            <a:xfrm>
              <a:off x="377" y="1898"/>
              <a:ext cx="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FF"/>
                  </a:solidFill>
                </a:rPr>
                <a:t>4cm</a:t>
              </a:r>
            </a:p>
          </p:txBody>
        </p:sp>
      </p:grpSp>
      <p:grpSp>
        <p:nvGrpSpPr>
          <p:cNvPr id="2062" name="Group 85"/>
          <p:cNvGrpSpPr>
            <a:grpSpLocks/>
          </p:cNvGrpSpPr>
          <p:nvPr/>
        </p:nvGrpSpPr>
        <p:grpSpPr bwMode="auto">
          <a:xfrm>
            <a:off x="1524000" y="4035425"/>
            <a:ext cx="1019175" cy="407988"/>
            <a:chOff x="838" y="2542"/>
            <a:chExt cx="642" cy="257"/>
          </a:xfrm>
        </p:grpSpPr>
        <p:sp>
          <p:nvSpPr>
            <p:cNvPr id="2135" name="Line 67"/>
            <p:cNvSpPr>
              <a:spLocks noChangeShapeType="1"/>
            </p:cNvSpPr>
            <p:nvPr/>
          </p:nvSpPr>
          <p:spPr bwMode="auto">
            <a:xfrm flipV="1">
              <a:off x="838" y="2542"/>
              <a:ext cx="6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6" name="Text Box 68"/>
            <p:cNvSpPr txBox="1">
              <a:spLocks noChangeArrowheads="1"/>
            </p:cNvSpPr>
            <p:nvPr/>
          </p:nvSpPr>
          <p:spPr bwMode="auto">
            <a:xfrm>
              <a:off x="966" y="2568"/>
              <a:ext cx="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FF"/>
                  </a:solidFill>
                </a:rPr>
                <a:t>4cm</a:t>
              </a:r>
            </a:p>
          </p:txBody>
        </p:sp>
      </p:grpSp>
      <p:grpSp>
        <p:nvGrpSpPr>
          <p:cNvPr id="2063" name="Group 84"/>
          <p:cNvGrpSpPr>
            <a:grpSpLocks/>
          </p:cNvGrpSpPr>
          <p:nvPr/>
        </p:nvGrpSpPr>
        <p:grpSpPr bwMode="auto">
          <a:xfrm>
            <a:off x="2667000" y="3425825"/>
            <a:ext cx="1838325" cy="647700"/>
            <a:chOff x="1558" y="2158"/>
            <a:chExt cx="1158" cy="408"/>
          </a:xfrm>
        </p:grpSpPr>
        <p:sp>
          <p:nvSpPr>
            <p:cNvPr id="2133" name="Line 69"/>
            <p:cNvSpPr>
              <a:spLocks noChangeShapeType="1"/>
            </p:cNvSpPr>
            <p:nvPr/>
          </p:nvSpPr>
          <p:spPr bwMode="auto">
            <a:xfrm flipH="1">
              <a:off x="1558" y="2158"/>
              <a:ext cx="1158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4" name="Text Box 70"/>
            <p:cNvSpPr txBox="1">
              <a:spLocks noChangeArrowheads="1"/>
            </p:cNvSpPr>
            <p:nvPr/>
          </p:nvSpPr>
          <p:spPr bwMode="auto">
            <a:xfrm>
              <a:off x="2130" y="2334"/>
              <a:ext cx="4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FF"/>
                  </a:solidFill>
                </a:rPr>
                <a:t>10cm</a:t>
              </a:r>
            </a:p>
          </p:txBody>
        </p:sp>
      </p:grpSp>
      <p:sp>
        <p:nvSpPr>
          <p:cNvPr id="2064" name="AutoShape 61"/>
          <p:cNvSpPr>
            <a:spLocks noChangeArrowheads="1"/>
          </p:cNvSpPr>
          <p:nvPr/>
        </p:nvSpPr>
        <p:spPr bwMode="auto">
          <a:xfrm rot="9627465" flipH="1">
            <a:off x="2179638" y="2525713"/>
            <a:ext cx="2085975" cy="1117600"/>
          </a:xfrm>
          <a:prstGeom prst="parallelogram">
            <a:avLst>
              <a:gd name="adj" fmla="val 11821"/>
            </a:avLst>
          </a:prstGeom>
          <a:solidFill>
            <a:srgbClr val="00FF00">
              <a:alpha val="8117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2065" name="Group 2"/>
          <p:cNvGrpSpPr>
            <a:grpSpLocks/>
          </p:cNvGrpSpPr>
          <p:nvPr/>
        </p:nvGrpSpPr>
        <p:grpSpPr bwMode="auto">
          <a:xfrm>
            <a:off x="4729805" y="1743689"/>
            <a:ext cx="4533900" cy="4289783"/>
            <a:chOff x="2647" y="153"/>
            <a:chExt cx="2882" cy="4167"/>
          </a:xfrm>
        </p:grpSpPr>
        <p:sp>
          <p:nvSpPr>
            <p:cNvPr id="2071" name="Freeform 3"/>
            <p:cNvSpPr>
              <a:spLocks/>
            </p:cNvSpPr>
            <p:nvPr/>
          </p:nvSpPr>
          <p:spPr bwMode="auto">
            <a:xfrm>
              <a:off x="3027" y="249"/>
              <a:ext cx="2502" cy="3687"/>
            </a:xfrm>
            <a:custGeom>
              <a:avLst/>
              <a:gdLst>
                <a:gd name="T0" fmla="*/ 2152 w 2502"/>
                <a:gd name="T1" fmla="*/ 0 h 3689"/>
                <a:gd name="T2" fmla="*/ 2502 w 2502"/>
                <a:gd name="T3" fmla="*/ 3498 h 3689"/>
                <a:gd name="T4" fmla="*/ 0 w 2502"/>
                <a:gd name="T5" fmla="*/ 3685 h 3689"/>
                <a:gd name="T6" fmla="*/ 2152 w 2502"/>
                <a:gd name="T7" fmla="*/ 0 h 36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02"/>
                <a:gd name="T13" fmla="*/ 0 h 3689"/>
                <a:gd name="T14" fmla="*/ 2502 w 2502"/>
                <a:gd name="T15" fmla="*/ 3689 h 36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02" h="3689">
                  <a:moveTo>
                    <a:pt x="2152" y="0"/>
                  </a:moveTo>
                  <a:lnTo>
                    <a:pt x="2502" y="3502"/>
                  </a:lnTo>
                  <a:lnTo>
                    <a:pt x="0" y="3689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72" name="Freeform 4"/>
            <p:cNvSpPr>
              <a:spLocks/>
            </p:cNvSpPr>
            <p:nvPr/>
          </p:nvSpPr>
          <p:spPr bwMode="auto">
            <a:xfrm>
              <a:off x="3027" y="249"/>
              <a:ext cx="2502" cy="3687"/>
            </a:xfrm>
            <a:custGeom>
              <a:avLst/>
              <a:gdLst>
                <a:gd name="T0" fmla="*/ 2152 w 2502"/>
                <a:gd name="T1" fmla="*/ 0 h 3689"/>
                <a:gd name="T2" fmla="*/ 2502 w 2502"/>
                <a:gd name="T3" fmla="*/ 3498 h 3689"/>
                <a:gd name="T4" fmla="*/ 0 w 2502"/>
                <a:gd name="T5" fmla="*/ 3685 h 3689"/>
                <a:gd name="T6" fmla="*/ 0 60000 65536"/>
                <a:gd name="T7" fmla="*/ 0 60000 65536"/>
                <a:gd name="T8" fmla="*/ 0 60000 65536"/>
                <a:gd name="T9" fmla="*/ 0 w 2502"/>
                <a:gd name="T10" fmla="*/ 0 h 3689"/>
                <a:gd name="T11" fmla="*/ 2502 w 2502"/>
                <a:gd name="T12" fmla="*/ 3689 h 3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2" h="3689">
                  <a:moveTo>
                    <a:pt x="2152" y="0"/>
                  </a:moveTo>
                  <a:lnTo>
                    <a:pt x="2502" y="3502"/>
                  </a:lnTo>
                  <a:lnTo>
                    <a:pt x="0" y="36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73" name="Freeform 5"/>
            <p:cNvSpPr>
              <a:spLocks/>
            </p:cNvSpPr>
            <p:nvPr/>
          </p:nvSpPr>
          <p:spPr bwMode="auto">
            <a:xfrm>
              <a:off x="2755" y="280"/>
              <a:ext cx="2723" cy="3721"/>
            </a:xfrm>
            <a:custGeom>
              <a:avLst/>
              <a:gdLst>
                <a:gd name="T0" fmla="*/ 2408 w 2723"/>
                <a:gd name="T1" fmla="*/ 16 h 3721"/>
                <a:gd name="T2" fmla="*/ 2723 w 2723"/>
                <a:gd name="T3" fmla="*/ 3583 h 3721"/>
                <a:gd name="T4" fmla="*/ 235 w 2723"/>
                <a:gd name="T5" fmla="*/ 3721 h 3721"/>
                <a:gd name="T6" fmla="*/ 0 w 2723"/>
                <a:gd name="T7" fmla="*/ 0 h 3721"/>
                <a:gd name="T8" fmla="*/ 2408 w 2723"/>
                <a:gd name="T9" fmla="*/ 16 h 3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3"/>
                <a:gd name="T16" fmla="*/ 0 h 3721"/>
                <a:gd name="T17" fmla="*/ 2723 w 2723"/>
                <a:gd name="T18" fmla="*/ 3721 h 3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3" h="3721">
                  <a:moveTo>
                    <a:pt x="2408" y="16"/>
                  </a:moveTo>
                  <a:lnTo>
                    <a:pt x="2723" y="3583"/>
                  </a:lnTo>
                  <a:lnTo>
                    <a:pt x="235" y="3721"/>
                  </a:lnTo>
                  <a:lnTo>
                    <a:pt x="0" y="0"/>
                  </a:lnTo>
                  <a:lnTo>
                    <a:pt x="2408" y="16"/>
                  </a:lnTo>
                  <a:close/>
                </a:path>
              </a:pathLst>
            </a:custGeom>
            <a:solidFill>
              <a:srgbClr val="0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74" name="Freeform 6"/>
            <p:cNvSpPr>
              <a:spLocks/>
            </p:cNvSpPr>
            <p:nvPr/>
          </p:nvSpPr>
          <p:spPr bwMode="auto">
            <a:xfrm>
              <a:off x="5153" y="286"/>
              <a:ext cx="19" cy="10"/>
            </a:xfrm>
            <a:custGeom>
              <a:avLst/>
              <a:gdLst>
                <a:gd name="T0" fmla="*/ 19 w 19"/>
                <a:gd name="T1" fmla="*/ 10 h 10"/>
                <a:gd name="T2" fmla="*/ 16 w 19"/>
                <a:gd name="T3" fmla="*/ 2 h 10"/>
                <a:gd name="T4" fmla="*/ 10 w 19"/>
                <a:gd name="T5" fmla="*/ 0 h 10"/>
                <a:gd name="T6" fmla="*/ 3 w 19"/>
                <a:gd name="T7" fmla="*/ 2 h 10"/>
                <a:gd name="T8" fmla="*/ 0 w 19"/>
                <a:gd name="T9" fmla="*/ 10 h 10"/>
                <a:gd name="T10" fmla="*/ 19 w 19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0"/>
                <a:gd name="T20" fmla="*/ 19 w 1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0">
                  <a:moveTo>
                    <a:pt x="19" y="10"/>
                  </a:moveTo>
                  <a:lnTo>
                    <a:pt x="16" y="2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75" name="Freeform 7"/>
            <p:cNvSpPr>
              <a:spLocks/>
            </p:cNvSpPr>
            <p:nvPr/>
          </p:nvSpPr>
          <p:spPr bwMode="auto">
            <a:xfrm>
              <a:off x="5153" y="296"/>
              <a:ext cx="335" cy="3577"/>
            </a:xfrm>
            <a:custGeom>
              <a:avLst/>
              <a:gdLst>
                <a:gd name="T0" fmla="*/ 325 w 335"/>
                <a:gd name="T1" fmla="*/ 3577 h 3577"/>
                <a:gd name="T2" fmla="*/ 335 w 335"/>
                <a:gd name="T3" fmla="*/ 3567 h 3577"/>
                <a:gd name="T4" fmla="*/ 19 w 335"/>
                <a:gd name="T5" fmla="*/ 0 h 3577"/>
                <a:gd name="T6" fmla="*/ 0 w 335"/>
                <a:gd name="T7" fmla="*/ 0 h 3577"/>
                <a:gd name="T8" fmla="*/ 316 w 335"/>
                <a:gd name="T9" fmla="*/ 3567 h 3577"/>
                <a:gd name="T10" fmla="*/ 325 w 335"/>
                <a:gd name="T11" fmla="*/ 3557 h 3577"/>
                <a:gd name="T12" fmla="*/ 316 w 335"/>
                <a:gd name="T13" fmla="*/ 3567 h 3577"/>
                <a:gd name="T14" fmla="*/ 319 w 335"/>
                <a:gd name="T15" fmla="*/ 3575 h 3577"/>
                <a:gd name="T16" fmla="*/ 325 w 335"/>
                <a:gd name="T17" fmla="*/ 3577 h 3577"/>
                <a:gd name="T18" fmla="*/ 332 w 335"/>
                <a:gd name="T19" fmla="*/ 3575 h 3577"/>
                <a:gd name="T20" fmla="*/ 335 w 335"/>
                <a:gd name="T21" fmla="*/ 3567 h 3577"/>
                <a:gd name="T22" fmla="*/ 325 w 335"/>
                <a:gd name="T23" fmla="*/ 3577 h 35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5"/>
                <a:gd name="T37" fmla="*/ 0 h 3577"/>
                <a:gd name="T38" fmla="*/ 335 w 335"/>
                <a:gd name="T39" fmla="*/ 3577 h 35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5" h="3577">
                  <a:moveTo>
                    <a:pt x="325" y="3577"/>
                  </a:moveTo>
                  <a:lnTo>
                    <a:pt x="335" y="356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316" y="3567"/>
                  </a:lnTo>
                  <a:lnTo>
                    <a:pt x="325" y="3557"/>
                  </a:lnTo>
                  <a:lnTo>
                    <a:pt x="316" y="3567"/>
                  </a:lnTo>
                  <a:lnTo>
                    <a:pt x="319" y="3575"/>
                  </a:lnTo>
                  <a:lnTo>
                    <a:pt x="325" y="3577"/>
                  </a:lnTo>
                  <a:lnTo>
                    <a:pt x="332" y="3575"/>
                  </a:lnTo>
                  <a:lnTo>
                    <a:pt x="335" y="3567"/>
                  </a:lnTo>
                  <a:lnTo>
                    <a:pt x="325" y="3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76" name="Freeform 8"/>
            <p:cNvSpPr>
              <a:spLocks/>
            </p:cNvSpPr>
            <p:nvPr/>
          </p:nvSpPr>
          <p:spPr bwMode="auto">
            <a:xfrm>
              <a:off x="2981" y="3853"/>
              <a:ext cx="2497" cy="160"/>
            </a:xfrm>
            <a:custGeom>
              <a:avLst/>
              <a:gdLst>
                <a:gd name="T0" fmla="*/ 0 w 2497"/>
                <a:gd name="T1" fmla="*/ 152 h 158"/>
                <a:gd name="T2" fmla="*/ 9 w 2497"/>
                <a:gd name="T3" fmla="*/ 162 h 158"/>
                <a:gd name="T4" fmla="*/ 2497 w 2497"/>
                <a:gd name="T5" fmla="*/ 20 h 158"/>
                <a:gd name="T6" fmla="*/ 2497 w 2497"/>
                <a:gd name="T7" fmla="*/ 0 h 158"/>
                <a:gd name="T8" fmla="*/ 9 w 2497"/>
                <a:gd name="T9" fmla="*/ 141 h 158"/>
                <a:gd name="T10" fmla="*/ 19 w 2497"/>
                <a:gd name="T11" fmla="*/ 152 h 158"/>
                <a:gd name="T12" fmla="*/ 9 w 2497"/>
                <a:gd name="T13" fmla="*/ 141 h 158"/>
                <a:gd name="T14" fmla="*/ 2 w 2497"/>
                <a:gd name="T15" fmla="*/ 144 h 158"/>
                <a:gd name="T16" fmla="*/ 0 w 2497"/>
                <a:gd name="T17" fmla="*/ 152 h 158"/>
                <a:gd name="T18" fmla="*/ 2 w 2497"/>
                <a:gd name="T19" fmla="*/ 159 h 158"/>
                <a:gd name="T20" fmla="*/ 9 w 2497"/>
                <a:gd name="T21" fmla="*/ 162 h 158"/>
                <a:gd name="T22" fmla="*/ 0 w 2497"/>
                <a:gd name="T23" fmla="*/ 152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97"/>
                <a:gd name="T37" fmla="*/ 0 h 158"/>
                <a:gd name="T38" fmla="*/ 2497 w 2497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97" h="158">
                  <a:moveTo>
                    <a:pt x="0" y="148"/>
                  </a:moveTo>
                  <a:lnTo>
                    <a:pt x="9" y="158"/>
                  </a:lnTo>
                  <a:lnTo>
                    <a:pt x="2497" y="20"/>
                  </a:lnTo>
                  <a:lnTo>
                    <a:pt x="2497" y="0"/>
                  </a:lnTo>
                  <a:lnTo>
                    <a:pt x="9" y="137"/>
                  </a:lnTo>
                  <a:lnTo>
                    <a:pt x="19" y="148"/>
                  </a:lnTo>
                  <a:lnTo>
                    <a:pt x="9" y="137"/>
                  </a:lnTo>
                  <a:lnTo>
                    <a:pt x="2" y="140"/>
                  </a:lnTo>
                  <a:lnTo>
                    <a:pt x="0" y="148"/>
                  </a:lnTo>
                  <a:lnTo>
                    <a:pt x="2" y="155"/>
                  </a:lnTo>
                  <a:lnTo>
                    <a:pt x="9" y="15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77" name="Freeform 9"/>
            <p:cNvSpPr>
              <a:spLocks/>
            </p:cNvSpPr>
            <p:nvPr/>
          </p:nvSpPr>
          <p:spPr bwMode="auto">
            <a:xfrm>
              <a:off x="2745" y="270"/>
              <a:ext cx="255" cy="3731"/>
            </a:xfrm>
            <a:custGeom>
              <a:avLst/>
              <a:gdLst>
                <a:gd name="T0" fmla="*/ 10 w 255"/>
                <a:gd name="T1" fmla="*/ 0 h 3731"/>
                <a:gd name="T2" fmla="*/ 0 w 255"/>
                <a:gd name="T3" fmla="*/ 10 h 3731"/>
                <a:gd name="T4" fmla="*/ 236 w 255"/>
                <a:gd name="T5" fmla="*/ 3731 h 3731"/>
                <a:gd name="T6" fmla="*/ 255 w 255"/>
                <a:gd name="T7" fmla="*/ 3731 h 3731"/>
                <a:gd name="T8" fmla="*/ 19 w 255"/>
                <a:gd name="T9" fmla="*/ 10 h 3731"/>
                <a:gd name="T10" fmla="*/ 10 w 255"/>
                <a:gd name="T11" fmla="*/ 21 h 3731"/>
                <a:gd name="T12" fmla="*/ 19 w 255"/>
                <a:gd name="T13" fmla="*/ 10 h 3731"/>
                <a:gd name="T14" fmla="*/ 16 w 255"/>
                <a:gd name="T15" fmla="*/ 3 h 3731"/>
                <a:gd name="T16" fmla="*/ 10 w 255"/>
                <a:gd name="T17" fmla="*/ 0 h 3731"/>
                <a:gd name="T18" fmla="*/ 3 w 255"/>
                <a:gd name="T19" fmla="*/ 3 h 3731"/>
                <a:gd name="T20" fmla="*/ 0 w 255"/>
                <a:gd name="T21" fmla="*/ 10 h 3731"/>
                <a:gd name="T22" fmla="*/ 10 w 255"/>
                <a:gd name="T23" fmla="*/ 0 h 37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3731"/>
                <a:gd name="T38" fmla="*/ 255 w 255"/>
                <a:gd name="T39" fmla="*/ 3731 h 37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3731">
                  <a:moveTo>
                    <a:pt x="10" y="0"/>
                  </a:moveTo>
                  <a:lnTo>
                    <a:pt x="0" y="10"/>
                  </a:lnTo>
                  <a:lnTo>
                    <a:pt x="236" y="3731"/>
                  </a:lnTo>
                  <a:lnTo>
                    <a:pt x="255" y="3731"/>
                  </a:lnTo>
                  <a:lnTo>
                    <a:pt x="19" y="10"/>
                  </a:lnTo>
                  <a:lnTo>
                    <a:pt x="10" y="21"/>
                  </a:lnTo>
                  <a:lnTo>
                    <a:pt x="19" y="10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78" name="Freeform 10"/>
            <p:cNvSpPr>
              <a:spLocks/>
            </p:cNvSpPr>
            <p:nvPr/>
          </p:nvSpPr>
          <p:spPr bwMode="auto">
            <a:xfrm>
              <a:off x="2755" y="270"/>
              <a:ext cx="2408" cy="36"/>
            </a:xfrm>
            <a:custGeom>
              <a:avLst/>
              <a:gdLst>
                <a:gd name="T0" fmla="*/ 2408 w 2408"/>
                <a:gd name="T1" fmla="*/ 26 h 36"/>
                <a:gd name="T2" fmla="*/ 2408 w 2408"/>
                <a:gd name="T3" fmla="*/ 16 h 36"/>
                <a:gd name="T4" fmla="*/ 0 w 2408"/>
                <a:gd name="T5" fmla="*/ 0 h 36"/>
                <a:gd name="T6" fmla="*/ 0 w 2408"/>
                <a:gd name="T7" fmla="*/ 21 h 36"/>
                <a:gd name="T8" fmla="*/ 2408 w 2408"/>
                <a:gd name="T9" fmla="*/ 36 h 36"/>
                <a:gd name="T10" fmla="*/ 2408 w 2408"/>
                <a:gd name="T11" fmla="*/ 2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8"/>
                <a:gd name="T19" fmla="*/ 0 h 36"/>
                <a:gd name="T20" fmla="*/ 2408 w 240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8" h="36">
                  <a:moveTo>
                    <a:pt x="2408" y="26"/>
                  </a:moveTo>
                  <a:lnTo>
                    <a:pt x="2408" y="16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408" y="36"/>
                  </a:lnTo>
                  <a:lnTo>
                    <a:pt x="240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79" name="Freeform 11"/>
            <p:cNvSpPr>
              <a:spLocks/>
            </p:cNvSpPr>
            <p:nvPr/>
          </p:nvSpPr>
          <p:spPr bwMode="auto">
            <a:xfrm>
              <a:off x="5163" y="286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6 w 9"/>
                <a:gd name="T3" fmla="*/ 18 h 20"/>
                <a:gd name="T4" fmla="*/ 9 w 9"/>
                <a:gd name="T5" fmla="*/ 10 h 20"/>
                <a:gd name="T6" fmla="*/ 6 w 9"/>
                <a:gd name="T7" fmla="*/ 2 h 20"/>
                <a:gd name="T8" fmla="*/ 0 w 9"/>
                <a:gd name="T9" fmla="*/ 0 h 20"/>
                <a:gd name="T10" fmla="*/ 0 w 9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0"/>
                <a:gd name="T20" fmla="*/ 9 w 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0">
                  <a:moveTo>
                    <a:pt x="0" y="20"/>
                  </a:moveTo>
                  <a:lnTo>
                    <a:pt x="6" y="18"/>
                  </a:lnTo>
                  <a:lnTo>
                    <a:pt x="9" y="1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80" name="Freeform 12"/>
            <p:cNvSpPr>
              <a:spLocks/>
            </p:cNvSpPr>
            <p:nvPr/>
          </p:nvSpPr>
          <p:spPr bwMode="auto">
            <a:xfrm>
              <a:off x="2704" y="239"/>
              <a:ext cx="14" cy="15"/>
            </a:xfrm>
            <a:custGeom>
              <a:avLst/>
              <a:gdLst>
                <a:gd name="T0" fmla="*/ 5 w 14"/>
                <a:gd name="T1" fmla="*/ 0 h 15"/>
                <a:gd name="T2" fmla="*/ 0 w 14"/>
                <a:gd name="T3" fmla="*/ 5 h 15"/>
                <a:gd name="T4" fmla="*/ 3 w 14"/>
                <a:gd name="T5" fmla="*/ 10 h 15"/>
                <a:gd name="T6" fmla="*/ 7 w 14"/>
                <a:gd name="T7" fmla="*/ 15 h 15"/>
                <a:gd name="T8" fmla="*/ 14 w 14"/>
                <a:gd name="T9" fmla="*/ 15 h 15"/>
                <a:gd name="T10" fmla="*/ 5 w 14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5"/>
                <a:gd name="T20" fmla="*/ 14 w 1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5">
                  <a:moveTo>
                    <a:pt x="5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7" y="15"/>
                  </a:lnTo>
                  <a:lnTo>
                    <a:pt x="14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81" name="Freeform 13"/>
            <p:cNvSpPr>
              <a:spLocks/>
            </p:cNvSpPr>
            <p:nvPr/>
          </p:nvSpPr>
          <p:spPr bwMode="auto">
            <a:xfrm>
              <a:off x="2709" y="200"/>
              <a:ext cx="114" cy="54"/>
            </a:xfrm>
            <a:custGeom>
              <a:avLst/>
              <a:gdLst>
                <a:gd name="T0" fmla="*/ 114 w 114"/>
                <a:gd name="T1" fmla="*/ 0 h 54"/>
                <a:gd name="T2" fmla="*/ 114 w 114"/>
                <a:gd name="T3" fmla="*/ 0 h 54"/>
                <a:gd name="T4" fmla="*/ 101 w 114"/>
                <a:gd name="T5" fmla="*/ 0 h 54"/>
                <a:gd name="T6" fmla="*/ 89 w 114"/>
                <a:gd name="T7" fmla="*/ 0 h 54"/>
                <a:gd name="T8" fmla="*/ 78 w 114"/>
                <a:gd name="T9" fmla="*/ 3 h 54"/>
                <a:gd name="T10" fmla="*/ 64 w 114"/>
                <a:gd name="T11" fmla="*/ 5 h 54"/>
                <a:gd name="T12" fmla="*/ 48 w 114"/>
                <a:gd name="T13" fmla="*/ 8 h 54"/>
                <a:gd name="T14" fmla="*/ 34 w 114"/>
                <a:gd name="T15" fmla="*/ 15 h 54"/>
                <a:gd name="T16" fmla="*/ 16 w 114"/>
                <a:gd name="T17" fmla="*/ 26 h 54"/>
                <a:gd name="T18" fmla="*/ 0 w 114"/>
                <a:gd name="T19" fmla="*/ 39 h 54"/>
                <a:gd name="T20" fmla="*/ 9 w 114"/>
                <a:gd name="T21" fmla="*/ 54 h 54"/>
                <a:gd name="T22" fmla="*/ 25 w 114"/>
                <a:gd name="T23" fmla="*/ 41 h 54"/>
                <a:gd name="T24" fmla="*/ 39 w 114"/>
                <a:gd name="T25" fmla="*/ 36 h 54"/>
                <a:gd name="T26" fmla="*/ 52 w 114"/>
                <a:gd name="T27" fmla="*/ 28 h 54"/>
                <a:gd name="T28" fmla="*/ 64 w 114"/>
                <a:gd name="T29" fmla="*/ 26 h 54"/>
                <a:gd name="T30" fmla="*/ 78 w 114"/>
                <a:gd name="T31" fmla="*/ 23 h 54"/>
                <a:gd name="T32" fmla="*/ 89 w 114"/>
                <a:gd name="T33" fmla="*/ 21 h 54"/>
                <a:gd name="T34" fmla="*/ 101 w 114"/>
                <a:gd name="T35" fmla="*/ 21 h 54"/>
                <a:gd name="T36" fmla="*/ 114 w 114"/>
                <a:gd name="T37" fmla="*/ 21 h 54"/>
                <a:gd name="T38" fmla="*/ 114 w 114"/>
                <a:gd name="T39" fmla="*/ 21 h 54"/>
                <a:gd name="T40" fmla="*/ 114 w 114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54"/>
                <a:gd name="T65" fmla="*/ 114 w 11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54">
                  <a:moveTo>
                    <a:pt x="114" y="0"/>
                  </a:moveTo>
                  <a:lnTo>
                    <a:pt x="114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8" y="3"/>
                  </a:lnTo>
                  <a:lnTo>
                    <a:pt x="64" y="5"/>
                  </a:lnTo>
                  <a:lnTo>
                    <a:pt x="48" y="8"/>
                  </a:lnTo>
                  <a:lnTo>
                    <a:pt x="34" y="15"/>
                  </a:lnTo>
                  <a:lnTo>
                    <a:pt x="16" y="26"/>
                  </a:lnTo>
                  <a:lnTo>
                    <a:pt x="0" y="39"/>
                  </a:lnTo>
                  <a:lnTo>
                    <a:pt x="9" y="54"/>
                  </a:lnTo>
                  <a:lnTo>
                    <a:pt x="25" y="41"/>
                  </a:lnTo>
                  <a:lnTo>
                    <a:pt x="39" y="36"/>
                  </a:lnTo>
                  <a:lnTo>
                    <a:pt x="52" y="28"/>
                  </a:lnTo>
                  <a:lnTo>
                    <a:pt x="64" y="26"/>
                  </a:lnTo>
                  <a:lnTo>
                    <a:pt x="78" y="23"/>
                  </a:lnTo>
                  <a:lnTo>
                    <a:pt x="89" y="21"/>
                  </a:lnTo>
                  <a:lnTo>
                    <a:pt x="101" y="21"/>
                  </a:lnTo>
                  <a:lnTo>
                    <a:pt x="114" y="2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82" name="Line 14"/>
            <p:cNvSpPr>
              <a:spLocks noChangeShapeType="1"/>
            </p:cNvSpPr>
            <p:nvPr/>
          </p:nvSpPr>
          <p:spPr bwMode="auto">
            <a:xfrm flipH="1" flipV="1">
              <a:off x="2713" y="247"/>
              <a:ext cx="246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3" name="Rectangle 15"/>
            <p:cNvSpPr>
              <a:spLocks noChangeArrowheads="1"/>
            </p:cNvSpPr>
            <p:nvPr/>
          </p:nvSpPr>
          <p:spPr bwMode="auto">
            <a:xfrm>
              <a:off x="2707" y="265"/>
              <a:ext cx="2476" cy="3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84" name="Rectangle 16"/>
            <p:cNvSpPr>
              <a:spLocks noChangeArrowheads="1"/>
            </p:cNvSpPr>
            <p:nvPr/>
          </p:nvSpPr>
          <p:spPr bwMode="auto">
            <a:xfrm>
              <a:off x="2707" y="265"/>
              <a:ext cx="2476" cy="39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85" name="Rectangle 17"/>
            <p:cNvSpPr>
              <a:spLocks noChangeArrowheads="1"/>
            </p:cNvSpPr>
            <p:nvPr/>
          </p:nvSpPr>
          <p:spPr bwMode="auto">
            <a:xfrm>
              <a:off x="2665" y="273"/>
              <a:ext cx="2502" cy="3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86" name="Rectangle 18"/>
            <p:cNvSpPr>
              <a:spLocks noChangeArrowheads="1"/>
            </p:cNvSpPr>
            <p:nvPr/>
          </p:nvSpPr>
          <p:spPr bwMode="auto">
            <a:xfrm>
              <a:off x="2665" y="273"/>
              <a:ext cx="2502" cy="399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87" name="Rectangle 19"/>
            <p:cNvSpPr>
              <a:spLocks noChangeArrowheads="1"/>
            </p:cNvSpPr>
            <p:nvPr/>
          </p:nvSpPr>
          <p:spPr bwMode="auto">
            <a:xfrm>
              <a:off x="2647" y="304"/>
              <a:ext cx="2495" cy="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88" name="Rectangle 20"/>
            <p:cNvSpPr>
              <a:spLocks noChangeArrowheads="1"/>
            </p:cNvSpPr>
            <p:nvPr/>
          </p:nvSpPr>
          <p:spPr bwMode="auto">
            <a:xfrm>
              <a:off x="2647" y="304"/>
              <a:ext cx="2495" cy="40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89" name="Freeform 21"/>
            <p:cNvSpPr>
              <a:spLocks/>
            </p:cNvSpPr>
            <p:nvPr/>
          </p:nvSpPr>
          <p:spPr bwMode="auto">
            <a:xfrm>
              <a:off x="4952" y="467"/>
              <a:ext cx="124" cy="112"/>
            </a:xfrm>
            <a:custGeom>
              <a:avLst/>
              <a:gdLst>
                <a:gd name="T0" fmla="*/ 62 w 124"/>
                <a:gd name="T1" fmla="*/ 112 h 112"/>
                <a:gd name="T2" fmla="*/ 87 w 124"/>
                <a:gd name="T3" fmla="*/ 107 h 112"/>
                <a:gd name="T4" fmla="*/ 105 w 124"/>
                <a:gd name="T5" fmla="*/ 94 h 112"/>
                <a:gd name="T6" fmla="*/ 119 w 124"/>
                <a:gd name="T7" fmla="*/ 76 h 112"/>
                <a:gd name="T8" fmla="*/ 124 w 124"/>
                <a:gd name="T9" fmla="*/ 55 h 112"/>
                <a:gd name="T10" fmla="*/ 119 w 124"/>
                <a:gd name="T11" fmla="*/ 34 h 112"/>
                <a:gd name="T12" fmla="*/ 105 w 124"/>
                <a:gd name="T13" fmla="*/ 16 h 112"/>
                <a:gd name="T14" fmla="*/ 87 w 124"/>
                <a:gd name="T15" fmla="*/ 6 h 112"/>
                <a:gd name="T16" fmla="*/ 62 w 124"/>
                <a:gd name="T17" fmla="*/ 0 h 112"/>
                <a:gd name="T18" fmla="*/ 37 w 124"/>
                <a:gd name="T19" fmla="*/ 6 h 112"/>
                <a:gd name="T20" fmla="*/ 18 w 124"/>
                <a:gd name="T21" fmla="*/ 16 h 112"/>
                <a:gd name="T22" fmla="*/ 5 w 124"/>
                <a:gd name="T23" fmla="*/ 34 h 112"/>
                <a:gd name="T24" fmla="*/ 0 w 124"/>
                <a:gd name="T25" fmla="*/ 55 h 112"/>
                <a:gd name="T26" fmla="*/ 5 w 124"/>
                <a:gd name="T27" fmla="*/ 76 h 112"/>
                <a:gd name="T28" fmla="*/ 18 w 124"/>
                <a:gd name="T29" fmla="*/ 94 h 112"/>
                <a:gd name="T30" fmla="*/ 37 w 124"/>
                <a:gd name="T31" fmla="*/ 107 h 112"/>
                <a:gd name="T32" fmla="*/ 62 w 124"/>
                <a:gd name="T33" fmla="*/ 1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5" y="94"/>
                  </a:lnTo>
                  <a:lnTo>
                    <a:pt x="119" y="76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6"/>
                  </a:lnTo>
                  <a:lnTo>
                    <a:pt x="18" y="94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0" name="Freeform 22"/>
            <p:cNvSpPr>
              <a:spLocks/>
            </p:cNvSpPr>
            <p:nvPr/>
          </p:nvSpPr>
          <p:spPr bwMode="auto">
            <a:xfrm>
              <a:off x="4952" y="467"/>
              <a:ext cx="124" cy="112"/>
            </a:xfrm>
            <a:custGeom>
              <a:avLst/>
              <a:gdLst>
                <a:gd name="T0" fmla="*/ 62 w 124"/>
                <a:gd name="T1" fmla="*/ 112 h 112"/>
                <a:gd name="T2" fmla="*/ 62 w 124"/>
                <a:gd name="T3" fmla="*/ 112 h 112"/>
                <a:gd name="T4" fmla="*/ 87 w 124"/>
                <a:gd name="T5" fmla="*/ 107 h 112"/>
                <a:gd name="T6" fmla="*/ 105 w 124"/>
                <a:gd name="T7" fmla="*/ 94 h 112"/>
                <a:gd name="T8" fmla="*/ 119 w 124"/>
                <a:gd name="T9" fmla="*/ 76 h 112"/>
                <a:gd name="T10" fmla="*/ 124 w 124"/>
                <a:gd name="T11" fmla="*/ 55 h 112"/>
                <a:gd name="T12" fmla="*/ 124 w 124"/>
                <a:gd name="T13" fmla="*/ 55 h 112"/>
                <a:gd name="T14" fmla="*/ 119 w 124"/>
                <a:gd name="T15" fmla="*/ 34 h 112"/>
                <a:gd name="T16" fmla="*/ 105 w 124"/>
                <a:gd name="T17" fmla="*/ 16 h 112"/>
                <a:gd name="T18" fmla="*/ 87 w 124"/>
                <a:gd name="T19" fmla="*/ 6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6 h 112"/>
                <a:gd name="T26" fmla="*/ 18 w 124"/>
                <a:gd name="T27" fmla="*/ 16 h 112"/>
                <a:gd name="T28" fmla="*/ 5 w 124"/>
                <a:gd name="T29" fmla="*/ 34 h 112"/>
                <a:gd name="T30" fmla="*/ 0 w 124"/>
                <a:gd name="T31" fmla="*/ 55 h 112"/>
                <a:gd name="T32" fmla="*/ 0 w 124"/>
                <a:gd name="T33" fmla="*/ 55 h 112"/>
                <a:gd name="T34" fmla="*/ 5 w 124"/>
                <a:gd name="T35" fmla="*/ 76 h 112"/>
                <a:gd name="T36" fmla="*/ 18 w 124"/>
                <a:gd name="T37" fmla="*/ 94 h 112"/>
                <a:gd name="T38" fmla="*/ 37 w 124"/>
                <a:gd name="T39" fmla="*/ 107 h 112"/>
                <a:gd name="T40" fmla="*/ 62 w 124"/>
                <a:gd name="T41" fmla="*/ 112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5" y="94"/>
                  </a:lnTo>
                  <a:lnTo>
                    <a:pt x="119" y="76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6"/>
                  </a:lnTo>
                  <a:lnTo>
                    <a:pt x="18" y="94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1" name="Freeform 23"/>
            <p:cNvSpPr>
              <a:spLocks/>
            </p:cNvSpPr>
            <p:nvPr/>
          </p:nvSpPr>
          <p:spPr bwMode="auto">
            <a:xfrm>
              <a:off x="4714" y="457"/>
              <a:ext cx="121" cy="114"/>
            </a:xfrm>
            <a:custGeom>
              <a:avLst/>
              <a:gdLst>
                <a:gd name="T0" fmla="*/ 59 w 121"/>
                <a:gd name="T1" fmla="*/ 114 h 114"/>
                <a:gd name="T2" fmla="*/ 85 w 121"/>
                <a:gd name="T3" fmla="*/ 109 h 114"/>
                <a:gd name="T4" fmla="*/ 103 w 121"/>
                <a:gd name="T5" fmla="*/ 96 h 114"/>
                <a:gd name="T6" fmla="*/ 117 w 121"/>
                <a:gd name="T7" fmla="*/ 78 h 114"/>
                <a:gd name="T8" fmla="*/ 121 w 121"/>
                <a:gd name="T9" fmla="*/ 57 h 114"/>
                <a:gd name="T10" fmla="*/ 117 w 121"/>
                <a:gd name="T11" fmla="*/ 34 h 114"/>
                <a:gd name="T12" fmla="*/ 103 w 121"/>
                <a:gd name="T13" fmla="*/ 16 h 114"/>
                <a:gd name="T14" fmla="*/ 85 w 121"/>
                <a:gd name="T15" fmla="*/ 5 h 114"/>
                <a:gd name="T16" fmla="*/ 59 w 121"/>
                <a:gd name="T17" fmla="*/ 0 h 114"/>
                <a:gd name="T18" fmla="*/ 37 w 121"/>
                <a:gd name="T19" fmla="*/ 5 h 114"/>
                <a:gd name="T20" fmla="*/ 18 w 121"/>
                <a:gd name="T21" fmla="*/ 16 h 114"/>
                <a:gd name="T22" fmla="*/ 5 w 121"/>
                <a:gd name="T23" fmla="*/ 34 h 114"/>
                <a:gd name="T24" fmla="*/ 0 w 121"/>
                <a:gd name="T25" fmla="*/ 57 h 114"/>
                <a:gd name="T26" fmla="*/ 5 w 121"/>
                <a:gd name="T27" fmla="*/ 78 h 114"/>
                <a:gd name="T28" fmla="*/ 18 w 121"/>
                <a:gd name="T29" fmla="*/ 96 h 114"/>
                <a:gd name="T30" fmla="*/ 37 w 121"/>
                <a:gd name="T31" fmla="*/ 109 h 114"/>
                <a:gd name="T32" fmla="*/ 59 w 121"/>
                <a:gd name="T33" fmla="*/ 114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4"/>
                <a:gd name="T53" fmla="*/ 121 w 121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4">
                  <a:moveTo>
                    <a:pt x="59" y="114"/>
                  </a:moveTo>
                  <a:lnTo>
                    <a:pt x="85" y="109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59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9"/>
                  </a:lnTo>
                  <a:lnTo>
                    <a:pt x="59" y="114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2" name="Freeform 24"/>
            <p:cNvSpPr>
              <a:spLocks/>
            </p:cNvSpPr>
            <p:nvPr/>
          </p:nvSpPr>
          <p:spPr bwMode="auto">
            <a:xfrm>
              <a:off x="4714" y="457"/>
              <a:ext cx="121" cy="114"/>
            </a:xfrm>
            <a:custGeom>
              <a:avLst/>
              <a:gdLst>
                <a:gd name="T0" fmla="*/ 59 w 121"/>
                <a:gd name="T1" fmla="*/ 114 h 114"/>
                <a:gd name="T2" fmla="*/ 59 w 121"/>
                <a:gd name="T3" fmla="*/ 114 h 114"/>
                <a:gd name="T4" fmla="*/ 85 w 121"/>
                <a:gd name="T5" fmla="*/ 109 h 114"/>
                <a:gd name="T6" fmla="*/ 103 w 121"/>
                <a:gd name="T7" fmla="*/ 96 h 114"/>
                <a:gd name="T8" fmla="*/ 117 w 121"/>
                <a:gd name="T9" fmla="*/ 78 h 114"/>
                <a:gd name="T10" fmla="*/ 121 w 121"/>
                <a:gd name="T11" fmla="*/ 57 h 114"/>
                <a:gd name="T12" fmla="*/ 121 w 121"/>
                <a:gd name="T13" fmla="*/ 57 h 114"/>
                <a:gd name="T14" fmla="*/ 117 w 121"/>
                <a:gd name="T15" fmla="*/ 34 h 114"/>
                <a:gd name="T16" fmla="*/ 103 w 121"/>
                <a:gd name="T17" fmla="*/ 16 h 114"/>
                <a:gd name="T18" fmla="*/ 85 w 121"/>
                <a:gd name="T19" fmla="*/ 5 h 114"/>
                <a:gd name="T20" fmla="*/ 59 w 121"/>
                <a:gd name="T21" fmla="*/ 0 h 114"/>
                <a:gd name="T22" fmla="*/ 59 w 121"/>
                <a:gd name="T23" fmla="*/ 0 h 114"/>
                <a:gd name="T24" fmla="*/ 37 w 121"/>
                <a:gd name="T25" fmla="*/ 5 h 114"/>
                <a:gd name="T26" fmla="*/ 18 w 121"/>
                <a:gd name="T27" fmla="*/ 16 h 114"/>
                <a:gd name="T28" fmla="*/ 5 w 121"/>
                <a:gd name="T29" fmla="*/ 34 h 114"/>
                <a:gd name="T30" fmla="*/ 0 w 121"/>
                <a:gd name="T31" fmla="*/ 57 h 114"/>
                <a:gd name="T32" fmla="*/ 0 w 121"/>
                <a:gd name="T33" fmla="*/ 57 h 114"/>
                <a:gd name="T34" fmla="*/ 5 w 121"/>
                <a:gd name="T35" fmla="*/ 78 h 114"/>
                <a:gd name="T36" fmla="*/ 18 w 121"/>
                <a:gd name="T37" fmla="*/ 96 h 114"/>
                <a:gd name="T38" fmla="*/ 37 w 121"/>
                <a:gd name="T39" fmla="*/ 109 h 114"/>
                <a:gd name="T40" fmla="*/ 59 w 121"/>
                <a:gd name="T41" fmla="*/ 114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4"/>
                <a:gd name="T65" fmla="*/ 121 w 121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4">
                  <a:moveTo>
                    <a:pt x="59" y="114"/>
                  </a:moveTo>
                  <a:lnTo>
                    <a:pt x="59" y="114"/>
                  </a:lnTo>
                  <a:lnTo>
                    <a:pt x="85" y="109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59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9"/>
                  </a:lnTo>
                  <a:lnTo>
                    <a:pt x="59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3" name="Freeform 25"/>
            <p:cNvSpPr>
              <a:spLocks/>
            </p:cNvSpPr>
            <p:nvPr/>
          </p:nvSpPr>
          <p:spPr bwMode="auto">
            <a:xfrm>
              <a:off x="4284" y="462"/>
              <a:ext cx="121" cy="113"/>
            </a:xfrm>
            <a:custGeom>
              <a:avLst/>
              <a:gdLst>
                <a:gd name="T0" fmla="*/ 59 w 121"/>
                <a:gd name="T1" fmla="*/ 114 h 112"/>
                <a:gd name="T2" fmla="*/ 84 w 121"/>
                <a:gd name="T3" fmla="*/ 109 h 112"/>
                <a:gd name="T4" fmla="*/ 103 w 121"/>
                <a:gd name="T5" fmla="*/ 98 h 112"/>
                <a:gd name="T6" fmla="*/ 116 w 121"/>
                <a:gd name="T7" fmla="*/ 80 h 112"/>
                <a:gd name="T8" fmla="*/ 121 w 121"/>
                <a:gd name="T9" fmla="*/ 59 h 112"/>
                <a:gd name="T10" fmla="*/ 116 w 121"/>
                <a:gd name="T11" fmla="*/ 34 h 112"/>
                <a:gd name="T12" fmla="*/ 103 w 121"/>
                <a:gd name="T13" fmla="*/ 16 h 112"/>
                <a:gd name="T14" fmla="*/ 84 w 121"/>
                <a:gd name="T15" fmla="*/ 5 h 112"/>
                <a:gd name="T16" fmla="*/ 59 w 121"/>
                <a:gd name="T17" fmla="*/ 0 h 112"/>
                <a:gd name="T18" fmla="*/ 36 w 121"/>
                <a:gd name="T19" fmla="*/ 5 h 112"/>
                <a:gd name="T20" fmla="*/ 18 w 121"/>
                <a:gd name="T21" fmla="*/ 16 h 112"/>
                <a:gd name="T22" fmla="*/ 4 w 121"/>
                <a:gd name="T23" fmla="*/ 34 h 112"/>
                <a:gd name="T24" fmla="*/ 0 w 121"/>
                <a:gd name="T25" fmla="*/ 59 h 112"/>
                <a:gd name="T26" fmla="*/ 4 w 121"/>
                <a:gd name="T27" fmla="*/ 80 h 112"/>
                <a:gd name="T28" fmla="*/ 18 w 121"/>
                <a:gd name="T29" fmla="*/ 98 h 112"/>
                <a:gd name="T30" fmla="*/ 36 w 121"/>
                <a:gd name="T31" fmla="*/ 109 h 112"/>
                <a:gd name="T32" fmla="*/ 59 w 121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2"/>
                <a:gd name="T53" fmla="*/ 121 w 121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2">
                  <a:moveTo>
                    <a:pt x="59" y="112"/>
                  </a:moveTo>
                  <a:lnTo>
                    <a:pt x="84" y="107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59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4" name="Freeform 26"/>
            <p:cNvSpPr>
              <a:spLocks/>
            </p:cNvSpPr>
            <p:nvPr/>
          </p:nvSpPr>
          <p:spPr bwMode="auto">
            <a:xfrm>
              <a:off x="4284" y="462"/>
              <a:ext cx="121" cy="113"/>
            </a:xfrm>
            <a:custGeom>
              <a:avLst/>
              <a:gdLst>
                <a:gd name="T0" fmla="*/ 59 w 121"/>
                <a:gd name="T1" fmla="*/ 114 h 112"/>
                <a:gd name="T2" fmla="*/ 59 w 121"/>
                <a:gd name="T3" fmla="*/ 114 h 112"/>
                <a:gd name="T4" fmla="*/ 84 w 121"/>
                <a:gd name="T5" fmla="*/ 109 h 112"/>
                <a:gd name="T6" fmla="*/ 103 w 121"/>
                <a:gd name="T7" fmla="*/ 98 h 112"/>
                <a:gd name="T8" fmla="*/ 116 w 121"/>
                <a:gd name="T9" fmla="*/ 80 h 112"/>
                <a:gd name="T10" fmla="*/ 121 w 121"/>
                <a:gd name="T11" fmla="*/ 59 h 112"/>
                <a:gd name="T12" fmla="*/ 121 w 121"/>
                <a:gd name="T13" fmla="*/ 59 h 112"/>
                <a:gd name="T14" fmla="*/ 116 w 121"/>
                <a:gd name="T15" fmla="*/ 34 h 112"/>
                <a:gd name="T16" fmla="*/ 103 w 121"/>
                <a:gd name="T17" fmla="*/ 16 h 112"/>
                <a:gd name="T18" fmla="*/ 84 w 121"/>
                <a:gd name="T19" fmla="*/ 5 h 112"/>
                <a:gd name="T20" fmla="*/ 59 w 121"/>
                <a:gd name="T21" fmla="*/ 0 h 112"/>
                <a:gd name="T22" fmla="*/ 59 w 121"/>
                <a:gd name="T23" fmla="*/ 0 h 112"/>
                <a:gd name="T24" fmla="*/ 36 w 121"/>
                <a:gd name="T25" fmla="*/ 5 h 112"/>
                <a:gd name="T26" fmla="*/ 18 w 121"/>
                <a:gd name="T27" fmla="*/ 16 h 112"/>
                <a:gd name="T28" fmla="*/ 4 w 121"/>
                <a:gd name="T29" fmla="*/ 34 h 112"/>
                <a:gd name="T30" fmla="*/ 0 w 121"/>
                <a:gd name="T31" fmla="*/ 59 h 112"/>
                <a:gd name="T32" fmla="*/ 0 w 121"/>
                <a:gd name="T33" fmla="*/ 59 h 112"/>
                <a:gd name="T34" fmla="*/ 4 w 121"/>
                <a:gd name="T35" fmla="*/ 80 h 112"/>
                <a:gd name="T36" fmla="*/ 18 w 121"/>
                <a:gd name="T37" fmla="*/ 98 h 112"/>
                <a:gd name="T38" fmla="*/ 36 w 121"/>
                <a:gd name="T39" fmla="*/ 109 h 112"/>
                <a:gd name="T40" fmla="*/ 59 w 121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2"/>
                <a:gd name="T65" fmla="*/ 121 w 121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2">
                  <a:moveTo>
                    <a:pt x="59" y="112"/>
                  </a:moveTo>
                  <a:lnTo>
                    <a:pt x="59" y="112"/>
                  </a:lnTo>
                  <a:lnTo>
                    <a:pt x="84" y="107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59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5" name="Freeform 27"/>
            <p:cNvSpPr>
              <a:spLocks/>
            </p:cNvSpPr>
            <p:nvPr/>
          </p:nvSpPr>
          <p:spPr bwMode="auto">
            <a:xfrm>
              <a:off x="4078" y="473"/>
              <a:ext cx="121" cy="111"/>
            </a:xfrm>
            <a:custGeom>
              <a:avLst/>
              <a:gdLst>
                <a:gd name="T0" fmla="*/ 59 w 121"/>
                <a:gd name="T1" fmla="*/ 111 h 111"/>
                <a:gd name="T2" fmla="*/ 84 w 121"/>
                <a:gd name="T3" fmla="*/ 106 h 111"/>
                <a:gd name="T4" fmla="*/ 103 w 121"/>
                <a:gd name="T5" fmla="*/ 93 h 111"/>
                <a:gd name="T6" fmla="*/ 116 w 121"/>
                <a:gd name="T7" fmla="*/ 75 h 111"/>
                <a:gd name="T8" fmla="*/ 121 w 121"/>
                <a:gd name="T9" fmla="*/ 54 h 111"/>
                <a:gd name="T10" fmla="*/ 116 w 121"/>
                <a:gd name="T11" fmla="*/ 33 h 111"/>
                <a:gd name="T12" fmla="*/ 103 w 121"/>
                <a:gd name="T13" fmla="*/ 15 h 111"/>
                <a:gd name="T14" fmla="*/ 84 w 121"/>
                <a:gd name="T15" fmla="*/ 5 h 111"/>
                <a:gd name="T16" fmla="*/ 59 w 121"/>
                <a:gd name="T17" fmla="*/ 0 h 111"/>
                <a:gd name="T18" fmla="*/ 36 w 121"/>
                <a:gd name="T19" fmla="*/ 5 h 111"/>
                <a:gd name="T20" fmla="*/ 18 w 121"/>
                <a:gd name="T21" fmla="*/ 15 h 111"/>
                <a:gd name="T22" fmla="*/ 4 w 121"/>
                <a:gd name="T23" fmla="*/ 33 h 111"/>
                <a:gd name="T24" fmla="*/ 0 w 121"/>
                <a:gd name="T25" fmla="*/ 54 h 111"/>
                <a:gd name="T26" fmla="*/ 4 w 121"/>
                <a:gd name="T27" fmla="*/ 75 h 111"/>
                <a:gd name="T28" fmla="*/ 18 w 121"/>
                <a:gd name="T29" fmla="*/ 93 h 111"/>
                <a:gd name="T30" fmla="*/ 36 w 121"/>
                <a:gd name="T31" fmla="*/ 106 h 111"/>
                <a:gd name="T32" fmla="*/ 59 w 121"/>
                <a:gd name="T33" fmla="*/ 111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1"/>
                <a:gd name="T53" fmla="*/ 121 w 121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1">
                  <a:moveTo>
                    <a:pt x="59" y="111"/>
                  </a:moveTo>
                  <a:lnTo>
                    <a:pt x="84" y="106"/>
                  </a:lnTo>
                  <a:lnTo>
                    <a:pt x="103" y="93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16" y="33"/>
                  </a:lnTo>
                  <a:lnTo>
                    <a:pt x="103" y="15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5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8" y="93"/>
                  </a:lnTo>
                  <a:lnTo>
                    <a:pt x="36" y="106"/>
                  </a:lnTo>
                  <a:lnTo>
                    <a:pt x="59" y="111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6" name="Freeform 28"/>
            <p:cNvSpPr>
              <a:spLocks/>
            </p:cNvSpPr>
            <p:nvPr/>
          </p:nvSpPr>
          <p:spPr bwMode="auto">
            <a:xfrm>
              <a:off x="4078" y="473"/>
              <a:ext cx="121" cy="111"/>
            </a:xfrm>
            <a:custGeom>
              <a:avLst/>
              <a:gdLst>
                <a:gd name="T0" fmla="*/ 59 w 121"/>
                <a:gd name="T1" fmla="*/ 111 h 111"/>
                <a:gd name="T2" fmla="*/ 59 w 121"/>
                <a:gd name="T3" fmla="*/ 111 h 111"/>
                <a:gd name="T4" fmla="*/ 84 w 121"/>
                <a:gd name="T5" fmla="*/ 106 h 111"/>
                <a:gd name="T6" fmla="*/ 103 w 121"/>
                <a:gd name="T7" fmla="*/ 93 h 111"/>
                <a:gd name="T8" fmla="*/ 116 w 121"/>
                <a:gd name="T9" fmla="*/ 75 h 111"/>
                <a:gd name="T10" fmla="*/ 121 w 121"/>
                <a:gd name="T11" fmla="*/ 54 h 111"/>
                <a:gd name="T12" fmla="*/ 121 w 121"/>
                <a:gd name="T13" fmla="*/ 54 h 111"/>
                <a:gd name="T14" fmla="*/ 116 w 121"/>
                <a:gd name="T15" fmla="*/ 33 h 111"/>
                <a:gd name="T16" fmla="*/ 103 w 121"/>
                <a:gd name="T17" fmla="*/ 15 h 111"/>
                <a:gd name="T18" fmla="*/ 84 w 121"/>
                <a:gd name="T19" fmla="*/ 5 h 111"/>
                <a:gd name="T20" fmla="*/ 59 w 121"/>
                <a:gd name="T21" fmla="*/ 0 h 111"/>
                <a:gd name="T22" fmla="*/ 59 w 121"/>
                <a:gd name="T23" fmla="*/ 0 h 111"/>
                <a:gd name="T24" fmla="*/ 36 w 121"/>
                <a:gd name="T25" fmla="*/ 5 h 111"/>
                <a:gd name="T26" fmla="*/ 18 w 121"/>
                <a:gd name="T27" fmla="*/ 15 h 111"/>
                <a:gd name="T28" fmla="*/ 4 w 121"/>
                <a:gd name="T29" fmla="*/ 33 h 111"/>
                <a:gd name="T30" fmla="*/ 0 w 121"/>
                <a:gd name="T31" fmla="*/ 54 h 111"/>
                <a:gd name="T32" fmla="*/ 0 w 121"/>
                <a:gd name="T33" fmla="*/ 54 h 111"/>
                <a:gd name="T34" fmla="*/ 4 w 121"/>
                <a:gd name="T35" fmla="*/ 75 h 111"/>
                <a:gd name="T36" fmla="*/ 18 w 121"/>
                <a:gd name="T37" fmla="*/ 93 h 111"/>
                <a:gd name="T38" fmla="*/ 36 w 121"/>
                <a:gd name="T39" fmla="*/ 106 h 111"/>
                <a:gd name="T40" fmla="*/ 59 w 121"/>
                <a:gd name="T41" fmla="*/ 111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1"/>
                <a:gd name="T65" fmla="*/ 121 w 121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1">
                  <a:moveTo>
                    <a:pt x="59" y="111"/>
                  </a:moveTo>
                  <a:lnTo>
                    <a:pt x="59" y="111"/>
                  </a:lnTo>
                  <a:lnTo>
                    <a:pt x="84" y="106"/>
                  </a:lnTo>
                  <a:lnTo>
                    <a:pt x="103" y="93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16" y="33"/>
                  </a:lnTo>
                  <a:lnTo>
                    <a:pt x="103" y="15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5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8" y="93"/>
                  </a:lnTo>
                  <a:lnTo>
                    <a:pt x="36" y="106"/>
                  </a:lnTo>
                  <a:lnTo>
                    <a:pt x="59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7" name="Freeform 29"/>
            <p:cNvSpPr>
              <a:spLocks/>
            </p:cNvSpPr>
            <p:nvPr/>
          </p:nvSpPr>
          <p:spPr bwMode="auto">
            <a:xfrm>
              <a:off x="3837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87 w 124"/>
                <a:gd name="T3" fmla="*/ 109 h 112"/>
                <a:gd name="T4" fmla="*/ 106 w 124"/>
                <a:gd name="T5" fmla="*/ 98 h 112"/>
                <a:gd name="T6" fmla="*/ 119 w 124"/>
                <a:gd name="T7" fmla="*/ 80 h 112"/>
                <a:gd name="T8" fmla="*/ 124 w 124"/>
                <a:gd name="T9" fmla="*/ 59 h 112"/>
                <a:gd name="T10" fmla="*/ 119 w 124"/>
                <a:gd name="T11" fmla="*/ 34 h 112"/>
                <a:gd name="T12" fmla="*/ 106 w 124"/>
                <a:gd name="T13" fmla="*/ 16 h 112"/>
                <a:gd name="T14" fmla="*/ 87 w 124"/>
                <a:gd name="T15" fmla="*/ 5 h 112"/>
                <a:gd name="T16" fmla="*/ 62 w 124"/>
                <a:gd name="T17" fmla="*/ 0 h 112"/>
                <a:gd name="T18" fmla="*/ 37 w 124"/>
                <a:gd name="T19" fmla="*/ 5 h 112"/>
                <a:gd name="T20" fmla="*/ 19 w 124"/>
                <a:gd name="T21" fmla="*/ 16 h 112"/>
                <a:gd name="T22" fmla="*/ 5 w 124"/>
                <a:gd name="T23" fmla="*/ 34 h 112"/>
                <a:gd name="T24" fmla="*/ 0 w 124"/>
                <a:gd name="T25" fmla="*/ 59 h 112"/>
                <a:gd name="T26" fmla="*/ 5 w 124"/>
                <a:gd name="T27" fmla="*/ 80 h 112"/>
                <a:gd name="T28" fmla="*/ 19 w 124"/>
                <a:gd name="T29" fmla="*/ 98 h 112"/>
                <a:gd name="T30" fmla="*/ 37 w 124"/>
                <a:gd name="T31" fmla="*/ 109 h 112"/>
                <a:gd name="T32" fmla="*/ 62 w 124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6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9" y="96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8" name="Freeform 30"/>
            <p:cNvSpPr>
              <a:spLocks/>
            </p:cNvSpPr>
            <p:nvPr/>
          </p:nvSpPr>
          <p:spPr bwMode="auto">
            <a:xfrm>
              <a:off x="3837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62 w 124"/>
                <a:gd name="T3" fmla="*/ 114 h 112"/>
                <a:gd name="T4" fmla="*/ 87 w 124"/>
                <a:gd name="T5" fmla="*/ 109 h 112"/>
                <a:gd name="T6" fmla="*/ 106 w 124"/>
                <a:gd name="T7" fmla="*/ 98 h 112"/>
                <a:gd name="T8" fmla="*/ 119 w 124"/>
                <a:gd name="T9" fmla="*/ 80 h 112"/>
                <a:gd name="T10" fmla="*/ 124 w 124"/>
                <a:gd name="T11" fmla="*/ 59 h 112"/>
                <a:gd name="T12" fmla="*/ 124 w 124"/>
                <a:gd name="T13" fmla="*/ 59 h 112"/>
                <a:gd name="T14" fmla="*/ 119 w 124"/>
                <a:gd name="T15" fmla="*/ 34 h 112"/>
                <a:gd name="T16" fmla="*/ 106 w 124"/>
                <a:gd name="T17" fmla="*/ 16 h 112"/>
                <a:gd name="T18" fmla="*/ 87 w 124"/>
                <a:gd name="T19" fmla="*/ 5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5 h 112"/>
                <a:gd name="T26" fmla="*/ 19 w 124"/>
                <a:gd name="T27" fmla="*/ 16 h 112"/>
                <a:gd name="T28" fmla="*/ 5 w 124"/>
                <a:gd name="T29" fmla="*/ 34 h 112"/>
                <a:gd name="T30" fmla="*/ 0 w 124"/>
                <a:gd name="T31" fmla="*/ 59 h 112"/>
                <a:gd name="T32" fmla="*/ 0 w 124"/>
                <a:gd name="T33" fmla="*/ 59 h 112"/>
                <a:gd name="T34" fmla="*/ 5 w 124"/>
                <a:gd name="T35" fmla="*/ 80 h 112"/>
                <a:gd name="T36" fmla="*/ 19 w 124"/>
                <a:gd name="T37" fmla="*/ 98 h 112"/>
                <a:gd name="T38" fmla="*/ 37 w 124"/>
                <a:gd name="T39" fmla="*/ 109 h 112"/>
                <a:gd name="T40" fmla="*/ 62 w 124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6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9" y="96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099" name="Freeform 31"/>
            <p:cNvSpPr>
              <a:spLocks/>
            </p:cNvSpPr>
            <p:nvPr/>
          </p:nvSpPr>
          <p:spPr bwMode="auto">
            <a:xfrm>
              <a:off x="3620" y="462"/>
              <a:ext cx="121" cy="113"/>
            </a:xfrm>
            <a:custGeom>
              <a:avLst/>
              <a:gdLst>
                <a:gd name="T0" fmla="*/ 62 w 121"/>
                <a:gd name="T1" fmla="*/ 114 h 112"/>
                <a:gd name="T2" fmla="*/ 85 w 121"/>
                <a:gd name="T3" fmla="*/ 109 h 112"/>
                <a:gd name="T4" fmla="*/ 103 w 121"/>
                <a:gd name="T5" fmla="*/ 98 h 112"/>
                <a:gd name="T6" fmla="*/ 117 w 121"/>
                <a:gd name="T7" fmla="*/ 80 h 112"/>
                <a:gd name="T8" fmla="*/ 121 w 121"/>
                <a:gd name="T9" fmla="*/ 59 h 112"/>
                <a:gd name="T10" fmla="*/ 117 w 121"/>
                <a:gd name="T11" fmla="*/ 34 h 112"/>
                <a:gd name="T12" fmla="*/ 103 w 121"/>
                <a:gd name="T13" fmla="*/ 16 h 112"/>
                <a:gd name="T14" fmla="*/ 85 w 121"/>
                <a:gd name="T15" fmla="*/ 5 h 112"/>
                <a:gd name="T16" fmla="*/ 62 w 121"/>
                <a:gd name="T17" fmla="*/ 0 h 112"/>
                <a:gd name="T18" fmla="*/ 36 w 121"/>
                <a:gd name="T19" fmla="*/ 5 h 112"/>
                <a:gd name="T20" fmla="*/ 18 w 121"/>
                <a:gd name="T21" fmla="*/ 16 h 112"/>
                <a:gd name="T22" fmla="*/ 4 w 121"/>
                <a:gd name="T23" fmla="*/ 34 h 112"/>
                <a:gd name="T24" fmla="*/ 0 w 121"/>
                <a:gd name="T25" fmla="*/ 59 h 112"/>
                <a:gd name="T26" fmla="*/ 4 w 121"/>
                <a:gd name="T27" fmla="*/ 80 h 112"/>
                <a:gd name="T28" fmla="*/ 18 w 121"/>
                <a:gd name="T29" fmla="*/ 98 h 112"/>
                <a:gd name="T30" fmla="*/ 36 w 121"/>
                <a:gd name="T31" fmla="*/ 109 h 112"/>
                <a:gd name="T32" fmla="*/ 62 w 121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2"/>
                <a:gd name="T53" fmla="*/ 121 w 121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2">
                  <a:moveTo>
                    <a:pt x="62" y="112"/>
                  </a:moveTo>
                  <a:lnTo>
                    <a:pt x="85" y="107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0" name="Freeform 32"/>
            <p:cNvSpPr>
              <a:spLocks/>
            </p:cNvSpPr>
            <p:nvPr/>
          </p:nvSpPr>
          <p:spPr bwMode="auto">
            <a:xfrm>
              <a:off x="3620" y="462"/>
              <a:ext cx="121" cy="113"/>
            </a:xfrm>
            <a:custGeom>
              <a:avLst/>
              <a:gdLst>
                <a:gd name="T0" fmla="*/ 62 w 121"/>
                <a:gd name="T1" fmla="*/ 114 h 112"/>
                <a:gd name="T2" fmla="*/ 62 w 121"/>
                <a:gd name="T3" fmla="*/ 114 h 112"/>
                <a:gd name="T4" fmla="*/ 85 w 121"/>
                <a:gd name="T5" fmla="*/ 109 h 112"/>
                <a:gd name="T6" fmla="*/ 103 w 121"/>
                <a:gd name="T7" fmla="*/ 98 h 112"/>
                <a:gd name="T8" fmla="*/ 117 w 121"/>
                <a:gd name="T9" fmla="*/ 80 h 112"/>
                <a:gd name="T10" fmla="*/ 121 w 121"/>
                <a:gd name="T11" fmla="*/ 59 h 112"/>
                <a:gd name="T12" fmla="*/ 121 w 121"/>
                <a:gd name="T13" fmla="*/ 59 h 112"/>
                <a:gd name="T14" fmla="*/ 117 w 121"/>
                <a:gd name="T15" fmla="*/ 34 h 112"/>
                <a:gd name="T16" fmla="*/ 103 w 121"/>
                <a:gd name="T17" fmla="*/ 16 h 112"/>
                <a:gd name="T18" fmla="*/ 85 w 121"/>
                <a:gd name="T19" fmla="*/ 5 h 112"/>
                <a:gd name="T20" fmla="*/ 62 w 121"/>
                <a:gd name="T21" fmla="*/ 0 h 112"/>
                <a:gd name="T22" fmla="*/ 62 w 121"/>
                <a:gd name="T23" fmla="*/ 0 h 112"/>
                <a:gd name="T24" fmla="*/ 36 w 121"/>
                <a:gd name="T25" fmla="*/ 5 h 112"/>
                <a:gd name="T26" fmla="*/ 18 w 121"/>
                <a:gd name="T27" fmla="*/ 16 h 112"/>
                <a:gd name="T28" fmla="*/ 4 w 121"/>
                <a:gd name="T29" fmla="*/ 34 h 112"/>
                <a:gd name="T30" fmla="*/ 0 w 121"/>
                <a:gd name="T31" fmla="*/ 59 h 112"/>
                <a:gd name="T32" fmla="*/ 0 w 121"/>
                <a:gd name="T33" fmla="*/ 59 h 112"/>
                <a:gd name="T34" fmla="*/ 4 w 121"/>
                <a:gd name="T35" fmla="*/ 80 h 112"/>
                <a:gd name="T36" fmla="*/ 18 w 121"/>
                <a:gd name="T37" fmla="*/ 98 h 112"/>
                <a:gd name="T38" fmla="*/ 36 w 121"/>
                <a:gd name="T39" fmla="*/ 109 h 112"/>
                <a:gd name="T40" fmla="*/ 62 w 121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2"/>
                <a:gd name="T65" fmla="*/ 121 w 121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2">
                  <a:moveTo>
                    <a:pt x="62" y="112"/>
                  </a:moveTo>
                  <a:lnTo>
                    <a:pt x="62" y="112"/>
                  </a:lnTo>
                  <a:lnTo>
                    <a:pt x="85" y="107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1" name="Freeform 33"/>
            <p:cNvSpPr>
              <a:spLocks/>
            </p:cNvSpPr>
            <p:nvPr/>
          </p:nvSpPr>
          <p:spPr bwMode="auto">
            <a:xfrm>
              <a:off x="3384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87 w 124"/>
                <a:gd name="T3" fmla="*/ 109 h 112"/>
                <a:gd name="T4" fmla="*/ 105 w 124"/>
                <a:gd name="T5" fmla="*/ 98 h 112"/>
                <a:gd name="T6" fmla="*/ 119 w 124"/>
                <a:gd name="T7" fmla="*/ 80 h 112"/>
                <a:gd name="T8" fmla="*/ 124 w 124"/>
                <a:gd name="T9" fmla="*/ 59 h 112"/>
                <a:gd name="T10" fmla="*/ 119 w 124"/>
                <a:gd name="T11" fmla="*/ 34 h 112"/>
                <a:gd name="T12" fmla="*/ 105 w 124"/>
                <a:gd name="T13" fmla="*/ 16 h 112"/>
                <a:gd name="T14" fmla="*/ 87 w 124"/>
                <a:gd name="T15" fmla="*/ 5 h 112"/>
                <a:gd name="T16" fmla="*/ 62 w 124"/>
                <a:gd name="T17" fmla="*/ 0 h 112"/>
                <a:gd name="T18" fmla="*/ 37 w 124"/>
                <a:gd name="T19" fmla="*/ 5 h 112"/>
                <a:gd name="T20" fmla="*/ 18 w 124"/>
                <a:gd name="T21" fmla="*/ 16 h 112"/>
                <a:gd name="T22" fmla="*/ 5 w 124"/>
                <a:gd name="T23" fmla="*/ 34 h 112"/>
                <a:gd name="T24" fmla="*/ 0 w 124"/>
                <a:gd name="T25" fmla="*/ 59 h 112"/>
                <a:gd name="T26" fmla="*/ 5 w 124"/>
                <a:gd name="T27" fmla="*/ 80 h 112"/>
                <a:gd name="T28" fmla="*/ 18 w 124"/>
                <a:gd name="T29" fmla="*/ 98 h 112"/>
                <a:gd name="T30" fmla="*/ 37 w 124"/>
                <a:gd name="T31" fmla="*/ 109 h 112"/>
                <a:gd name="T32" fmla="*/ 62 w 124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2" name="Freeform 34"/>
            <p:cNvSpPr>
              <a:spLocks/>
            </p:cNvSpPr>
            <p:nvPr/>
          </p:nvSpPr>
          <p:spPr bwMode="auto">
            <a:xfrm>
              <a:off x="3384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62 w 124"/>
                <a:gd name="T3" fmla="*/ 114 h 112"/>
                <a:gd name="T4" fmla="*/ 87 w 124"/>
                <a:gd name="T5" fmla="*/ 109 h 112"/>
                <a:gd name="T6" fmla="*/ 105 w 124"/>
                <a:gd name="T7" fmla="*/ 98 h 112"/>
                <a:gd name="T8" fmla="*/ 119 w 124"/>
                <a:gd name="T9" fmla="*/ 80 h 112"/>
                <a:gd name="T10" fmla="*/ 124 w 124"/>
                <a:gd name="T11" fmla="*/ 59 h 112"/>
                <a:gd name="T12" fmla="*/ 124 w 124"/>
                <a:gd name="T13" fmla="*/ 59 h 112"/>
                <a:gd name="T14" fmla="*/ 119 w 124"/>
                <a:gd name="T15" fmla="*/ 34 h 112"/>
                <a:gd name="T16" fmla="*/ 105 w 124"/>
                <a:gd name="T17" fmla="*/ 16 h 112"/>
                <a:gd name="T18" fmla="*/ 87 w 124"/>
                <a:gd name="T19" fmla="*/ 5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5 h 112"/>
                <a:gd name="T26" fmla="*/ 18 w 124"/>
                <a:gd name="T27" fmla="*/ 16 h 112"/>
                <a:gd name="T28" fmla="*/ 5 w 124"/>
                <a:gd name="T29" fmla="*/ 34 h 112"/>
                <a:gd name="T30" fmla="*/ 0 w 124"/>
                <a:gd name="T31" fmla="*/ 59 h 112"/>
                <a:gd name="T32" fmla="*/ 0 w 124"/>
                <a:gd name="T33" fmla="*/ 59 h 112"/>
                <a:gd name="T34" fmla="*/ 5 w 124"/>
                <a:gd name="T35" fmla="*/ 80 h 112"/>
                <a:gd name="T36" fmla="*/ 18 w 124"/>
                <a:gd name="T37" fmla="*/ 98 h 112"/>
                <a:gd name="T38" fmla="*/ 37 w 124"/>
                <a:gd name="T39" fmla="*/ 109 h 112"/>
                <a:gd name="T40" fmla="*/ 62 w 124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3" name="Freeform 35"/>
            <p:cNvSpPr>
              <a:spLocks/>
            </p:cNvSpPr>
            <p:nvPr/>
          </p:nvSpPr>
          <p:spPr bwMode="auto">
            <a:xfrm>
              <a:off x="3320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8 w 181"/>
                <a:gd name="T3" fmla="*/ 345 h 389"/>
                <a:gd name="T4" fmla="*/ 146 w 181"/>
                <a:gd name="T5" fmla="*/ 340 h 389"/>
                <a:gd name="T6" fmla="*/ 153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8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0 w 181"/>
                <a:gd name="T25" fmla="*/ 389 h 389"/>
                <a:gd name="T26" fmla="*/ 105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3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7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4 w 181"/>
                <a:gd name="T47" fmla="*/ 10 h 389"/>
                <a:gd name="T48" fmla="*/ 178 w 181"/>
                <a:gd name="T49" fmla="*/ 57 h 389"/>
                <a:gd name="T50" fmla="*/ 178 w 181"/>
                <a:gd name="T51" fmla="*/ 62 h 389"/>
                <a:gd name="T52" fmla="*/ 176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2 w 181"/>
                <a:gd name="T59" fmla="*/ 75 h 389"/>
                <a:gd name="T60" fmla="*/ 156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1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2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0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59 w 181"/>
                <a:gd name="T93" fmla="*/ 244 h 389"/>
                <a:gd name="T94" fmla="*/ 64 w 181"/>
                <a:gd name="T95" fmla="*/ 262 h 389"/>
                <a:gd name="T96" fmla="*/ 73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7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2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2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0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4" name="Freeform 36"/>
            <p:cNvSpPr>
              <a:spLocks/>
            </p:cNvSpPr>
            <p:nvPr/>
          </p:nvSpPr>
          <p:spPr bwMode="auto">
            <a:xfrm>
              <a:off x="3320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6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8 w 181"/>
                <a:gd name="T11" fmla="*/ 329 h 389"/>
                <a:gd name="T12" fmla="*/ 174 w 181"/>
                <a:gd name="T13" fmla="*/ 371 h 389"/>
                <a:gd name="T14" fmla="*/ 130 w 181"/>
                <a:gd name="T15" fmla="*/ 389 h 389"/>
                <a:gd name="T16" fmla="*/ 105 w 181"/>
                <a:gd name="T17" fmla="*/ 381 h 389"/>
                <a:gd name="T18" fmla="*/ 78 w 181"/>
                <a:gd name="T19" fmla="*/ 363 h 389"/>
                <a:gd name="T20" fmla="*/ 73 w 181"/>
                <a:gd name="T21" fmla="*/ 360 h 389"/>
                <a:gd name="T22" fmla="*/ 0 w 181"/>
                <a:gd name="T23" fmla="*/ 199 h 389"/>
                <a:gd name="T24" fmla="*/ 27 w 181"/>
                <a:gd name="T25" fmla="*/ 64 h 389"/>
                <a:gd name="T26" fmla="*/ 103 w 181"/>
                <a:gd name="T27" fmla="*/ 0 h 389"/>
                <a:gd name="T28" fmla="*/ 178 w 181"/>
                <a:gd name="T29" fmla="*/ 57 h 389"/>
                <a:gd name="T30" fmla="*/ 178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2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3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7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2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2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0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5" name="Freeform 37"/>
            <p:cNvSpPr>
              <a:spLocks/>
            </p:cNvSpPr>
            <p:nvPr/>
          </p:nvSpPr>
          <p:spPr bwMode="auto">
            <a:xfrm>
              <a:off x="3151" y="457"/>
              <a:ext cx="121" cy="114"/>
            </a:xfrm>
            <a:custGeom>
              <a:avLst/>
              <a:gdLst>
                <a:gd name="T0" fmla="*/ 61 w 121"/>
                <a:gd name="T1" fmla="*/ 114 h 114"/>
                <a:gd name="T2" fmla="*/ 84 w 121"/>
                <a:gd name="T3" fmla="*/ 109 h 114"/>
                <a:gd name="T4" fmla="*/ 103 w 121"/>
                <a:gd name="T5" fmla="*/ 96 h 114"/>
                <a:gd name="T6" fmla="*/ 116 w 121"/>
                <a:gd name="T7" fmla="*/ 78 h 114"/>
                <a:gd name="T8" fmla="*/ 121 w 121"/>
                <a:gd name="T9" fmla="*/ 57 h 114"/>
                <a:gd name="T10" fmla="*/ 116 w 121"/>
                <a:gd name="T11" fmla="*/ 34 h 114"/>
                <a:gd name="T12" fmla="*/ 103 w 121"/>
                <a:gd name="T13" fmla="*/ 16 h 114"/>
                <a:gd name="T14" fmla="*/ 84 w 121"/>
                <a:gd name="T15" fmla="*/ 5 h 114"/>
                <a:gd name="T16" fmla="*/ 61 w 121"/>
                <a:gd name="T17" fmla="*/ 0 h 114"/>
                <a:gd name="T18" fmla="*/ 36 w 121"/>
                <a:gd name="T19" fmla="*/ 5 h 114"/>
                <a:gd name="T20" fmla="*/ 18 w 121"/>
                <a:gd name="T21" fmla="*/ 16 h 114"/>
                <a:gd name="T22" fmla="*/ 4 w 121"/>
                <a:gd name="T23" fmla="*/ 34 h 114"/>
                <a:gd name="T24" fmla="*/ 0 w 121"/>
                <a:gd name="T25" fmla="*/ 57 h 114"/>
                <a:gd name="T26" fmla="*/ 4 w 121"/>
                <a:gd name="T27" fmla="*/ 78 h 114"/>
                <a:gd name="T28" fmla="*/ 18 w 121"/>
                <a:gd name="T29" fmla="*/ 96 h 114"/>
                <a:gd name="T30" fmla="*/ 36 w 121"/>
                <a:gd name="T31" fmla="*/ 109 h 114"/>
                <a:gd name="T32" fmla="*/ 61 w 121"/>
                <a:gd name="T33" fmla="*/ 114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4"/>
                <a:gd name="T53" fmla="*/ 121 w 121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4">
                  <a:moveTo>
                    <a:pt x="61" y="114"/>
                  </a:moveTo>
                  <a:lnTo>
                    <a:pt x="84" y="109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9"/>
                  </a:lnTo>
                  <a:lnTo>
                    <a:pt x="61" y="114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6" name="Freeform 38"/>
            <p:cNvSpPr>
              <a:spLocks/>
            </p:cNvSpPr>
            <p:nvPr/>
          </p:nvSpPr>
          <p:spPr bwMode="auto">
            <a:xfrm>
              <a:off x="3151" y="457"/>
              <a:ext cx="121" cy="114"/>
            </a:xfrm>
            <a:custGeom>
              <a:avLst/>
              <a:gdLst>
                <a:gd name="T0" fmla="*/ 61 w 121"/>
                <a:gd name="T1" fmla="*/ 114 h 114"/>
                <a:gd name="T2" fmla="*/ 61 w 121"/>
                <a:gd name="T3" fmla="*/ 114 h 114"/>
                <a:gd name="T4" fmla="*/ 84 w 121"/>
                <a:gd name="T5" fmla="*/ 109 h 114"/>
                <a:gd name="T6" fmla="*/ 103 w 121"/>
                <a:gd name="T7" fmla="*/ 96 h 114"/>
                <a:gd name="T8" fmla="*/ 116 w 121"/>
                <a:gd name="T9" fmla="*/ 78 h 114"/>
                <a:gd name="T10" fmla="*/ 121 w 121"/>
                <a:gd name="T11" fmla="*/ 57 h 114"/>
                <a:gd name="T12" fmla="*/ 121 w 121"/>
                <a:gd name="T13" fmla="*/ 57 h 114"/>
                <a:gd name="T14" fmla="*/ 116 w 121"/>
                <a:gd name="T15" fmla="*/ 34 h 114"/>
                <a:gd name="T16" fmla="*/ 103 w 121"/>
                <a:gd name="T17" fmla="*/ 16 h 114"/>
                <a:gd name="T18" fmla="*/ 84 w 121"/>
                <a:gd name="T19" fmla="*/ 5 h 114"/>
                <a:gd name="T20" fmla="*/ 61 w 121"/>
                <a:gd name="T21" fmla="*/ 0 h 114"/>
                <a:gd name="T22" fmla="*/ 61 w 121"/>
                <a:gd name="T23" fmla="*/ 0 h 114"/>
                <a:gd name="T24" fmla="*/ 36 w 121"/>
                <a:gd name="T25" fmla="*/ 5 h 114"/>
                <a:gd name="T26" fmla="*/ 18 w 121"/>
                <a:gd name="T27" fmla="*/ 16 h 114"/>
                <a:gd name="T28" fmla="*/ 4 w 121"/>
                <a:gd name="T29" fmla="*/ 34 h 114"/>
                <a:gd name="T30" fmla="*/ 0 w 121"/>
                <a:gd name="T31" fmla="*/ 57 h 114"/>
                <a:gd name="T32" fmla="*/ 0 w 121"/>
                <a:gd name="T33" fmla="*/ 57 h 114"/>
                <a:gd name="T34" fmla="*/ 4 w 121"/>
                <a:gd name="T35" fmla="*/ 78 h 114"/>
                <a:gd name="T36" fmla="*/ 18 w 121"/>
                <a:gd name="T37" fmla="*/ 96 h 114"/>
                <a:gd name="T38" fmla="*/ 36 w 121"/>
                <a:gd name="T39" fmla="*/ 109 h 114"/>
                <a:gd name="T40" fmla="*/ 61 w 121"/>
                <a:gd name="T41" fmla="*/ 114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4"/>
                <a:gd name="T65" fmla="*/ 121 w 121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4">
                  <a:moveTo>
                    <a:pt x="61" y="114"/>
                  </a:moveTo>
                  <a:lnTo>
                    <a:pt x="61" y="114"/>
                  </a:lnTo>
                  <a:lnTo>
                    <a:pt x="84" y="109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9"/>
                  </a:lnTo>
                  <a:lnTo>
                    <a:pt x="61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7" name="Freeform 39"/>
            <p:cNvSpPr>
              <a:spLocks/>
            </p:cNvSpPr>
            <p:nvPr/>
          </p:nvSpPr>
          <p:spPr bwMode="auto">
            <a:xfrm>
              <a:off x="2935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87 w 124"/>
                <a:gd name="T3" fmla="*/ 109 h 112"/>
                <a:gd name="T4" fmla="*/ 106 w 124"/>
                <a:gd name="T5" fmla="*/ 96 h 112"/>
                <a:gd name="T6" fmla="*/ 119 w 124"/>
                <a:gd name="T7" fmla="*/ 77 h 112"/>
                <a:gd name="T8" fmla="*/ 124 w 124"/>
                <a:gd name="T9" fmla="*/ 55 h 112"/>
                <a:gd name="T10" fmla="*/ 119 w 124"/>
                <a:gd name="T11" fmla="*/ 34 h 112"/>
                <a:gd name="T12" fmla="*/ 106 w 124"/>
                <a:gd name="T13" fmla="*/ 16 h 112"/>
                <a:gd name="T14" fmla="*/ 87 w 124"/>
                <a:gd name="T15" fmla="*/ 5 h 112"/>
                <a:gd name="T16" fmla="*/ 62 w 124"/>
                <a:gd name="T17" fmla="*/ 0 h 112"/>
                <a:gd name="T18" fmla="*/ 37 w 124"/>
                <a:gd name="T19" fmla="*/ 5 h 112"/>
                <a:gd name="T20" fmla="*/ 19 w 124"/>
                <a:gd name="T21" fmla="*/ 16 h 112"/>
                <a:gd name="T22" fmla="*/ 5 w 124"/>
                <a:gd name="T23" fmla="*/ 34 h 112"/>
                <a:gd name="T24" fmla="*/ 0 w 124"/>
                <a:gd name="T25" fmla="*/ 55 h 112"/>
                <a:gd name="T26" fmla="*/ 5 w 124"/>
                <a:gd name="T27" fmla="*/ 77 h 112"/>
                <a:gd name="T28" fmla="*/ 19 w 124"/>
                <a:gd name="T29" fmla="*/ 96 h 112"/>
                <a:gd name="T30" fmla="*/ 37 w 124"/>
                <a:gd name="T31" fmla="*/ 109 h 112"/>
                <a:gd name="T32" fmla="*/ 62 w 124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6" y="94"/>
                  </a:lnTo>
                  <a:lnTo>
                    <a:pt x="119" y="75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5"/>
                  </a:lnTo>
                  <a:lnTo>
                    <a:pt x="19" y="94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8" name="Freeform 40"/>
            <p:cNvSpPr>
              <a:spLocks/>
            </p:cNvSpPr>
            <p:nvPr/>
          </p:nvSpPr>
          <p:spPr bwMode="auto">
            <a:xfrm>
              <a:off x="2935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62 w 124"/>
                <a:gd name="T3" fmla="*/ 114 h 112"/>
                <a:gd name="T4" fmla="*/ 87 w 124"/>
                <a:gd name="T5" fmla="*/ 109 h 112"/>
                <a:gd name="T6" fmla="*/ 106 w 124"/>
                <a:gd name="T7" fmla="*/ 96 h 112"/>
                <a:gd name="T8" fmla="*/ 119 w 124"/>
                <a:gd name="T9" fmla="*/ 77 h 112"/>
                <a:gd name="T10" fmla="*/ 124 w 124"/>
                <a:gd name="T11" fmla="*/ 55 h 112"/>
                <a:gd name="T12" fmla="*/ 124 w 124"/>
                <a:gd name="T13" fmla="*/ 55 h 112"/>
                <a:gd name="T14" fmla="*/ 119 w 124"/>
                <a:gd name="T15" fmla="*/ 34 h 112"/>
                <a:gd name="T16" fmla="*/ 106 w 124"/>
                <a:gd name="T17" fmla="*/ 16 h 112"/>
                <a:gd name="T18" fmla="*/ 87 w 124"/>
                <a:gd name="T19" fmla="*/ 5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5 h 112"/>
                <a:gd name="T26" fmla="*/ 19 w 124"/>
                <a:gd name="T27" fmla="*/ 16 h 112"/>
                <a:gd name="T28" fmla="*/ 5 w 124"/>
                <a:gd name="T29" fmla="*/ 34 h 112"/>
                <a:gd name="T30" fmla="*/ 0 w 124"/>
                <a:gd name="T31" fmla="*/ 55 h 112"/>
                <a:gd name="T32" fmla="*/ 0 w 124"/>
                <a:gd name="T33" fmla="*/ 55 h 112"/>
                <a:gd name="T34" fmla="*/ 5 w 124"/>
                <a:gd name="T35" fmla="*/ 77 h 112"/>
                <a:gd name="T36" fmla="*/ 19 w 124"/>
                <a:gd name="T37" fmla="*/ 96 h 112"/>
                <a:gd name="T38" fmla="*/ 37 w 124"/>
                <a:gd name="T39" fmla="*/ 109 h 112"/>
                <a:gd name="T40" fmla="*/ 62 w 124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6" y="94"/>
                  </a:lnTo>
                  <a:lnTo>
                    <a:pt x="119" y="75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5"/>
                  </a:lnTo>
                  <a:lnTo>
                    <a:pt x="19" y="94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09" name="Freeform 41"/>
            <p:cNvSpPr>
              <a:spLocks/>
            </p:cNvSpPr>
            <p:nvPr/>
          </p:nvSpPr>
          <p:spPr bwMode="auto">
            <a:xfrm>
              <a:off x="2725" y="444"/>
              <a:ext cx="117" cy="121"/>
            </a:xfrm>
            <a:custGeom>
              <a:avLst/>
              <a:gdLst>
                <a:gd name="T0" fmla="*/ 57 w 117"/>
                <a:gd name="T1" fmla="*/ 123 h 119"/>
                <a:gd name="T2" fmla="*/ 80 w 117"/>
                <a:gd name="T3" fmla="*/ 118 h 119"/>
                <a:gd name="T4" fmla="*/ 98 w 117"/>
                <a:gd name="T5" fmla="*/ 105 h 119"/>
                <a:gd name="T6" fmla="*/ 112 w 117"/>
                <a:gd name="T7" fmla="*/ 85 h 119"/>
                <a:gd name="T8" fmla="*/ 117 w 117"/>
                <a:gd name="T9" fmla="*/ 62 h 119"/>
                <a:gd name="T10" fmla="*/ 112 w 117"/>
                <a:gd name="T11" fmla="*/ 38 h 119"/>
                <a:gd name="T12" fmla="*/ 98 w 117"/>
                <a:gd name="T13" fmla="*/ 18 h 119"/>
                <a:gd name="T14" fmla="*/ 80 w 117"/>
                <a:gd name="T15" fmla="*/ 5 h 119"/>
                <a:gd name="T16" fmla="*/ 57 w 117"/>
                <a:gd name="T17" fmla="*/ 0 h 119"/>
                <a:gd name="T18" fmla="*/ 34 w 117"/>
                <a:gd name="T19" fmla="*/ 5 h 119"/>
                <a:gd name="T20" fmla="*/ 16 w 117"/>
                <a:gd name="T21" fmla="*/ 18 h 119"/>
                <a:gd name="T22" fmla="*/ 4 w 117"/>
                <a:gd name="T23" fmla="*/ 38 h 119"/>
                <a:gd name="T24" fmla="*/ 0 w 117"/>
                <a:gd name="T25" fmla="*/ 62 h 119"/>
                <a:gd name="T26" fmla="*/ 4 w 117"/>
                <a:gd name="T27" fmla="*/ 85 h 119"/>
                <a:gd name="T28" fmla="*/ 16 w 117"/>
                <a:gd name="T29" fmla="*/ 105 h 119"/>
                <a:gd name="T30" fmla="*/ 34 w 117"/>
                <a:gd name="T31" fmla="*/ 118 h 119"/>
                <a:gd name="T32" fmla="*/ 57 w 117"/>
                <a:gd name="T33" fmla="*/ 123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19"/>
                <a:gd name="T53" fmla="*/ 117 w 117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19">
                  <a:moveTo>
                    <a:pt x="57" y="119"/>
                  </a:moveTo>
                  <a:lnTo>
                    <a:pt x="80" y="114"/>
                  </a:lnTo>
                  <a:lnTo>
                    <a:pt x="98" y="101"/>
                  </a:lnTo>
                  <a:lnTo>
                    <a:pt x="112" y="83"/>
                  </a:lnTo>
                  <a:lnTo>
                    <a:pt x="117" y="60"/>
                  </a:lnTo>
                  <a:lnTo>
                    <a:pt x="112" y="36"/>
                  </a:lnTo>
                  <a:lnTo>
                    <a:pt x="98" y="18"/>
                  </a:lnTo>
                  <a:lnTo>
                    <a:pt x="80" y="5"/>
                  </a:lnTo>
                  <a:lnTo>
                    <a:pt x="57" y="0"/>
                  </a:lnTo>
                  <a:lnTo>
                    <a:pt x="34" y="5"/>
                  </a:lnTo>
                  <a:lnTo>
                    <a:pt x="16" y="18"/>
                  </a:lnTo>
                  <a:lnTo>
                    <a:pt x="4" y="36"/>
                  </a:lnTo>
                  <a:lnTo>
                    <a:pt x="0" y="60"/>
                  </a:lnTo>
                  <a:lnTo>
                    <a:pt x="4" y="83"/>
                  </a:lnTo>
                  <a:lnTo>
                    <a:pt x="16" y="101"/>
                  </a:lnTo>
                  <a:lnTo>
                    <a:pt x="34" y="114"/>
                  </a:lnTo>
                  <a:lnTo>
                    <a:pt x="57" y="119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0" name="Freeform 42"/>
            <p:cNvSpPr>
              <a:spLocks/>
            </p:cNvSpPr>
            <p:nvPr/>
          </p:nvSpPr>
          <p:spPr bwMode="auto">
            <a:xfrm>
              <a:off x="2725" y="444"/>
              <a:ext cx="117" cy="121"/>
            </a:xfrm>
            <a:custGeom>
              <a:avLst/>
              <a:gdLst>
                <a:gd name="T0" fmla="*/ 57 w 117"/>
                <a:gd name="T1" fmla="*/ 123 h 119"/>
                <a:gd name="T2" fmla="*/ 57 w 117"/>
                <a:gd name="T3" fmla="*/ 123 h 119"/>
                <a:gd name="T4" fmla="*/ 80 w 117"/>
                <a:gd name="T5" fmla="*/ 118 h 119"/>
                <a:gd name="T6" fmla="*/ 98 w 117"/>
                <a:gd name="T7" fmla="*/ 105 h 119"/>
                <a:gd name="T8" fmla="*/ 112 w 117"/>
                <a:gd name="T9" fmla="*/ 85 h 119"/>
                <a:gd name="T10" fmla="*/ 117 w 117"/>
                <a:gd name="T11" fmla="*/ 62 h 119"/>
                <a:gd name="T12" fmla="*/ 117 w 117"/>
                <a:gd name="T13" fmla="*/ 62 h 119"/>
                <a:gd name="T14" fmla="*/ 112 w 117"/>
                <a:gd name="T15" fmla="*/ 38 h 119"/>
                <a:gd name="T16" fmla="*/ 98 w 117"/>
                <a:gd name="T17" fmla="*/ 18 h 119"/>
                <a:gd name="T18" fmla="*/ 80 w 117"/>
                <a:gd name="T19" fmla="*/ 5 h 119"/>
                <a:gd name="T20" fmla="*/ 57 w 117"/>
                <a:gd name="T21" fmla="*/ 0 h 119"/>
                <a:gd name="T22" fmla="*/ 57 w 117"/>
                <a:gd name="T23" fmla="*/ 0 h 119"/>
                <a:gd name="T24" fmla="*/ 34 w 117"/>
                <a:gd name="T25" fmla="*/ 5 h 119"/>
                <a:gd name="T26" fmla="*/ 16 w 117"/>
                <a:gd name="T27" fmla="*/ 18 h 119"/>
                <a:gd name="T28" fmla="*/ 4 w 117"/>
                <a:gd name="T29" fmla="*/ 38 h 119"/>
                <a:gd name="T30" fmla="*/ 0 w 117"/>
                <a:gd name="T31" fmla="*/ 62 h 119"/>
                <a:gd name="T32" fmla="*/ 0 w 117"/>
                <a:gd name="T33" fmla="*/ 62 h 119"/>
                <a:gd name="T34" fmla="*/ 4 w 117"/>
                <a:gd name="T35" fmla="*/ 85 h 119"/>
                <a:gd name="T36" fmla="*/ 16 w 117"/>
                <a:gd name="T37" fmla="*/ 105 h 119"/>
                <a:gd name="T38" fmla="*/ 34 w 117"/>
                <a:gd name="T39" fmla="*/ 118 h 119"/>
                <a:gd name="T40" fmla="*/ 57 w 117"/>
                <a:gd name="T41" fmla="*/ 123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119"/>
                <a:gd name="T65" fmla="*/ 117 w 117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119">
                  <a:moveTo>
                    <a:pt x="57" y="119"/>
                  </a:moveTo>
                  <a:lnTo>
                    <a:pt x="57" y="119"/>
                  </a:lnTo>
                  <a:lnTo>
                    <a:pt x="80" y="114"/>
                  </a:lnTo>
                  <a:lnTo>
                    <a:pt x="98" y="101"/>
                  </a:lnTo>
                  <a:lnTo>
                    <a:pt x="112" y="83"/>
                  </a:lnTo>
                  <a:lnTo>
                    <a:pt x="117" y="60"/>
                  </a:lnTo>
                  <a:lnTo>
                    <a:pt x="112" y="36"/>
                  </a:lnTo>
                  <a:lnTo>
                    <a:pt x="98" y="18"/>
                  </a:lnTo>
                  <a:lnTo>
                    <a:pt x="80" y="5"/>
                  </a:lnTo>
                  <a:lnTo>
                    <a:pt x="57" y="0"/>
                  </a:lnTo>
                  <a:lnTo>
                    <a:pt x="34" y="5"/>
                  </a:lnTo>
                  <a:lnTo>
                    <a:pt x="16" y="18"/>
                  </a:lnTo>
                  <a:lnTo>
                    <a:pt x="4" y="36"/>
                  </a:lnTo>
                  <a:lnTo>
                    <a:pt x="0" y="60"/>
                  </a:lnTo>
                  <a:lnTo>
                    <a:pt x="4" y="83"/>
                  </a:lnTo>
                  <a:lnTo>
                    <a:pt x="16" y="101"/>
                  </a:lnTo>
                  <a:lnTo>
                    <a:pt x="34" y="114"/>
                  </a:lnTo>
                  <a:lnTo>
                    <a:pt x="57" y="11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1" name="Freeform 43"/>
            <p:cNvSpPr>
              <a:spLocks/>
            </p:cNvSpPr>
            <p:nvPr/>
          </p:nvSpPr>
          <p:spPr bwMode="auto">
            <a:xfrm>
              <a:off x="4499" y="462"/>
              <a:ext cx="123" cy="113"/>
            </a:xfrm>
            <a:custGeom>
              <a:avLst/>
              <a:gdLst>
                <a:gd name="T0" fmla="*/ 62 w 123"/>
                <a:gd name="T1" fmla="*/ 114 h 112"/>
                <a:gd name="T2" fmla="*/ 87 w 123"/>
                <a:gd name="T3" fmla="*/ 109 h 112"/>
                <a:gd name="T4" fmla="*/ 105 w 123"/>
                <a:gd name="T5" fmla="*/ 98 h 112"/>
                <a:gd name="T6" fmla="*/ 119 w 123"/>
                <a:gd name="T7" fmla="*/ 80 h 112"/>
                <a:gd name="T8" fmla="*/ 123 w 123"/>
                <a:gd name="T9" fmla="*/ 59 h 112"/>
                <a:gd name="T10" fmla="*/ 119 w 123"/>
                <a:gd name="T11" fmla="*/ 34 h 112"/>
                <a:gd name="T12" fmla="*/ 105 w 123"/>
                <a:gd name="T13" fmla="*/ 16 h 112"/>
                <a:gd name="T14" fmla="*/ 87 w 123"/>
                <a:gd name="T15" fmla="*/ 5 h 112"/>
                <a:gd name="T16" fmla="*/ 62 w 123"/>
                <a:gd name="T17" fmla="*/ 0 h 112"/>
                <a:gd name="T18" fmla="*/ 36 w 123"/>
                <a:gd name="T19" fmla="*/ 5 h 112"/>
                <a:gd name="T20" fmla="*/ 18 w 123"/>
                <a:gd name="T21" fmla="*/ 16 h 112"/>
                <a:gd name="T22" fmla="*/ 4 w 123"/>
                <a:gd name="T23" fmla="*/ 34 h 112"/>
                <a:gd name="T24" fmla="*/ 0 w 123"/>
                <a:gd name="T25" fmla="*/ 59 h 112"/>
                <a:gd name="T26" fmla="*/ 4 w 123"/>
                <a:gd name="T27" fmla="*/ 80 h 112"/>
                <a:gd name="T28" fmla="*/ 18 w 123"/>
                <a:gd name="T29" fmla="*/ 98 h 112"/>
                <a:gd name="T30" fmla="*/ 36 w 123"/>
                <a:gd name="T31" fmla="*/ 109 h 112"/>
                <a:gd name="T32" fmla="*/ 62 w 123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12"/>
                <a:gd name="T53" fmla="*/ 123 w 123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12">
                  <a:moveTo>
                    <a:pt x="62" y="112"/>
                  </a:move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3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2" name="Freeform 44"/>
            <p:cNvSpPr>
              <a:spLocks/>
            </p:cNvSpPr>
            <p:nvPr/>
          </p:nvSpPr>
          <p:spPr bwMode="auto">
            <a:xfrm>
              <a:off x="4499" y="462"/>
              <a:ext cx="123" cy="113"/>
            </a:xfrm>
            <a:custGeom>
              <a:avLst/>
              <a:gdLst>
                <a:gd name="T0" fmla="*/ 62 w 123"/>
                <a:gd name="T1" fmla="*/ 114 h 112"/>
                <a:gd name="T2" fmla="*/ 62 w 123"/>
                <a:gd name="T3" fmla="*/ 114 h 112"/>
                <a:gd name="T4" fmla="*/ 87 w 123"/>
                <a:gd name="T5" fmla="*/ 109 h 112"/>
                <a:gd name="T6" fmla="*/ 105 w 123"/>
                <a:gd name="T7" fmla="*/ 98 h 112"/>
                <a:gd name="T8" fmla="*/ 119 w 123"/>
                <a:gd name="T9" fmla="*/ 80 h 112"/>
                <a:gd name="T10" fmla="*/ 123 w 123"/>
                <a:gd name="T11" fmla="*/ 59 h 112"/>
                <a:gd name="T12" fmla="*/ 123 w 123"/>
                <a:gd name="T13" fmla="*/ 59 h 112"/>
                <a:gd name="T14" fmla="*/ 119 w 123"/>
                <a:gd name="T15" fmla="*/ 34 h 112"/>
                <a:gd name="T16" fmla="*/ 105 w 123"/>
                <a:gd name="T17" fmla="*/ 16 h 112"/>
                <a:gd name="T18" fmla="*/ 87 w 123"/>
                <a:gd name="T19" fmla="*/ 5 h 112"/>
                <a:gd name="T20" fmla="*/ 62 w 123"/>
                <a:gd name="T21" fmla="*/ 0 h 112"/>
                <a:gd name="T22" fmla="*/ 62 w 123"/>
                <a:gd name="T23" fmla="*/ 0 h 112"/>
                <a:gd name="T24" fmla="*/ 36 w 123"/>
                <a:gd name="T25" fmla="*/ 5 h 112"/>
                <a:gd name="T26" fmla="*/ 18 w 123"/>
                <a:gd name="T27" fmla="*/ 16 h 112"/>
                <a:gd name="T28" fmla="*/ 4 w 123"/>
                <a:gd name="T29" fmla="*/ 34 h 112"/>
                <a:gd name="T30" fmla="*/ 0 w 123"/>
                <a:gd name="T31" fmla="*/ 59 h 112"/>
                <a:gd name="T32" fmla="*/ 0 w 123"/>
                <a:gd name="T33" fmla="*/ 59 h 112"/>
                <a:gd name="T34" fmla="*/ 4 w 123"/>
                <a:gd name="T35" fmla="*/ 80 h 112"/>
                <a:gd name="T36" fmla="*/ 18 w 123"/>
                <a:gd name="T37" fmla="*/ 98 h 112"/>
                <a:gd name="T38" fmla="*/ 36 w 123"/>
                <a:gd name="T39" fmla="*/ 109 h 112"/>
                <a:gd name="T40" fmla="*/ 62 w 123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3"/>
                <a:gd name="T64" fmla="*/ 0 h 112"/>
                <a:gd name="T65" fmla="*/ 123 w 123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3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3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3" name="Freeform 45"/>
            <p:cNvSpPr>
              <a:spLocks/>
            </p:cNvSpPr>
            <p:nvPr/>
          </p:nvSpPr>
          <p:spPr bwMode="auto">
            <a:xfrm>
              <a:off x="2656" y="153"/>
              <a:ext cx="183" cy="387"/>
            </a:xfrm>
            <a:custGeom>
              <a:avLst/>
              <a:gdLst>
                <a:gd name="T0" fmla="*/ 103 w 183"/>
                <a:gd name="T1" fmla="*/ 325 h 387"/>
                <a:gd name="T2" fmla="*/ 131 w 183"/>
                <a:gd name="T3" fmla="*/ 343 h 387"/>
                <a:gd name="T4" fmla="*/ 147 w 183"/>
                <a:gd name="T5" fmla="*/ 338 h 387"/>
                <a:gd name="T6" fmla="*/ 154 w 183"/>
                <a:gd name="T7" fmla="*/ 325 h 387"/>
                <a:gd name="T8" fmla="*/ 156 w 183"/>
                <a:gd name="T9" fmla="*/ 309 h 387"/>
                <a:gd name="T10" fmla="*/ 158 w 183"/>
                <a:gd name="T11" fmla="*/ 309 h 387"/>
                <a:gd name="T12" fmla="*/ 165 w 183"/>
                <a:gd name="T13" fmla="*/ 312 h 387"/>
                <a:gd name="T14" fmla="*/ 174 w 183"/>
                <a:gd name="T15" fmla="*/ 320 h 387"/>
                <a:gd name="T16" fmla="*/ 181 w 183"/>
                <a:gd name="T17" fmla="*/ 330 h 387"/>
                <a:gd name="T18" fmla="*/ 183 w 183"/>
                <a:gd name="T19" fmla="*/ 351 h 387"/>
                <a:gd name="T20" fmla="*/ 174 w 183"/>
                <a:gd name="T21" fmla="*/ 369 h 387"/>
                <a:gd name="T22" fmla="*/ 158 w 183"/>
                <a:gd name="T23" fmla="*/ 384 h 387"/>
                <a:gd name="T24" fmla="*/ 133 w 183"/>
                <a:gd name="T25" fmla="*/ 387 h 387"/>
                <a:gd name="T26" fmla="*/ 105 w 183"/>
                <a:gd name="T27" fmla="*/ 379 h 387"/>
                <a:gd name="T28" fmla="*/ 87 w 183"/>
                <a:gd name="T29" fmla="*/ 371 h 387"/>
                <a:gd name="T30" fmla="*/ 78 w 183"/>
                <a:gd name="T31" fmla="*/ 364 h 387"/>
                <a:gd name="T32" fmla="*/ 73 w 183"/>
                <a:gd name="T33" fmla="*/ 361 h 387"/>
                <a:gd name="T34" fmla="*/ 21 w 183"/>
                <a:gd name="T35" fmla="*/ 281 h 387"/>
                <a:gd name="T36" fmla="*/ 0 w 183"/>
                <a:gd name="T37" fmla="*/ 200 h 387"/>
                <a:gd name="T38" fmla="*/ 5 w 183"/>
                <a:gd name="T39" fmla="*/ 127 h 387"/>
                <a:gd name="T40" fmla="*/ 28 w 183"/>
                <a:gd name="T41" fmla="*/ 65 h 387"/>
                <a:gd name="T42" fmla="*/ 62 w 183"/>
                <a:gd name="T43" fmla="*/ 21 h 387"/>
                <a:gd name="T44" fmla="*/ 105 w 183"/>
                <a:gd name="T45" fmla="*/ 0 h 387"/>
                <a:gd name="T46" fmla="*/ 147 w 183"/>
                <a:gd name="T47" fmla="*/ 11 h 387"/>
                <a:gd name="T48" fmla="*/ 181 w 183"/>
                <a:gd name="T49" fmla="*/ 57 h 387"/>
                <a:gd name="T50" fmla="*/ 181 w 183"/>
                <a:gd name="T51" fmla="*/ 60 h 387"/>
                <a:gd name="T52" fmla="*/ 179 w 183"/>
                <a:gd name="T53" fmla="*/ 65 h 387"/>
                <a:gd name="T54" fmla="*/ 174 w 183"/>
                <a:gd name="T55" fmla="*/ 70 h 387"/>
                <a:gd name="T56" fmla="*/ 174 w 183"/>
                <a:gd name="T57" fmla="*/ 73 h 387"/>
                <a:gd name="T58" fmla="*/ 163 w 183"/>
                <a:gd name="T59" fmla="*/ 73 h 387"/>
                <a:gd name="T60" fmla="*/ 158 w 183"/>
                <a:gd name="T61" fmla="*/ 73 h 387"/>
                <a:gd name="T62" fmla="*/ 154 w 183"/>
                <a:gd name="T63" fmla="*/ 73 h 387"/>
                <a:gd name="T64" fmla="*/ 154 w 183"/>
                <a:gd name="T65" fmla="*/ 73 h 387"/>
                <a:gd name="T66" fmla="*/ 137 w 183"/>
                <a:gd name="T67" fmla="*/ 62 h 387"/>
                <a:gd name="T68" fmla="*/ 124 w 183"/>
                <a:gd name="T69" fmla="*/ 57 h 387"/>
                <a:gd name="T70" fmla="*/ 112 w 183"/>
                <a:gd name="T71" fmla="*/ 57 h 387"/>
                <a:gd name="T72" fmla="*/ 103 w 183"/>
                <a:gd name="T73" fmla="*/ 60 h 387"/>
                <a:gd name="T74" fmla="*/ 94 w 183"/>
                <a:gd name="T75" fmla="*/ 65 h 387"/>
                <a:gd name="T76" fmla="*/ 89 w 183"/>
                <a:gd name="T77" fmla="*/ 70 h 387"/>
                <a:gd name="T78" fmla="*/ 85 w 183"/>
                <a:gd name="T79" fmla="*/ 73 h 387"/>
                <a:gd name="T80" fmla="*/ 85 w 183"/>
                <a:gd name="T81" fmla="*/ 75 h 387"/>
                <a:gd name="T82" fmla="*/ 64 w 183"/>
                <a:gd name="T83" fmla="*/ 117 h 387"/>
                <a:gd name="T84" fmla="*/ 55 w 183"/>
                <a:gd name="T85" fmla="*/ 159 h 387"/>
                <a:gd name="T86" fmla="*/ 53 w 183"/>
                <a:gd name="T87" fmla="*/ 187 h 387"/>
                <a:gd name="T88" fmla="*/ 53 w 183"/>
                <a:gd name="T89" fmla="*/ 203 h 387"/>
                <a:gd name="T90" fmla="*/ 57 w 183"/>
                <a:gd name="T91" fmla="*/ 221 h 387"/>
                <a:gd name="T92" fmla="*/ 62 w 183"/>
                <a:gd name="T93" fmla="*/ 242 h 387"/>
                <a:gd name="T94" fmla="*/ 67 w 183"/>
                <a:gd name="T95" fmla="*/ 260 h 387"/>
                <a:gd name="T96" fmla="*/ 73 w 183"/>
                <a:gd name="T97" fmla="*/ 283 h 387"/>
                <a:gd name="T98" fmla="*/ 80 w 183"/>
                <a:gd name="T99" fmla="*/ 294 h 387"/>
                <a:gd name="T100" fmla="*/ 87 w 183"/>
                <a:gd name="T101" fmla="*/ 304 h 387"/>
                <a:gd name="T102" fmla="*/ 94 w 183"/>
                <a:gd name="T103" fmla="*/ 317 h 387"/>
                <a:gd name="T104" fmla="*/ 103 w 183"/>
                <a:gd name="T105" fmla="*/ 325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"/>
                <a:gd name="T160" fmla="*/ 0 h 387"/>
                <a:gd name="T161" fmla="*/ 183 w 183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" h="387">
                  <a:moveTo>
                    <a:pt x="103" y="325"/>
                  </a:moveTo>
                  <a:lnTo>
                    <a:pt x="131" y="343"/>
                  </a:lnTo>
                  <a:lnTo>
                    <a:pt x="147" y="338"/>
                  </a:lnTo>
                  <a:lnTo>
                    <a:pt x="154" y="325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20"/>
                  </a:lnTo>
                  <a:lnTo>
                    <a:pt x="181" y="330"/>
                  </a:lnTo>
                  <a:lnTo>
                    <a:pt x="183" y="351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4"/>
                  </a:lnTo>
                  <a:lnTo>
                    <a:pt x="73" y="361"/>
                  </a:lnTo>
                  <a:lnTo>
                    <a:pt x="21" y="281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1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4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4" y="117"/>
                  </a:lnTo>
                  <a:lnTo>
                    <a:pt x="55" y="159"/>
                  </a:lnTo>
                  <a:lnTo>
                    <a:pt x="53" y="187"/>
                  </a:lnTo>
                  <a:lnTo>
                    <a:pt x="53" y="203"/>
                  </a:lnTo>
                  <a:lnTo>
                    <a:pt x="57" y="221"/>
                  </a:lnTo>
                  <a:lnTo>
                    <a:pt x="62" y="242"/>
                  </a:lnTo>
                  <a:lnTo>
                    <a:pt x="67" y="260"/>
                  </a:lnTo>
                  <a:lnTo>
                    <a:pt x="73" y="283"/>
                  </a:lnTo>
                  <a:lnTo>
                    <a:pt x="80" y="294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5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4" name="Freeform 46"/>
            <p:cNvSpPr>
              <a:spLocks/>
            </p:cNvSpPr>
            <p:nvPr/>
          </p:nvSpPr>
          <p:spPr bwMode="auto">
            <a:xfrm>
              <a:off x="2656" y="153"/>
              <a:ext cx="183" cy="387"/>
            </a:xfrm>
            <a:custGeom>
              <a:avLst/>
              <a:gdLst>
                <a:gd name="T0" fmla="*/ 103 w 183"/>
                <a:gd name="T1" fmla="*/ 325 h 387"/>
                <a:gd name="T2" fmla="*/ 147 w 183"/>
                <a:gd name="T3" fmla="*/ 338 h 387"/>
                <a:gd name="T4" fmla="*/ 156 w 183"/>
                <a:gd name="T5" fmla="*/ 309 h 387"/>
                <a:gd name="T6" fmla="*/ 158 w 183"/>
                <a:gd name="T7" fmla="*/ 309 h 387"/>
                <a:gd name="T8" fmla="*/ 174 w 183"/>
                <a:gd name="T9" fmla="*/ 320 h 387"/>
                <a:gd name="T10" fmla="*/ 181 w 183"/>
                <a:gd name="T11" fmla="*/ 330 h 387"/>
                <a:gd name="T12" fmla="*/ 174 w 183"/>
                <a:gd name="T13" fmla="*/ 369 h 387"/>
                <a:gd name="T14" fmla="*/ 133 w 183"/>
                <a:gd name="T15" fmla="*/ 387 h 387"/>
                <a:gd name="T16" fmla="*/ 105 w 183"/>
                <a:gd name="T17" fmla="*/ 379 h 387"/>
                <a:gd name="T18" fmla="*/ 78 w 183"/>
                <a:gd name="T19" fmla="*/ 364 h 387"/>
                <a:gd name="T20" fmla="*/ 73 w 183"/>
                <a:gd name="T21" fmla="*/ 361 h 387"/>
                <a:gd name="T22" fmla="*/ 0 w 183"/>
                <a:gd name="T23" fmla="*/ 200 h 387"/>
                <a:gd name="T24" fmla="*/ 28 w 183"/>
                <a:gd name="T25" fmla="*/ 65 h 387"/>
                <a:gd name="T26" fmla="*/ 105 w 183"/>
                <a:gd name="T27" fmla="*/ 0 h 387"/>
                <a:gd name="T28" fmla="*/ 181 w 183"/>
                <a:gd name="T29" fmla="*/ 57 h 387"/>
                <a:gd name="T30" fmla="*/ 181 w 183"/>
                <a:gd name="T31" fmla="*/ 60 h 387"/>
                <a:gd name="T32" fmla="*/ 174 w 183"/>
                <a:gd name="T33" fmla="*/ 70 h 387"/>
                <a:gd name="T34" fmla="*/ 174 w 183"/>
                <a:gd name="T35" fmla="*/ 73 h 387"/>
                <a:gd name="T36" fmla="*/ 158 w 183"/>
                <a:gd name="T37" fmla="*/ 73 h 387"/>
                <a:gd name="T38" fmla="*/ 154 w 183"/>
                <a:gd name="T39" fmla="*/ 73 h 387"/>
                <a:gd name="T40" fmla="*/ 137 w 183"/>
                <a:gd name="T41" fmla="*/ 62 h 387"/>
                <a:gd name="T42" fmla="*/ 112 w 183"/>
                <a:gd name="T43" fmla="*/ 57 h 387"/>
                <a:gd name="T44" fmla="*/ 94 w 183"/>
                <a:gd name="T45" fmla="*/ 65 h 387"/>
                <a:gd name="T46" fmla="*/ 85 w 183"/>
                <a:gd name="T47" fmla="*/ 73 h 387"/>
                <a:gd name="T48" fmla="*/ 85 w 183"/>
                <a:gd name="T49" fmla="*/ 75 h 387"/>
                <a:gd name="T50" fmla="*/ 55 w 183"/>
                <a:gd name="T51" fmla="*/ 159 h 387"/>
                <a:gd name="T52" fmla="*/ 53 w 183"/>
                <a:gd name="T53" fmla="*/ 203 h 387"/>
                <a:gd name="T54" fmla="*/ 57 w 183"/>
                <a:gd name="T55" fmla="*/ 221 h 387"/>
                <a:gd name="T56" fmla="*/ 67 w 183"/>
                <a:gd name="T57" fmla="*/ 260 h 387"/>
                <a:gd name="T58" fmla="*/ 73 w 183"/>
                <a:gd name="T59" fmla="*/ 283 h 387"/>
                <a:gd name="T60" fmla="*/ 87 w 183"/>
                <a:gd name="T61" fmla="*/ 304 h 387"/>
                <a:gd name="T62" fmla="*/ 103 w 183"/>
                <a:gd name="T63" fmla="*/ 325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3"/>
                <a:gd name="T97" fmla="*/ 0 h 387"/>
                <a:gd name="T98" fmla="*/ 183 w 183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3" h="387">
                  <a:moveTo>
                    <a:pt x="103" y="325"/>
                  </a:moveTo>
                  <a:lnTo>
                    <a:pt x="103" y="325"/>
                  </a:lnTo>
                  <a:lnTo>
                    <a:pt x="131" y="343"/>
                  </a:lnTo>
                  <a:lnTo>
                    <a:pt x="147" y="338"/>
                  </a:lnTo>
                  <a:lnTo>
                    <a:pt x="154" y="325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20"/>
                  </a:lnTo>
                  <a:lnTo>
                    <a:pt x="181" y="330"/>
                  </a:lnTo>
                  <a:lnTo>
                    <a:pt x="183" y="351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4"/>
                  </a:lnTo>
                  <a:lnTo>
                    <a:pt x="73" y="361"/>
                  </a:lnTo>
                  <a:lnTo>
                    <a:pt x="21" y="281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1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4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4" y="117"/>
                  </a:lnTo>
                  <a:lnTo>
                    <a:pt x="55" y="159"/>
                  </a:lnTo>
                  <a:lnTo>
                    <a:pt x="53" y="187"/>
                  </a:lnTo>
                  <a:lnTo>
                    <a:pt x="53" y="203"/>
                  </a:lnTo>
                  <a:lnTo>
                    <a:pt x="57" y="221"/>
                  </a:lnTo>
                  <a:lnTo>
                    <a:pt x="62" y="242"/>
                  </a:lnTo>
                  <a:lnTo>
                    <a:pt x="67" y="260"/>
                  </a:lnTo>
                  <a:lnTo>
                    <a:pt x="73" y="283"/>
                  </a:lnTo>
                  <a:lnTo>
                    <a:pt x="80" y="294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5" name="Freeform 47"/>
            <p:cNvSpPr>
              <a:spLocks/>
            </p:cNvSpPr>
            <p:nvPr/>
          </p:nvSpPr>
          <p:spPr bwMode="auto">
            <a:xfrm>
              <a:off x="2869" y="161"/>
              <a:ext cx="183" cy="387"/>
            </a:xfrm>
            <a:custGeom>
              <a:avLst/>
              <a:gdLst>
                <a:gd name="T0" fmla="*/ 103 w 183"/>
                <a:gd name="T1" fmla="*/ 324 h 387"/>
                <a:gd name="T2" fmla="*/ 131 w 183"/>
                <a:gd name="T3" fmla="*/ 343 h 387"/>
                <a:gd name="T4" fmla="*/ 147 w 183"/>
                <a:gd name="T5" fmla="*/ 337 h 387"/>
                <a:gd name="T6" fmla="*/ 153 w 183"/>
                <a:gd name="T7" fmla="*/ 324 h 387"/>
                <a:gd name="T8" fmla="*/ 156 w 183"/>
                <a:gd name="T9" fmla="*/ 309 h 387"/>
                <a:gd name="T10" fmla="*/ 158 w 183"/>
                <a:gd name="T11" fmla="*/ 309 h 387"/>
                <a:gd name="T12" fmla="*/ 165 w 183"/>
                <a:gd name="T13" fmla="*/ 312 h 387"/>
                <a:gd name="T14" fmla="*/ 174 w 183"/>
                <a:gd name="T15" fmla="*/ 319 h 387"/>
                <a:gd name="T16" fmla="*/ 181 w 183"/>
                <a:gd name="T17" fmla="*/ 330 h 387"/>
                <a:gd name="T18" fmla="*/ 183 w 183"/>
                <a:gd name="T19" fmla="*/ 350 h 387"/>
                <a:gd name="T20" fmla="*/ 174 w 183"/>
                <a:gd name="T21" fmla="*/ 369 h 387"/>
                <a:gd name="T22" fmla="*/ 158 w 183"/>
                <a:gd name="T23" fmla="*/ 384 h 387"/>
                <a:gd name="T24" fmla="*/ 133 w 183"/>
                <a:gd name="T25" fmla="*/ 387 h 387"/>
                <a:gd name="T26" fmla="*/ 105 w 183"/>
                <a:gd name="T27" fmla="*/ 379 h 387"/>
                <a:gd name="T28" fmla="*/ 87 w 183"/>
                <a:gd name="T29" fmla="*/ 371 h 387"/>
                <a:gd name="T30" fmla="*/ 78 w 183"/>
                <a:gd name="T31" fmla="*/ 363 h 387"/>
                <a:gd name="T32" fmla="*/ 73 w 183"/>
                <a:gd name="T33" fmla="*/ 361 h 387"/>
                <a:gd name="T34" fmla="*/ 21 w 183"/>
                <a:gd name="T35" fmla="*/ 280 h 387"/>
                <a:gd name="T36" fmla="*/ 0 w 183"/>
                <a:gd name="T37" fmla="*/ 200 h 387"/>
                <a:gd name="T38" fmla="*/ 5 w 183"/>
                <a:gd name="T39" fmla="*/ 127 h 387"/>
                <a:gd name="T40" fmla="*/ 28 w 183"/>
                <a:gd name="T41" fmla="*/ 65 h 387"/>
                <a:gd name="T42" fmla="*/ 62 w 183"/>
                <a:gd name="T43" fmla="*/ 21 h 387"/>
                <a:gd name="T44" fmla="*/ 105 w 183"/>
                <a:gd name="T45" fmla="*/ 0 h 387"/>
                <a:gd name="T46" fmla="*/ 147 w 183"/>
                <a:gd name="T47" fmla="*/ 10 h 387"/>
                <a:gd name="T48" fmla="*/ 181 w 183"/>
                <a:gd name="T49" fmla="*/ 57 h 387"/>
                <a:gd name="T50" fmla="*/ 181 w 183"/>
                <a:gd name="T51" fmla="*/ 60 h 387"/>
                <a:gd name="T52" fmla="*/ 179 w 183"/>
                <a:gd name="T53" fmla="*/ 65 h 387"/>
                <a:gd name="T54" fmla="*/ 174 w 183"/>
                <a:gd name="T55" fmla="*/ 70 h 387"/>
                <a:gd name="T56" fmla="*/ 174 w 183"/>
                <a:gd name="T57" fmla="*/ 73 h 387"/>
                <a:gd name="T58" fmla="*/ 163 w 183"/>
                <a:gd name="T59" fmla="*/ 73 h 387"/>
                <a:gd name="T60" fmla="*/ 158 w 183"/>
                <a:gd name="T61" fmla="*/ 73 h 387"/>
                <a:gd name="T62" fmla="*/ 153 w 183"/>
                <a:gd name="T63" fmla="*/ 73 h 387"/>
                <a:gd name="T64" fmla="*/ 153 w 183"/>
                <a:gd name="T65" fmla="*/ 73 h 387"/>
                <a:gd name="T66" fmla="*/ 137 w 183"/>
                <a:gd name="T67" fmla="*/ 62 h 387"/>
                <a:gd name="T68" fmla="*/ 124 w 183"/>
                <a:gd name="T69" fmla="*/ 57 h 387"/>
                <a:gd name="T70" fmla="*/ 112 w 183"/>
                <a:gd name="T71" fmla="*/ 57 h 387"/>
                <a:gd name="T72" fmla="*/ 103 w 183"/>
                <a:gd name="T73" fmla="*/ 60 h 387"/>
                <a:gd name="T74" fmla="*/ 94 w 183"/>
                <a:gd name="T75" fmla="*/ 65 h 387"/>
                <a:gd name="T76" fmla="*/ 89 w 183"/>
                <a:gd name="T77" fmla="*/ 70 h 387"/>
                <a:gd name="T78" fmla="*/ 85 w 183"/>
                <a:gd name="T79" fmla="*/ 73 h 387"/>
                <a:gd name="T80" fmla="*/ 85 w 183"/>
                <a:gd name="T81" fmla="*/ 75 h 387"/>
                <a:gd name="T82" fmla="*/ 62 w 183"/>
                <a:gd name="T83" fmla="*/ 117 h 387"/>
                <a:gd name="T84" fmla="*/ 53 w 183"/>
                <a:gd name="T85" fmla="*/ 158 h 387"/>
                <a:gd name="T86" fmla="*/ 53 w 183"/>
                <a:gd name="T87" fmla="*/ 187 h 387"/>
                <a:gd name="T88" fmla="*/ 53 w 183"/>
                <a:gd name="T89" fmla="*/ 202 h 387"/>
                <a:gd name="T90" fmla="*/ 57 w 183"/>
                <a:gd name="T91" fmla="*/ 221 h 387"/>
                <a:gd name="T92" fmla="*/ 62 w 183"/>
                <a:gd name="T93" fmla="*/ 241 h 387"/>
                <a:gd name="T94" fmla="*/ 66 w 183"/>
                <a:gd name="T95" fmla="*/ 260 h 387"/>
                <a:gd name="T96" fmla="*/ 73 w 183"/>
                <a:gd name="T97" fmla="*/ 283 h 387"/>
                <a:gd name="T98" fmla="*/ 80 w 183"/>
                <a:gd name="T99" fmla="*/ 293 h 387"/>
                <a:gd name="T100" fmla="*/ 87 w 183"/>
                <a:gd name="T101" fmla="*/ 304 h 387"/>
                <a:gd name="T102" fmla="*/ 94 w 183"/>
                <a:gd name="T103" fmla="*/ 317 h 387"/>
                <a:gd name="T104" fmla="*/ 103 w 183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"/>
                <a:gd name="T160" fmla="*/ 0 h 387"/>
                <a:gd name="T161" fmla="*/ 183 w 183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" h="387">
                  <a:moveTo>
                    <a:pt x="103" y="324"/>
                  </a:moveTo>
                  <a:lnTo>
                    <a:pt x="131" y="343"/>
                  </a:lnTo>
                  <a:lnTo>
                    <a:pt x="147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19"/>
                  </a:lnTo>
                  <a:lnTo>
                    <a:pt x="181" y="330"/>
                  </a:lnTo>
                  <a:lnTo>
                    <a:pt x="183" y="350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0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3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3" y="187"/>
                  </a:lnTo>
                  <a:lnTo>
                    <a:pt x="53" y="202"/>
                  </a:lnTo>
                  <a:lnTo>
                    <a:pt x="57" y="221"/>
                  </a:lnTo>
                  <a:lnTo>
                    <a:pt x="62" y="241"/>
                  </a:lnTo>
                  <a:lnTo>
                    <a:pt x="66" y="260"/>
                  </a:lnTo>
                  <a:lnTo>
                    <a:pt x="73" y="283"/>
                  </a:lnTo>
                  <a:lnTo>
                    <a:pt x="80" y="293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6" name="Freeform 48"/>
            <p:cNvSpPr>
              <a:spLocks/>
            </p:cNvSpPr>
            <p:nvPr/>
          </p:nvSpPr>
          <p:spPr bwMode="auto">
            <a:xfrm>
              <a:off x="2869" y="161"/>
              <a:ext cx="183" cy="387"/>
            </a:xfrm>
            <a:custGeom>
              <a:avLst/>
              <a:gdLst>
                <a:gd name="T0" fmla="*/ 103 w 183"/>
                <a:gd name="T1" fmla="*/ 324 h 387"/>
                <a:gd name="T2" fmla="*/ 147 w 183"/>
                <a:gd name="T3" fmla="*/ 337 h 387"/>
                <a:gd name="T4" fmla="*/ 156 w 183"/>
                <a:gd name="T5" fmla="*/ 309 h 387"/>
                <a:gd name="T6" fmla="*/ 158 w 183"/>
                <a:gd name="T7" fmla="*/ 309 h 387"/>
                <a:gd name="T8" fmla="*/ 174 w 183"/>
                <a:gd name="T9" fmla="*/ 319 h 387"/>
                <a:gd name="T10" fmla="*/ 181 w 183"/>
                <a:gd name="T11" fmla="*/ 330 h 387"/>
                <a:gd name="T12" fmla="*/ 174 w 183"/>
                <a:gd name="T13" fmla="*/ 369 h 387"/>
                <a:gd name="T14" fmla="*/ 133 w 183"/>
                <a:gd name="T15" fmla="*/ 387 h 387"/>
                <a:gd name="T16" fmla="*/ 105 w 183"/>
                <a:gd name="T17" fmla="*/ 379 h 387"/>
                <a:gd name="T18" fmla="*/ 78 w 183"/>
                <a:gd name="T19" fmla="*/ 363 h 387"/>
                <a:gd name="T20" fmla="*/ 73 w 183"/>
                <a:gd name="T21" fmla="*/ 361 h 387"/>
                <a:gd name="T22" fmla="*/ 0 w 183"/>
                <a:gd name="T23" fmla="*/ 200 h 387"/>
                <a:gd name="T24" fmla="*/ 28 w 183"/>
                <a:gd name="T25" fmla="*/ 65 h 387"/>
                <a:gd name="T26" fmla="*/ 105 w 183"/>
                <a:gd name="T27" fmla="*/ 0 h 387"/>
                <a:gd name="T28" fmla="*/ 181 w 183"/>
                <a:gd name="T29" fmla="*/ 57 h 387"/>
                <a:gd name="T30" fmla="*/ 181 w 183"/>
                <a:gd name="T31" fmla="*/ 60 h 387"/>
                <a:gd name="T32" fmla="*/ 174 w 183"/>
                <a:gd name="T33" fmla="*/ 70 h 387"/>
                <a:gd name="T34" fmla="*/ 174 w 183"/>
                <a:gd name="T35" fmla="*/ 73 h 387"/>
                <a:gd name="T36" fmla="*/ 158 w 183"/>
                <a:gd name="T37" fmla="*/ 73 h 387"/>
                <a:gd name="T38" fmla="*/ 153 w 183"/>
                <a:gd name="T39" fmla="*/ 73 h 387"/>
                <a:gd name="T40" fmla="*/ 137 w 183"/>
                <a:gd name="T41" fmla="*/ 62 h 387"/>
                <a:gd name="T42" fmla="*/ 112 w 183"/>
                <a:gd name="T43" fmla="*/ 57 h 387"/>
                <a:gd name="T44" fmla="*/ 94 w 183"/>
                <a:gd name="T45" fmla="*/ 65 h 387"/>
                <a:gd name="T46" fmla="*/ 85 w 183"/>
                <a:gd name="T47" fmla="*/ 73 h 387"/>
                <a:gd name="T48" fmla="*/ 85 w 183"/>
                <a:gd name="T49" fmla="*/ 75 h 387"/>
                <a:gd name="T50" fmla="*/ 53 w 183"/>
                <a:gd name="T51" fmla="*/ 158 h 387"/>
                <a:gd name="T52" fmla="*/ 53 w 183"/>
                <a:gd name="T53" fmla="*/ 202 h 387"/>
                <a:gd name="T54" fmla="*/ 57 w 183"/>
                <a:gd name="T55" fmla="*/ 221 h 387"/>
                <a:gd name="T56" fmla="*/ 66 w 183"/>
                <a:gd name="T57" fmla="*/ 260 h 387"/>
                <a:gd name="T58" fmla="*/ 73 w 183"/>
                <a:gd name="T59" fmla="*/ 283 h 387"/>
                <a:gd name="T60" fmla="*/ 87 w 183"/>
                <a:gd name="T61" fmla="*/ 304 h 387"/>
                <a:gd name="T62" fmla="*/ 103 w 183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3"/>
                <a:gd name="T97" fmla="*/ 0 h 387"/>
                <a:gd name="T98" fmla="*/ 183 w 183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3" h="387">
                  <a:moveTo>
                    <a:pt x="103" y="324"/>
                  </a:moveTo>
                  <a:lnTo>
                    <a:pt x="103" y="324"/>
                  </a:lnTo>
                  <a:lnTo>
                    <a:pt x="131" y="343"/>
                  </a:lnTo>
                  <a:lnTo>
                    <a:pt x="147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19"/>
                  </a:lnTo>
                  <a:lnTo>
                    <a:pt x="181" y="330"/>
                  </a:lnTo>
                  <a:lnTo>
                    <a:pt x="183" y="350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0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3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3" y="187"/>
                  </a:lnTo>
                  <a:lnTo>
                    <a:pt x="53" y="202"/>
                  </a:lnTo>
                  <a:lnTo>
                    <a:pt x="57" y="221"/>
                  </a:lnTo>
                  <a:lnTo>
                    <a:pt x="62" y="241"/>
                  </a:lnTo>
                  <a:lnTo>
                    <a:pt x="66" y="260"/>
                  </a:lnTo>
                  <a:lnTo>
                    <a:pt x="73" y="283"/>
                  </a:lnTo>
                  <a:lnTo>
                    <a:pt x="80" y="293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7" name="Freeform 49"/>
            <p:cNvSpPr>
              <a:spLocks/>
            </p:cNvSpPr>
            <p:nvPr/>
          </p:nvSpPr>
          <p:spPr bwMode="auto">
            <a:xfrm>
              <a:off x="3086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29 w 181"/>
                <a:gd name="T3" fmla="*/ 343 h 387"/>
                <a:gd name="T4" fmla="*/ 147 w 181"/>
                <a:gd name="T5" fmla="*/ 337 h 387"/>
                <a:gd name="T6" fmla="*/ 154 w 181"/>
                <a:gd name="T7" fmla="*/ 324 h 387"/>
                <a:gd name="T8" fmla="*/ 156 w 181"/>
                <a:gd name="T9" fmla="*/ 309 h 387"/>
                <a:gd name="T10" fmla="*/ 158 w 181"/>
                <a:gd name="T11" fmla="*/ 309 h 387"/>
                <a:gd name="T12" fmla="*/ 165 w 181"/>
                <a:gd name="T13" fmla="*/ 312 h 387"/>
                <a:gd name="T14" fmla="*/ 172 w 181"/>
                <a:gd name="T15" fmla="*/ 319 h 387"/>
                <a:gd name="T16" fmla="*/ 179 w 181"/>
                <a:gd name="T17" fmla="*/ 330 h 387"/>
                <a:gd name="T18" fmla="*/ 181 w 181"/>
                <a:gd name="T19" fmla="*/ 350 h 387"/>
                <a:gd name="T20" fmla="*/ 174 w 181"/>
                <a:gd name="T21" fmla="*/ 369 h 387"/>
                <a:gd name="T22" fmla="*/ 156 w 181"/>
                <a:gd name="T23" fmla="*/ 384 h 387"/>
                <a:gd name="T24" fmla="*/ 131 w 181"/>
                <a:gd name="T25" fmla="*/ 387 h 387"/>
                <a:gd name="T26" fmla="*/ 106 w 181"/>
                <a:gd name="T27" fmla="*/ 379 h 387"/>
                <a:gd name="T28" fmla="*/ 87 w 181"/>
                <a:gd name="T29" fmla="*/ 371 h 387"/>
                <a:gd name="T30" fmla="*/ 78 w 181"/>
                <a:gd name="T31" fmla="*/ 363 h 387"/>
                <a:gd name="T32" fmla="*/ 74 w 181"/>
                <a:gd name="T33" fmla="*/ 361 h 387"/>
                <a:gd name="T34" fmla="*/ 21 w 181"/>
                <a:gd name="T35" fmla="*/ 280 h 387"/>
                <a:gd name="T36" fmla="*/ 0 w 181"/>
                <a:gd name="T37" fmla="*/ 200 h 387"/>
                <a:gd name="T38" fmla="*/ 5 w 181"/>
                <a:gd name="T39" fmla="*/ 127 h 387"/>
                <a:gd name="T40" fmla="*/ 28 w 181"/>
                <a:gd name="T41" fmla="*/ 65 h 387"/>
                <a:gd name="T42" fmla="*/ 62 w 181"/>
                <a:gd name="T43" fmla="*/ 21 h 387"/>
                <a:gd name="T44" fmla="*/ 103 w 181"/>
                <a:gd name="T45" fmla="*/ 0 h 387"/>
                <a:gd name="T46" fmla="*/ 145 w 181"/>
                <a:gd name="T47" fmla="*/ 10 h 387"/>
                <a:gd name="T48" fmla="*/ 179 w 181"/>
                <a:gd name="T49" fmla="*/ 57 h 387"/>
                <a:gd name="T50" fmla="*/ 179 w 181"/>
                <a:gd name="T51" fmla="*/ 60 h 387"/>
                <a:gd name="T52" fmla="*/ 177 w 181"/>
                <a:gd name="T53" fmla="*/ 65 h 387"/>
                <a:gd name="T54" fmla="*/ 174 w 181"/>
                <a:gd name="T55" fmla="*/ 70 h 387"/>
                <a:gd name="T56" fmla="*/ 174 w 181"/>
                <a:gd name="T57" fmla="*/ 73 h 387"/>
                <a:gd name="T58" fmla="*/ 163 w 181"/>
                <a:gd name="T59" fmla="*/ 73 h 387"/>
                <a:gd name="T60" fmla="*/ 156 w 181"/>
                <a:gd name="T61" fmla="*/ 73 h 387"/>
                <a:gd name="T62" fmla="*/ 152 w 181"/>
                <a:gd name="T63" fmla="*/ 73 h 387"/>
                <a:gd name="T64" fmla="*/ 152 w 181"/>
                <a:gd name="T65" fmla="*/ 73 h 387"/>
                <a:gd name="T66" fmla="*/ 136 w 181"/>
                <a:gd name="T67" fmla="*/ 62 h 387"/>
                <a:gd name="T68" fmla="*/ 122 w 181"/>
                <a:gd name="T69" fmla="*/ 57 h 387"/>
                <a:gd name="T70" fmla="*/ 110 w 181"/>
                <a:gd name="T71" fmla="*/ 57 h 387"/>
                <a:gd name="T72" fmla="*/ 101 w 181"/>
                <a:gd name="T73" fmla="*/ 60 h 387"/>
                <a:gd name="T74" fmla="*/ 92 w 181"/>
                <a:gd name="T75" fmla="*/ 65 h 387"/>
                <a:gd name="T76" fmla="*/ 87 w 181"/>
                <a:gd name="T77" fmla="*/ 70 h 387"/>
                <a:gd name="T78" fmla="*/ 85 w 181"/>
                <a:gd name="T79" fmla="*/ 73 h 387"/>
                <a:gd name="T80" fmla="*/ 83 w 181"/>
                <a:gd name="T81" fmla="*/ 75 h 387"/>
                <a:gd name="T82" fmla="*/ 62 w 181"/>
                <a:gd name="T83" fmla="*/ 117 h 387"/>
                <a:gd name="T84" fmla="*/ 53 w 181"/>
                <a:gd name="T85" fmla="*/ 158 h 387"/>
                <a:gd name="T86" fmla="*/ 51 w 181"/>
                <a:gd name="T87" fmla="*/ 187 h 387"/>
                <a:gd name="T88" fmla="*/ 53 w 181"/>
                <a:gd name="T89" fmla="*/ 202 h 387"/>
                <a:gd name="T90" fmla="*/ 55 w 181"/>
                <a:gd name="T91" fmla="*/ 221 h 387"/>
                <a:gd name="T92" fmla="*/ 60 w 181"/>
                <a:gd name="T93" fmla="*/ 241 h 387"/>
                <a:gd name="T94" fmla="*/ 65 w 181"/>
                <a:gd name="T95" fmla="*/ 260 h 387"/>
                <a:gd name="T96" fmla="*/ 74 w 181"/>
                <a:gd name="T97" fmla="*/ 283 h 387"/>
                <a:gd name="T98" fmla="*/ 78 w 181"/>
                <a:gd name="T99" fmla="*/ 293 h 387"/>
                <a:gd name="T100" fmla="*/ 85 w 181"/>
                <a:gd name="T101" fmla="*/ 304 h 387"/>
                <a:gd name="T102" fmla="*/ 92 w 181"/>
                <a:gd name="T103" fmla="*/ 317 h 387"/>
                <a:gd name="T104" fmla="*/ 101 w 181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7"/>
                <a:gd name="T161" fmla="*/ 181 w 181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7">
                  <a:moveTo>
                    <a:pt x="101" y="324"/>
                  </a:moveTo>
                  <a:lnTo>
                    <a:pt x="129" y="343"/>
                  </a:lnTo>
                  <a:lnTo>
                    <a:pt x="147" y="337"/>
                  </a:lnTo>
                  <a:lnTo>
                    <a:pt x="154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9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1" y="387"/>
                  </a:lnTo>
                  <a:lnTo>
                    <a:pt x="106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0"/>
                  </a:lnTo>
                  <a:lnTo>
                    <a:pt x="177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6" y="73"/>
                  </a:lnTo>
                  <a:lnTo>
                    <a:pt x="152" y="73"/>
                  </a:lnTo>
                  <a:lnTo>
                    <a:pt x="136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2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3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1" y="187"/>
                  </a:lnTo>
                  <a:lnTo>
                    <a:pt x="53" y="202"/>
                  </a:lnTo>
                  <a:lnTo>
                    <a:pt x="55" y="221"/>
                  </a:lnTo>
                  <a:lnTo>
                    <a:pt x="60" y="241"/>
                  </a:lnTo>
                  <a:lnTo>
                    <a:pt x="65" y="260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2" y="317"/>
                  </a:lnTo>
                  <a:lnTo>
                    <a:pt x="101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8" name="Freeform 50"/>
            <p:cNvSpPr>
              <a:spLocks/>
            </p:cNvSpPr>
            <p:nvPr/>
          </p:nvSpPr>
          <p:spPr bwMode="auto">
            <a:xfrm>
              <a:off x="3086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47 w 181"/>
                <a:gd name="T3" fmla="*/ 337 h 387"/>
                <a:gd name="T4" fmla="*/ 156 w 181"/>
                <a:gd name="T5" fmla="*/ 309 h 387"/>
                <a:gd name="T6" fmla="*/ 158 w 181"/>
                <a:gd name="T7" fmla="*/ 309 h 387"/>
                <a:gd name="T8" fmla="*/ 172 w 181"/>
                <a:gd name="T9" fmla="*/ 319 h 387"/>
                <a:gd name="T10" fmla="*/ 179 w 181"/>
                <a:gd name="T11" fmla="*/ 330 h 387"/>
                <a:gd name="T12" fmla="*/ 174 w 181"/>
                <a:gd name="T13" fmla="*/ 369 h 387"/>
                <a:gd name="T14" fmla="*/ 131 w 181"/>
                <a:gd name="T15" fmla="*/ 387 h 387"/>
                <a:gd name="T16" fmla="*/ 106 w 181"/>
                <a:gd name="T17" fmla="*/ 379 h 387"/>
                <a:gd name="T18" fmla="*/ 78 w 181"/>
                <a:gd name="T19" fmla="*/ 363 h 387"/>
                <a:gd name="T20" fmla="*/ 74 w 181"/>
                <a:gd name="T21" fmla="*/ 361 h 387"/>
                <a:gd name="T22" fmla="*/ 0 w 181"/>
                <a:gd name="T23" fmla="*/ 200 h 387"/>
                <a:gd name="T24" fmla="*/ 28 w 181"/>
                <a:gd name="T25" fmla="*/ 65 h 387"/>
                <a:gd name="T26" fmla="*/ 103 w 181"/>
                <a:gd name="T27" fmla="*/ 0 h 387"/>
                <a:gd name="T28" fmla="*/ 179 w 181"/>
                <a:gd name="T29" fmla="*/ 57 h 387"/>
                <a:gd name="T30" fmla="*/ 179 w 181"/>
                <a:gd name="T31" fmla="*/ 60 h 387"/>
                <a:gd name="T32" fmla="*/ 174 w 181"/>
                <a:gd name="T33" fmla="*/ 70 h 387"/>
                <a:gd name="T34" fmla="*/ 174 w 181"/>
                <a:gd name="T35" fmla="*/ 73 h 387"/>
                <a:gd name="T36" fmla="*/ 156 w 181"/>
                <a:gd name="T37" fmla="*/ 73 h 387"/>
                <a:gd name="T38" fmla="*/ 152 w 181"/>
                <a:gd name="T39" fmla="*/ 73 h 387"/>
                <a:gd name="T40" fmla="*/ 136 w 181"/>
                <a:gd name="T41" fmla="*/ 62 h 387"/>
                <a:gd name="T42" fmla="*/ 110 w 181"/>
                <a:gd name="T43" fmla="*/ 57 h 387"/>
                <a:gd name="T44" fmla="*/ 92 w 181"/>
                <a:gd name="T45" fmla="*/ 65 h 387"/>
                <a:gd name="T46" fmla="*/ 85 w 181"/>
                <a:gd name="T47" fmla="*/ 73 h 387"/>
                <a:gd name="T48" fmla="*/ 83 w 181"/>
                <a:gd name="T49" fmla="*/ 75 h 387"/>
                <a:gd name="T50" fmla="*/ 53 w 181"/>
                <a:gd name="T51" fmla="*/ 158 h 387"/>
                <a:gd name="T52" fmla="*/ 53 w 181"/>
                <a:gd name="T53" fmla="*/ 202 h 387"/>
                <a:gd name="T54" fmla="*/ 55 w 181"/>
                <a:gd name="T55" fmla="*/ 221 h 387"/>
                <a:gd name="T56" fmla="*/ 65 w 181"/>
                <a:gd name="T57" fmla="*/ 260 h 387"/>
                <a:gd name="T58" fmla="*/ 74 w 181"/>
                <a:gd name="T59" fmla="*/ 283 h 387"/>
                <a:gd name="T60" fmla="*/ 85 w 181"/>
                <a:gd name="T61" fmla="*/ 304 h 387"/>
                <a:gd name="T62" fmla="*/ 101 w 181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7"/>
                <a:gd name="T98" fmla="*/ 181 w 181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7">
                  <a:moveTo>
                    <a:pt x="101" y="324"/>
                  </a:moveTo>
                  <a:lnTo>
                    <a:pt x="101" y="324"/>
                  </a:lnTo>
                  <a:lnTo>
                    <a:pt x="129" y="343"/>
                  </a:lnTo>
                  <a:lnTo>
                    <a:pt x="147" y="337"/>
                  </a:lnTo>
                  <a:lnTo>
                    <a:pt x="154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9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1" y="387"/>
                  </a:lnTo>
                  <a:lnTo>
                    <a:pt x="106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0"/>
                  </a:lnTo>
                  <a:lnTo>
                    <a:pt x="177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6" y="73"/>
                  </a:lnTo>
                  <a:lnTo>
                    <a:pt x="152" y="73"/>
                  </a:lnTo>
                  <a:lnTo>
                    <a:pt x="136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2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3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1" y="187"/>
                  </a:lnTo>
                  <a:lnTo>
                    <a:pt x="53" y="202"/>
                  </a:lnTo>
                  <a:lnTo>
                    <a:pt x="55" y="221"/>
                  </a:lnTo>
                  <a:lnTo>
                    <a:pt x="60" y="241"/>
                  </a:lnTo>
                  <a:lnTo>
                    <a:pt x="65" y="260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2" y="317"/>
                  </a:lnTo>
                  <a:lnTo>
                    <a:pt x="101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19" name="Freeform 51"/>
            <p:cNvSpPr>
              <a:spLocks/>
            </p:cNvSpPr>
            <p:nvPr/>
          </p:nvSpPr>
          <p:spPr bwMode="auto">
            <a:xfrm>
              <a:off x="355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9 w 181"/>
                <a:gd name="T3" fmla="*/ 345 h 389"/>
                <a:gd name="T4" fmla="*/ 147 w 181"/>
                <a:gd name="T5" fmla="*/ 340 h 389"/>
                <a:gd name="T6" fmla="*/ 154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9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1 w 181"/>
                <a:gd name="T25" fmla="*/ 389 h 389"/>
                <a:gd name="T26" fmla="*/ 106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4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8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5 w 181"/>
                <a:gd name="T47" fmla="*/ 10 h 389"/>
                <a:gd name="T48" fmla="*/ 179 w 181"/>
                <a:gd name="T49" fmla="*/ 57 h 389"/>
                <a:gd name="T50" fmla="*/ 179 w 181"/>
                <a:gd name="T51" fmla="*/ 62 h 389"/>
                <a:gd name="T52" fmla="*/ 177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3 w 181"/>
                <a:gd name="T59" fmla="*/ 75 h 389"/>
                <a:gd name="T60" fmla="*/ 156 w 181"/>
                <a:gd name="T61" fmla="*/ 75 h 389"/>
                <a:gd name="T62" fmla="*/ 152 w 181"/>
                <a:gd name="T63" fmla="*/ 72 h 389"/>
                <a:gd name="T64" fmla="*/ 152 w 181"/>
                <a:gd name="T65" fmla="*/ 72 h 389"/>
                <a:gd name="T66" fmla="*/ 135 w 181"/>
                <a:gd name="T67" fmla="*/ 62 h 389"/>
                <a:gd name="T68" fmla="*/ 122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3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1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60 w 181"/>
                <a:gd name="T93" fmla="*/ 244 h 389"/>
                <a:gd name="T94" fmla="*/ 65 w 181"/>
                <a:gd name="T95" fmla="*/ 262 h 389"/>
                <a:gd name="T96" fmla="*/ 74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2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5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0" name="Freeform 52"/>
            <p:cNvSpPr>
              <a:spLocks/>
            </p:cNvSpPr>
            <p:nvPr/>
          </p:nvSpPr>
          <p:spPr bwMode="auto">
            <a:xfrm>
              <a:off x="355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7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9 w 181"/>
                <a:gd name="T11" fmla="*/ 329 h 389"/>
                <a:gd name="T12" fmla="*/ 174 w 181"/>
                <a:gd name="T13" fmla="*/ 371 h 389"/>
                <a:gd name="T14" fmla="*/ 131 w 181"/>
                <a:gd name="T15" fmla="*/ 389 h 389"/>
                <a:gd name="T16" fmla="*/ 106 w 181"/>
                <a:gd name="T17" fmla="*/ 381 h 389"/>
                <a:gd name="T18" fmla="*/ 78 w 181"/>
                <a:gd name="T19" fmla="*/ 363 h 389"/>
                <a:gd name="T20" fmla="*/ 74 w 181"/>
                <a:gd name="T21" fmla="*/ 360 h 389"/>
                <a:gd name="T22" fmla="*/ 0 w 181"/>
                <a:gd name="T23" fmla="*/ 199 h 389"/>
                <a:gd name="T24" fmla="*/ 28 w 181"/>
                <a:gd name="T25" fmla="*/ 64 h 389"/>
                <a:gd name="T26" fmla="*/ 103 w 181"/>
                <a:gd name="T27" fmla="*/ 0 h 389"/>
                <a:gd name="T28" fmla="*/ 179 w 181"/>
                <a:gd name="T29" fmla="*/ 57 h 389"/>
                <a:gd name="T30" fmla="*/ 179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2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3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5 w 181"/>
                <a:gd name="T57" fmla="*/ 262 h 389"/>
                <a:gd name="T58" fmla="*/ 74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2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5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1" name="Freeform 53"/>
            <p:cNvSpPr>
              <a:spLocks/>
            </p:cNvSpPr>
            <p:nvPr/>
          </p:nvSpPr>
          <p:spPr bwMode="auto">
            <a:xfrm>
              <a:off x="377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8 w 181"/>
                <a:gd name="T3" fmla="*/ 345 h 389"/>
                <a:gd name="T4" fmla="*/ 147 w 181"/>
                <a:gd name="T5" fmla="*/ 340 h 389"/>
                <a:gd name="T6" fmla="*/ 154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9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1 w 181"/>
                <a:gd name="T25" fmla="*/ 389 h 389"/>
                <a:gd name="T26" fmla="*/ 105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3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8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4 w 181"/>
                <a:gd name="T47" fmla="*/ 10 h 389"/>
                <a:gd name="T48" fmla="*/ 179 w 181"/>
                <a:gd name="T49" fmla="*/ 57 h 389"/>
                <a:gd name="T50" fmla="*/ 179 w 181"/>
                <a:gd name="T51" fmla="*/ 62 h 389"/>
                <a:gd name="T52" fmla="*/ 176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3 w 181"/>
                <a:gd name="T59" fmla="*/ 75 h 389"/>
                <a:gd name="T60" fmla="*/ 156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1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3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1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60 w 181"/>
                <a:gd name="T93" fmla="*/ 244 h 389"/>
                <a:gd name="T94" fmla="*/ 64 w 181"/>
                <a:gd name="T95" fmla="*/ 262 h 389"/>
                <a:gd name="T96" fmla="*/ 73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8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2" name="Freeform 54"/>
            <p:cNvSpPr>
              <a:spLocks/>
            </p:cNvSpPr>
            <p:nvPr/>
          </p:nvSpPr>
          <p:spPr bwMode="auto">
            <a:xfrm>
              <a:off x="377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7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9 w 181"/>
                <a:gd name="T11" fmla="*/ 329 h 389"/>
                <a:gd name="T12" fmla="*/ 174 w 181"/>
                <a:gd name="T13" fmla="*/ 371 h 389"/>
                <a:gd name="T14" fmla="*/ 131 w 181"/>
                <a:gd name="T15" fmla="*/ 389 h 389"/>
                <a:gd name="T16" fmla="*/ 105 w 181"/>
                <a:gd name="T17" fmla="*/ 381 h 389"/>
                <a:gd name="T18" fmla="*/ 78 w 181"/>
                <a:gd name="T19" fmla="*/ 363 h 389"/>
                <a:gd name="T20" fmla="*/ 73 w 181"/>
                <a:gd name="T21" fmla="*/ 360 h 389"/>
                <a:gd name="T22" fmla="*/ 0 w 181"/>
                <a:gd name="T23" fmla="*/ 199 h 389"/>
                <a:gd name="T24" fmla="*/ 28 w 181"/>
                <a:gd name="T25" fmla="*/ 64 h 389"/>
                <a:gd name="T26" fmla="*/ 103 w 181"/>
                <a:gd name="T27" fmla="*/ 0 h 389"/>
                <a:gd name="T28" fmla="*/ 179 w 181"/>
                <a:gd name="T29" fmla="*/ 57 h 389"/>
                <a:gd name="T30" fmla="*/ 179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3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3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8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3" name="Freeform 55"/>
            <p:cNvSpPr>
              <a:spLocks/>
            </p:cNvSpPr>
            <p:nvPr/>
          </p:nvSpPr>
          <p:spPr bwMode="auto">
            <a:xfrm>
              <a:off x="4014" y="169"/>
              <a:ext cx="180" cy="387"/>
            </a:xfrm>
            <a:custGeom>
              <a:avLst/>
              <a:gdLst>
                <a:gd name="T0" fmla="*/ 100 w 180"/>
                <a:gd name="T1" fmla="*/ 324 h 387"/>
                <a:gd name="T2" fmla="*/ 128 w 180"/>
                <a:gd name="T3" fmla="*/ 342 h 387"/>
                <a:gd name="T4" fmla="*/ 146 w 180"/>
                <a:gd name="T5" fmla="*/ 337 h 387"/>
                <a:gd name="T6" fmla="*/ 153 w 180"/>
                <a:gd name="T7" fmla="*/ 324 h 387"/>
                <a:gd name="T8" fmla="*/ 155 w 180"/>
                <a:gd name="T9" fmla="*/ 309 h 387"/>
                <a:gd name="T10" fmla="*/ 157 w 180"/>
                <a:gd name="T11" fmla="*/ 309 h 387"/>
                <a:gd name="T12" fmla="*/ 164 w 180"/>
                <a:gd name="T13" fmla="*/ 311 h 387"/>
                <a:gd name="T14" fmla="*/ 171 w 180"/>
                <a:gd name="T15" fmla="*/ 319 h 387"/>
                <a:gd name="T16" fmla="*/ 178 w 180"/>
                <a:gd name="T17" fmla="*/ 329 h 387"/>
                <a:gd name="T18" fmla="*/ 180 w 180"/>
                <a:gd name="T19" fmla="*/ 350 h 387"/>
                <a:gd name="T20" fmla="*/ 173 w 180"/>
                <a:gd name="T21" fmla="*/ 368 h 387"/>
                <a:gd name="T22" fmla="*/ 155 w 180"/>
                <a:gd name="T23" fmla="*/ 384 h 387"/>
                <a:gd name="T24" fmla="*/ 130 w 180"/>
                <a:gd name="T25" fmla="*/ 387 h 387"/>
                <a:gd name="T26" fmla="*/ 105 w 180"/>
                <a:gd name="T27" fmla="*/ 379 h 387"/>
                <a:gd name="T28" fmla="*/ 86 w 180"/>
                <a:gd name="T29" fmla="*/ 371 h 387"/>
                <a:gd name="T30" fmla="*/ 77 w 180"/>
                <a:gd name="T31" fmla="*/ 363 h 387"/>
                <a:gd name="T32" fmla="*/ 73 w 180"/>
                <a:gd name="T33" fmla="*/ 361 h 387"/>
                <a:gd name="T34" fmla="*/ 20 w 180"/>
                <a:gd name="T35" fmla="*/ 280 h 387"/>
                <a:gd name="T36" fmla="*/ 0 w 180"/>
                <a:gd name="T37" fmla="*/ 200 h 387"/>
                <a:gd name="T38" fmla="*/ 4 w 180"/>
                <a:gd name="T39" fmla="*/ 127 h 387"/>
                <a:gd name="T40" fmla="*/ 27 w 180"/>
                <a:gd name="T41" fmla="*/ 65 h 387"/>
                <a:gd name="T42" fmla="*/ 61 w 180"/>
                <a:gd name="T43" fmla="*/ 21 h 387"/>
                <a:gd name="T44" fmla="*/ 103 w 180"/>
                <a:gd name="T45" fmla="*/ 0 h 387"/>
                <a:gd name="T46" fmla="*/ 144 w 180"/>
                <a:gd name="T47" fmla="*/ 10 h 387"/>
                <a:gd name="T48" fmla="*/ 178 w 180"/>
                <a:gd name="T49" fmla="*/ 57 h 387"/>
                <a:gd name="T50" fmla="*/ 178 w 180"/>
                <a:gd name="T51" fmla="*/ 59 h 387"/>
                <a:gd name="T52" fmla="*/ 176 w 180"/>
                <a:gd name="T53" fmla="*/ 65 h 387"/>
                <a:gd name="T54" fmla="*/ 173 w 180"/>
                <a:gd name="T55" fmla="*/ 70 h 387"/>
                <a:gd name="T56" fmla="*/ 173 w 180"/>
                <a:gd name="T57" fmla="*/ 72 h 387"/>
                <a:gd name="T58" fmla="*/ 162 w 180"/>
                <a:gd name="T59" fmla="*/ 72 h 387"/>
                <a:gd name="T60" fmla="*/ 155 w 180"/>
                <a:gd name="T61" fmla="*/ 72 h 387"/>
                <a:gd name="T62" fmla="*/ 151 w 180"/>
                <a:gd name="T63" fmla="*/ 72 h 387"/>
                <a:gd name="T64" fmla="*/ 151 w 180"/>
                <a:gd name="T65" fmla="*/ 72 h 387"/>
                <a:gd name="T66" fmla="*/ 135 w 180"/>
                <a:gd name="T67" fmla="*/ 62 h 387"/>
                <a:gd name="T68" fmla="*/ 121 w 180"/>
                <a:gd name="T69" fmla="*/ 57 h 387"/>
                <a:gd name="T70" fmla="*/ 109 w 180"/>
                <a:gd name="T71" fmla="*/ 57 h 387"/>
                <a:gd name="T72" fmla="*/ 100 w 180"/>
                <a:gd name="T73" fmla="*/ 59 h 387"/>
                <a:gd name="T74" fmla="*/ 91 w 180"/>
                <a:gd name="T75" fmla="*/ 65 h 387"/>
                <a:gd name="T76" fmla="*/ 86 w 180"/>
                <a:gd name="T77" fmla="*/ 70 h 387"/>
                <a:gd name="T78" fmla="*/ 84 w 180"/>
                <a:gd name="T79" fmla="*/ 72 h 387"/>
                <a:gd name="T80" fmla="*/ 82 w 180"/>
                <a:gd name="T81" fmla="*/ 75 h 387"/>
                <a:gd name="T82" fmla="*/ 61 w 180"/>
                <a:gd name="T83" fmla="*/ 117 h 387"/>
                <a:gd name="T84" fmla="*/ 52 w 180"/>
                <a:gd name="T85" fmla="*/ 158 h 387"/>
                <a:gd name="T86" fmla="*/ 50 w 180"/>
                <a:gd name="T87" fmla="*/ 187 h 387"/>
                <a:gd name="T88" fmla="*/ 52 w 180"/>
                <a:gd name="T89" fmla="*/ 202 h 387"/>
                <a:gd name="T90" fmla="*/ 54 w 180"/>
                <a:gd name="T91" fmla="*/ 220 h 387"/>
                <a:gd name="T92" fmla="*/ 59 w 180"/>
                <a:gd name="T93" fmla="*/ 241 h 387"/>
                <a:gd name="T94" fmla="*/ 64 w 180"/>
                <a:gd name="T95" fmla="*/ 259 h 387"/>
                <a:gd name="T96" fmla="*/ 73 w 180"/>
                <a:gd name="T97" fmla="*/ 283 h 387"/>
                <a:gd name="T98" fmla="*/ 77 w 180"/>
                <a:gd name="T99" fmla="*/ 293 h 387"/>
                <a:gd name="T100" fmla="*/ 84 w 180"/>
                <a:gd name="T101" fmla="*/ 304 h 387"/>
                <a:gd name="T102" fmla="*/ 91 w 180"/>
                <a:gd name="T103" fmla="*/ 316 h 387"/>
                <a:gd name="T104" fmla="*/ 100 w 180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387"/>
                <a:gd name="T161" fmla="*/ 180 w 180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387">
                  <a:moveTo>
                    <a:pt x="100" y="324"/>
                  </a:moveTo>
                  <a:lnTo>
                    <a:pt x="128" y="342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5" y="309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68"/>
                  </a:lnTo>
                  <a:lnTo>
                    <a:pt x="155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6" y="371"/>
                  </a:lnTo>
                  <a:lnTo>
                    <a:pt x="77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1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59"/>
                  </a:lnTo>
                  <a:lnTo>
                    <a:pt x="176" y="65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2"/>
                  </a:lnTo>
                  <a:lnTo>
                    <a:pt x="155" y="72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5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2" y="75"/>
                  </a:lnTo>
                  <a:lnTo>
                    <a:pt x="61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4" y="220"/>
                  </a:lnTo>
                  <a:lnTo>
                    <a:pt x="59" y="241"/>
                  </a:lnTo>
                  <a:lnTo>
                    <a:pt x="64" y="259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4"/>
                  </a:lnTo>
                  <a:lnTo>
                    <a:pt x="91" y="316"/>
                  </a:lnTo>
                  <a:lnTo>
                    <a:pt x="100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4" name="Freeform 56"/>
            <p:cNvSpPr>
              <a:spLocks/>
            </p:cNvSpPr>
            <p:nvPr/>
          </p:nvSpPr>
          <p:spPr bwMode="auto">
            <a:xfrm>
              <a:off x="4014" y="169"/>
              <a:ext cx="180" cy="387"/>
            </a:xfrm>
            <a:custGeom>
              <a:avLst/>
              <a:gdLst>
                <a:gd name="T0" fmla="*/ 100 w 180"/>
                <a:gd name="T1" fmla="*/ 324 h 387"/>
                <a:gd name="T2" fmla="*/ 146 w 180"/>
                <a:gd name="T3" fmla="*/ 337 h 387"/>
                <a:gd name="T4" fmla="*/ 155 w 180"/>
                <a:gd name="T5" fmla="*/ 309 h 387"/>
                <a:gd name="T6" fmla="*/ 157 w 180"/>
                <a:gd name="T7" fmla="*/ 309 h 387"/>
                <a:gd name="T8" fmla="*/ 171 w 180"/>
                <a:gd name="T9" fmla="*/ 319 h 387"/>
                <a:gd name="T10" fmla="*/ 178 w 180"/>
                <a:gd name="T11" fmla="*/ 329 h 387"/>
                <a:gd name="T12" fmla="*/ 173 w 180"/>
                <a:gd name="T13" fmla="*/ 368 h 387"/>
                <a:gd name="T14" fmla="*/ 130 w 180"/>
                <a:gd name="T15" fmla="*/ 387 h 387"/>
                <a:gd name="T16" fmla="*/ 105 w 180"/>
                <a:gd name="T17" fmla="*/ 379 h 387"/>
                <a:gd name="T18" fmla="*/ 77 w 180"/>
                <a:gd name="T19" fmla="*/ 363 h 387"/>
                <a:gd name="T20" fmla="*/ 73 w 180"/>
                <a:gd name="T21" fmla="*/ 361 h 387"/>
                <a:gd name="T22" fmla="*/ 0 w 180"/>
                <a:gd name="T23" fmla="*/ 200 h 387"/>
                <a:gd name="T24" fmla="*/ 27 w 180"/>
                <a:gd name="T25" fmla="*/ 65 h 387"/>
                <a:gd name="T26" fmla="*/ 103 w 180"/>
                <a:gd name="T27" fmla="*/ 0 h 387"/>
                <a:gd name="T28" fmla="*/ 178 w 180"/>
                <a:gd name="T29" fmla="*/ 57 h 387"/>
                <a:gd name="T30" fmla="*/ 178 w 180"/>
                <a:gd name="T31" fmla="*/ 59 h 387"/>
                <a:gd name="T32" fmla="*/ 173 w 180"/>
                <a:gd name="T33" fmla="*/ 70 h 387"/>
                <a:gd name="T34" fmla="*/ 173 w 180"/>
                <a:gd name="T35" fmla="*/ 72 h 387"/>
                <a:gd name="T36" fmla="*/ 155 w 180"/>
                <a:gd name="T37" fmla="*/ 72 h 387"/>
                <a:gd name="T38" fmla="*/ 151 w 180"/>
                <a:gd name="T39" fmla="*/ 72 h 387"/>
                <a:gd name="T40" fmla="*/ 135 w 180"/>
                <a:gd name="T41" fmla="*/ 62 h 387"/>
                <a:gd name="T42" fmla="*/ 109 w 180"/>
                <a:gd name="T43" fmla="*/ 57 h 387"/>
                <a:gd name="T44" fmla="*/ 91 w 180"/>
                <a:gd name="T45" fmla="*/ 65 h 387"/>
                <a:gd name="T46" fmla="*/ 84 w 180"/>
                <a:gd name="T47" fmla="*/ 72 h 387"/>
                <a:gd name="T48" fmla="*/ 82 w 180"/>
                <a:gd name="T49" fmla="*/ 75 h 387"/>
                <a:gd name="T50" fmla="*/ 52 w 180"/>
                <a:gd name="T51" fmla="*/ 158 h 387"/>
                <a:gd name="T52" fmla="*/ 52 w 180"/>
                <a:gd name="T53" fmla="*/ 202 h 387"/>
                <a:gd name="T54" fmla="*/ 54 w 180"/>
                <a:gd name="T55" fmla="*/ 220 h 387"/>
                <a:gd name="T56" fmla="*/ 64 w 180"/>
                <a:gd name="T57" fmla="*/ 259 h 387"/>
                <a:gd name="T58" fmla="*/ 73 w 180"/>
                <a:gd name="T59" fmla="*/ 283 h 387"/>
                <a:gd name="T60" fmla="*/ 84 w 180"/>
                <a:gd name="T61" fmla="*/ 304 h 387"/>
                <a:gd name="T62" fmla="*/ 100 w 180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387"/>
                <a:gd name="T98" fmla="*/ 180 w 180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387">
                  <a:moveTo>
                    <a:pt x="100" y="324"/>
                  </a:moveTo>
                  <a:lnTo>
                    <a:pt x="100" y="324"/>
                  </a:lnTo>
                  <a:lnTo>
                    <a:pt x="128" y="342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5" y="309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68"/>
                  </a:lnTo>
                  <a:lnTo>
                    <a:pt x="155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6" y="371"/>
                  </a:lnTo>
                  <a:lnTo>
                    <a:pt x="77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1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59"/>
                  </a:lnTo>
                  <a:lnTo>
                    <a:pt x="176" y="65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2"/>
                  </a:lnTo>
                  <a:lnTo>
                    <a:pt x="155" y="72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5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2" y="75"/>
                  </a:lnTo>
                  <a:lnTo>
                    <a:pt x="61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4" y="220"/>
                  </a:lnTo>
                  <a:lnTo>
                    <a:pt x="59" y="241"/>
                  </a:lnTo>
                  <a:lnTo>
                    <a:pt x="64" y="259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4"/>
                  </a:lnTo>
                  <a:lnTo>
                    <a:pt x="91" y="316"/>
                  </a:lnTo>
                  <a:lnTo>
                    <a:pt x="100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5" name="Freeform 57"/>
            <p:cNvSpPr>
              <a:spLocks/>
            </p:cNvSpPr>
            <p:nvPr/>
          </p:nvSpPr>
          <p:spPr bwMode="auto">
            <a:xfrm>
              <a:off x="4220" y="164"/>
              <a:ext cx="180" cy="389"/>
            </a:xfrm>
            <a:custGeom>
              <a:avLst/>
              <a:gdLst>
                <a:gd name="T0" fmla="*/ 100 w 180"/>
                <a:gd name="T1" fmla="*/ 327 h 389"/>
                <a:gd name="T2" fmla="*/ 128 w 180"/>
                <a:gd name="T3" fmla="*/ 345 h 389"/>
                <a:gd name="T4" fmla="*/ 146 w 180"/>
                <a:gd name="T5" fmla="*/ 340 h 389"/>
                <a:gd name="T6" fmla="*/ 153 w 180"/>
                <a:gd name="T7" fmla="*/ 324 h 389"/>
                <a:gd name="T8" fmla="*/ 155 w 180"/>
                <a:gd name="T9" fmla="*/ 311 h 389"/>
                <a:gd name="T10" fmla="*/ 157 w 180"/>
                <a:gd name="T11" fmla="*/ 309 h 389"/>
                <a:gd name="T12" fmla="*/ 164 w 180"/>
                <a:gd name="T13" fmla="*/ 311 h 389"/>
                <a:gd name="T14" fmla="*/ 171 w 180"/>
                <a:gd name="T15" fmla="*/ 319 h 389"/>
                <a:gd name="T16" fmla="*/ 178 w 180"/>
                <a:gd name="T17" fmla="*/ 329 h 389"/>
                <a:gd name="T18" fmla="*/ 180 w 180"/>
                <a:gd name="T19" fmla="*/ 350 h 389"/>
                <a:gd name="T20" fmla="*/ 173 w 180"/>
                <a:gd name="T21" fmla="*/ 371 h 389"/>
                <a:gd name="T22" fmla="*/ 155 w 180"/>
                <a:gd name="T23" fmla="*/ 386 h 389"/>
                <a:gd name="T24" fmla="*/ 130 w 180"/>
                <a:gd name="T25" fmla="*/ 389 h 389"/>
                <a:gd name="T26" fmla="*/ 105 w 180"/>
                <a:gd name="T27" fmla="*/ 381 h 389"/>
                <a:gd name="T28" fmla="*/ 87 w 180"/>
                <a:gd name="T29" fmla="*/ 371 h 389"/>
                <a:gd name="T30" fmla="*/ 77 w 180"/>
                <a:gd name="T31" fmla="*/ 363 h 389"/>
                <a:gd name="T32" fmla="*/ 73 w 180"/>
                <a:gd name="T33" fmla="*/ 360 h 389"/>
                <a:gd name="T34" fmla="*/ 20 w 180"/>
                <a:gd name="T35" fmla="*/ 280 h 389"/>
                <a:gd name="T36" fmla="*/ 0 w 180"/>
                <a:gd name="T37" fmla="*/ 199 h 389"/>
                <a:gd name="T38" fmla="*/ 4 w 180"/>
                <a:gd name="T39" fmla="*/ 127 h 389"/>
                <a:gd name="T40" fmla="*/ 27 w 180"/>
                <a:gd name="T41" fmla="*/ 64 h 389"/>
                <a:gd name="T42" fmla="*/ 61 w 180"/>
                <a:gd name="T43" fmla="*/ 20 h 389"/>
                <a:gd name="T44" fmla="*/ 103 w 180"/>
                <a:gd name="T45" fmla="*/ 0 h 389"/>
                <a:gd name="T46" fmla="*/ 144 w 180"/>
                <a:gd name="T47" fmla="*/ 10 h 389"/>
                <a:gd name="T48" fmla="*/ 178 w 180"/>
                <a:gd name="T49" fmla="*/ 57 h 389"/>
                <a:gd name="T50" fmla="*/ 178 w 180"/>
                <a:gd name="T51" fmla="*/ 62 h 389"/>
                <a:gd name="T52" fmla="*/ 176 w 180"/>
                <a:gd name="T53" fmla="*/ 67 h 389"/>
                <a:gd name="T54" fmla="*/ 173 w 180"/>
                <a:gd name="T55" fmla="*/ 70 h 389"/>
                <a:gd name="T56" fmla="*/ 173 w 180"/>
                <a:gd name="T57" fmla="*/ 72 h 389"/>
                <a:gd name="T58" fmla="*/ 162 w 180"/>
                <a:gd name="T59" fmla="*/ 75 h 389"/>
                <a:gd name="T60" fmla="*/ 155 w 180"/>
                <a:gd name="T61" fmla="*/ 75 h 389"/>
                <a:gd name="T62" fmla="*/ 151 w 180"/>
                <a:gd name="T63" fmla="*/ 72 h 389"/>
                <a:gd name="T64" fmla="*/ 151 w 180"/>
                <a:gd name="T65" fmla="*/ 72 h 389"/>
                <a:gd name="T66" fmla="*/ 135 w 180"/>
                <a:gd name="T67" fmla="*/ 62 h 389"/>
                <a:gd name="T68" fmla="*/ 121 w 180"/>
                <a:gd name="T69" fmla="*/ 57 h 389"/>
                <a:gd name="T70" fmla="*/ 109 w 180"/>
                <a:gd name="T71" fmla="*/ 57 h 389"/>
                <a:gd name="T72" fmla="*/ 100 w 180"/>
                <a:gd name="T73" fmla="*/ 59 h 389"/>
                <a:gd name="T74" fmla="*/ 91 w 180"/>
                <a:gd name="T75" fmla="*/ 64 h 389"/>
                <a:gd name="T76" fmla="*/ 87 w 180"/>
                <a:gd name="T77" fmla="*/ 72 h 389"/>
                <a:gd name="T78" fmla="*/ 84 w 180"/>
                <a:gd name="T79" fmla="*/ 75 h 389"/>
                <a:gd name="T80" fmla="*/ 82 w 180"/>
                <a:gd name="T81" fmla="*/ 77 h 389"/>
                <a:gd name="T82" fmla="*/ 61 w 180"/>
                <a:gd name="T83" fmla="*/ 119 h 389"/>
                <a:gd name="T84" fmla="*/ 52 w 180"/>
                <a:gd name="T85" fmla="*/ 158 h 389"/>
                <a:gd name="T86" fmla="*/ 50 w 180"/>
                <a:gd name="T87" fmla="*/ 189 h 389"/>
                <a:gd name="T88" fmla="*/ 52 w 180"/>
                <a:gd name="T89" fmla="*/ 205 h 389"/>
                <a:gd name="T90" fmla="*/ 54 w 180"/>
                <a:gd name="T91" fmla="*/ 223 h 389"/>
                <a:gd name="T92" fmla="*/ 59 w 180"/>
                <a:gd name="T93" fmla="*/ 244 h 389"/>
                <a:gd name="T94" fmla="*/ 64 w 180"/>
                <a:gd name="T95" fmla="*/ 262 h 389"/>
                <a:gd name="T96" fmla="*/ 73 w 180"/>
                <a:gd name="T97" fmla="*/ 283 h 389"/>
                <a:gd name="T98" fmla="*/ 77 w 180"/>
                <a:gd name="T99" fmla="*/ 293 h 389"/>
                <a:gd name="T100" fmla="*/ 84 w 180"/>
                <a:gd name="T101" fmla="*/ 306 h 389"/>
                <a:gd name="T102" fmla="*/ 91 w 180"/>
                <a:gd name="T103" fmla="*/ 316 h 389"/>
                <a:gd name="T104" fmla="*/ 100 w 180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389"/>
                <a:gd name="T161" fmla="*/ 180 w 180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389">
                  <a:moveTo>
                    <a:pt x="100" y="327"/>
                  </a:move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5" y="311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7" y="363"/>
                  </a:lnTo>
                  <a:lnTo>
                    <a:pt x="73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4" y="127"/>
                  </a:lnTo>
                  <a:lnTo>
                    <a:pt x="27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0" y="189"/>
                  </a:lnTo>
                  <a:lnTo>
                    <a:pt x="52" y="205"/>
                  </a:lnTo>
                  <a:lnTo>
                    <a:pt x="54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6"/>
                  </a:lnTo>
                  <a:lnTo>
                    <a:pt x="91" y="316"/>
                  </a:lnTo>
                  <a:lnTo>
                    <a:pt x="100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6" name="Freeform 58"/>
            <p:cNvSpPr>
              <a:spLocks/>
            </p:cNvSpPr>
            <p:nvPr/>
          </p:nvSpPr>
          <p:spPr bwMode="auto">
            <a:xfrm>
              <a:off x="4220" y="164"/>
              <a:ext cx="180" cy="389"/>
            </a:xfrm>
            <a:custGeom>
              <a:avLst/>
              <a:gdLst>
                <a:gd name="T0" fmla="*/ 100 w 180"/>
                <a:gd name="T1" fmla="*/ 327 h 389"/>
                <a:gd name="T2" fmla="*/ 146 w 180"/>
                <a:gd name="T3" fmla="*/ 340 h 389"/>
                <a:gd name="T4" fmla="*/ 155 w 180"/>
                <a:gd name="T5" fmla="*/ 311 h 389"/>
                <a:gd name="T6" fmla="*/ 157 w 180"/>
                <a:gd name="T7" fmla="*/ 309 h 389"/>
                <a:gd name="T8" fmla="*/ 171 w 180"/>
                <a:gd name="T9" fmla="*/ 319 h 389"/>
                <a:gd name="T10" fmla="*/ 178 w 180"/>
                <a:gd name="T11" fmla="*/ 329 h 389"/>
                <a:gd name="T12" fmla="*/ 173 w 180"/>
                <a:gd name="T13" fmla="*/ 371 h 389"/>
                <a:gd name="T14" fmla="*/ 130 w 180"/>
                <a:gd name="T15" fmla="*/ 389 h 389"/>
                <a:gd name="T16" fmla="*/ 105 w 180"/>
                <a:gd name="T17" fmla="*/ 381 h 389"/>
                <a:gd name="T18" fmla="*/ 77 w 180"/>
                <a:gd name="T19" fmla="*/ 363 h 389"/>
                <a:gd name="T20" fmla="*/ 73 w 180"/>
                <a:gd name="T21" fmla="*/ 360 h 389"/>
                <a:gd name="T22" fmla="*/ 0 w 180"/>
                <a:gd name="T23" fmla="*/ 199 h 389"/>
                <a:gd name="T24" fmla="*/ 27 w 180"/>
                <a:gd name="T25" fmla="*/ 64 h 389"/>
                <a:gd name="T26" fmla="*/ 103 w 180"/>
                <a:gd name="T27" fmla="*/ 0 h 389"/>
                <a:gd name="T28" fmla="*/ 178 w 180"/>
                <a:gd name="T29" fmla="*/ 57 h 389"/>
                <a:gd name="T30" fmla="*/ 178 w 180"/>
                <a:gd name="T31" fmla="*/ 62 h 389"/>
                <a:gd name="T32" fmla="*/ 173 w 180"/>
                <a:gd name="T33" fmla="*/ 70 h 389"/>
                <a:gd name="T34" fmla="*/ 173 w 180"/>
                <a:gd name="T35" fmla="*/ 72 h 389"/>
                <a:gd name="T36" fmla="*/ 155 w 180"/>
                <a:gd name="T37" fmla="*/ 75 h 389"/>
                <a:gd name="T38" fmla="*/ 151 w 180"/>
                <a:gd name="T39" fmla="*/ 72 h 389"/>
                <a:gd name="T40" fmla="*/ 135 w 180"/>
                <a:gd name="T41" fmla="*/ 62 h 389"/>
                <a:gd name="T42" fmla="*/ 109 w 180"/>
                <a:gd name="T43" fmla="*/ 57 h 389"/>
                <a:gd name="T44" fmla="*/ 91 w 180"/>
                <a:gd name="T45" fmla="*/ 64 h 389"/>
                <a:gd name="T46" fmla="*/ 84 w 180"/>
                <a:gd name="T47" fmla="*/ 75 h 389"/>
                <a:gd name="T48" fmla="*/ 82 w 180"/>
                <a:gd name="T49" fmla="*/ 77 h 389"/>
                <a:gd name="T50" fmla="*/ 52 w 180"/>
                <a:gd name="T51" fmla="*/ 158 h 389"/>
                <a:gd name="T52" fmla="*/ 52 w 180"/>
                <a:gd name="T53" fmla="*/ 205 h 389"/>
                <a:gd name="T54" fmla="*/ 54 w 180"/>
                <a:gd name="T55" fmla="*/ 223 h 389"/>
                <a:gd name="T56" fmla="*/ 64 w 180"/>
                <a:gd name="T57" fmla="*/ 262 h 389"/>
                <a:gd name="T58" fmla="*/ 73 w 180"/>
                <a:gd name="T59" fmla="*/ 283 h 389"/>
                <a:gd name="T60" fmla="*/ 84 w 180"/>
                <a:gd name="T61" fmla="*/ 306 h 389"/>
                <a:gd name="T62" fmla="*/ 100 w 180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389"/>
                <a:gd name="T98" fmla="*/ 180 w 180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389">
                  <a:moveTo>
                    <a:pt x="100" y="327"/>
                  </a:moveTo>
                  <a:lnTo>
                    <a:pt x="100" y="327"/>
                  </a:ln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5" y="311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7" y="363"/>
                  </a:lnTo>
                  <a:lnTo>
                    <a:pt x="73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4" y="127"/>
                  </a:lnTo>
                  <a:lnTo>
                    <a:pt x="27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0" y="189"/>
                  </a:lnTo>
                  <a:lnTo>
                    <a:pt x="52" y="205"/>
                  </a:lnTo>
                  <a:lnTo>
                    <a:pt x="54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6"/>
                  </a:lnTo>
                  <a:lnTo>
                    <a:pt x="91" y="316"/>
                  </a:lnTo>
                  <a:lnTo>
                    <a:pt x="100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7" name="Freeform 59"/>
            <p:cNvSpPr>
              <a:spLocks/>
            </p:cNvSpPr>
            <p:nvPr/>
          </p:nvSpPr>
          <p:spPr bwMode="auto">
            <a:xfrm>
              <a:off x="4435" y="164"/>
              <a:ext cx="181" cy="389"/>
            </a:xfrm>
            <a:custGeom>
              <a:avLst/>
              <a:gdLst>
                <a:gd name="T0" fmla="*/ 100 w 181"/>
                <a:gd name="T1" fmla="*/ 327 h 389"/>
                <a:gd name="T2" fmla="*/ 128 w 181"/>
                <a:gd name="T3" fmla="*/ 345 h 389"/>
                <a:gd name="T4" fmla="*/ 144 w 181"/>
                <a:gd name="T5" fmla="*/ 340 h 389"/>
                <a:gd name="T6" fmla="*/ 151 w 181"/>
                <a:gd name="T7" fmla="*/ 324 h 389"/>
                <a:gd name="T8" fmla="*/ 153 w 181"/>
                <a:gd name="T9" fmla="*/ 311 h 389"/>
                <a:gd name="T10" fmla="*/ 155 w 181"/>
                <a:gd name="T11" fmla="*/ 309 h 389"/>
                <a:gd name="T12" fmla="*/ 162 w 181"/>
                <a:gd name="T13" fmla="*/ 311 h 389"/>
                <a:gd name="T14" fmla="*/ 171 w 181"/>
                <a:gd name="T15" fmla="*/ 319 h 389"/>
                <a:gd name="T16" fmla="*/ 178 w 181"/>
                <a:gd name="T17" fmla="*/ 329 h 389"/>
                <a:gd name="T18" fmla="*/ 181 w 181"/>
                <a:gd name="T19" fmla="*/ 350 h 389"/>
                <a:gd name="T20" fmla="*/ 171 w 181"/>
                <a:gd name="T21" fmla="*/ 371 h 389"/>
                <a:gd name="T22" fmla="*/ 155 w 181"/>
                <a:gd name="T23" fmla="*/ 386 h 389"/>
                <a:gd name="T24" fmla="*/ 130 w 181"/>
                <a:gd name="T25" fmla="*/ 389 h 389"/>
                <a:gd name="T26" fmla="*/ 103 w 181"/>
                <a:gd name="T27" fmla="*/ 381 h 389"/>
                <a:gd name="T28" fmla="*/ 84 w 181"/>
                <a:gd name="T29" fmla="*/ 371 h 389"/>
                <a:gd name="T30" fmla="*/ 75 w 181"/>
                <a:gd name="T31" fmla="*/ 363 h 389"/>
                <a:gd name="T32" fmla="*/ 71 w 181"/>
                <a:gd name="T33" fmla="*/ 360 h 389"/>
                <a:gd name="T34" fmla="*/ 20 w 181"/>
                <a:gd name="T35" fmla="*/ 280 h 389"/>
                <a:gd name="T36" fmla="*/ 0 w 181"/>
                <a:gd name="T37" fmla="*/ 199 h 389"/>
                <a:gd name="T38" fmla="*/ 2 w 181"/>
                <a:gd name="T39" fmla="*/ 127 h 389"/>
                <a:gd name="T40" fmla="*/ 25 w 181"/>
                <a:gd name="T41" fmla="*/ 64 h 389"/>
                <a:gd name="T42" fmla="*/ 61 w 181"/>
                <a:gd name="T43" fmla="*/ 20 h 389"/>
                <a:gd name="T44" fmla="*/ 103 w 181"/>
                <a:gd name="T45" fmla="*/ 0 h 389"/>
                <a:gd name="T46" fmla="*/ 144 w 181"/>
                <a:gd name="T47" fmla="*/ 10 h 389"/>
                <a:gd name="T48" fmla="*/ 178 w 181"/>
                <a:gd name="T49" fmla="*/ 57 h 389"/>
                <a:gd name="T50" fmla="*/ 178 w 181"/>
                <a:gd name="T51" fmla="*/ 62 h 389"/>
                <a:gd name="T52" fmla="*/ 176 w 181"/>
                <a:gd name="T53" fmla="*/ 67 h 389"/>
                <a:gd name="T54" fmla="*/ 171 w 181"/>
                <a:gd name="T55" fmla="*/ 70 h 389"/>
                <a:gd name="T56" fmla="*/ 171 w 181"/>
                <a:gd name="T57" fmla="*/ 72 h 389"/>
                <a:gd name="T58" fmla="*/ 160 w 181"/>
                <a:gd name="T59" fmla="*/ 75 h 389"/>
                <a:gd name="T60" fmla="*/ 155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1 w 181"/>
                <a:gd name="T69" fmla="*/ 57 h 389"/>
                <a:gd name="T70" fmla="*/ 110 w 181"/>
                <a:gd name="T71" fmla="*/ 57 h 389"/>
                <a:gd name="T72" fmla="*/ 100 w 181"/>
                <a:gd name="T73" fmla="*/ 59 h 389"/>
                <a:gd name="T74" fmla="*/ 91 w 181"/>
                <a:gd name="T75" fmla="*/ 64 h 389"/>
                <a:gd name="T76" fmla="*/ 87 w 181"/>
                <a:gd name="T77" fmla="*/ 72 h 389"/>
                <a:gd name="T78" fmla="*/ 82 w 181"/>
                <a:gd name="T79" fmla="*/ 75 h 389"/>
                <a:gd name="T80" fmla="*/ 82 w 181"/>
                <a:gd name="T81" fmla="*/ 77 h 389"/>
                <a:gd name="T82" fmla="*/ 61 w 181"/>
                <a:gd name="T83" fmla="*/ 119 h 389"/>
                <a:gd name="T84" fmla="*/ 52 w 181"/>
                <a:gd name="T85" fmla="*/ 158 h 389"/>
                <a:gd name="T86" fmla="*/ 52 w 181"/>
                <a:gd name="T87" fmla="*/ 189 h 389"/>
                <a:gd name="T88" fmla="*/ 52 w 181"/>
                <a:gd name="T89" fmla="*/ 205 h 389"/>
                <a:gd name="T90" fmla="*/ 55 w 181"/>
                <a:gd name="T91" fmla="*/ 223 h 389"/>
                <a:gd name="T92" fmla="*/ 59 w 181"/>
                <a:gd name="T93" fmla="*/ 244 h 389"/>
                <a:gd name="T94" fmla="*/ 64 w 181"/>
                <a:gd name="T95" fmla="*/ 262 h 389"/>
                <a:gd name="T96" fmla="*/ 71 w 181"/>
                <a:gd name="T97" fmla="*/ 283 h 389"/>
                <a:gd name="T98" fmla="*/ 75 w 181"/>
                <a:gd name="T99" fmla="*/ 293 h 389"/>
                <a:gd name="T100" fmla="*/ 82 w 181"/>
                <a:gd name="T101" fmla="*/ 306 h 389"/>
                <a:gd name="T102" fmla="*/ 91 w 181"/>
                <a:gd name="T103" fmla="*/ 316 h 389"/>
                <a:gd name="T104" fmla="*/ 100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0" y="327"/>
                  </a:moveTo>
                  <a:lnTo>
                    <a:pt x="128" y="345"/>
                  </a:lnTo>
                  <a:lnTo>
                    <a:pt x="144" y="340"/>
                  </a:lnTo>
                  <a:lnTo>
                    <a:pt x="151" y="324"/>
                  </a:lnTo>
                  <a:lnTo>
                    <a:pt x="153" y="311"/>
                  </a:lnTo>
                  <a:lnTo>
                    <a:pt x="155" y="309"/>
                  </a:lnTo>
                  <a:lnTo>
                    <a:pt x="162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1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3" y="381"/>
                  </a:lnTo>
                  <a:lnTo>
                    <a:pt x="84" y="371"/>
                  </a:lnTo>
                  <a:lnTo>
                    <a:pt x="75" y="363"/>
                  </a:lnTo>
                  <a:lnTo>
                    <a:pt x="71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2" y="127"/>
                  </a:lnTo>
                  <a:lnTo>
                    <a:pt x="25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1" y="70"/>
                  </a:lnTo>
                  <a:lnTo>
                    <a:pt x="171" y="72"/>
                  </a:lnTo>
                  <a:lnTo>
                    <a:pt x="160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2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2" y="189"/>
                  </a:lnTo>
                  <a:lnTo>
                    <a:pt x="52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1" y="283"/>
                  </a:lnTo>
                  <a:lnTo>
                    <a:pt x="75" y="293"/>
                  </a:lnTo>
                  <a:lnTo>
                    <a:pt x="82" y="306"/>
                  </a:lnTo>
                  <a:lnTo>
                    <a:pt x="91" y="316"/>
                  </a:lnTo>
                  <a:lnTo>
                    <a:pt x="100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8" name="Freeform 60"/>
            <p:cNvSpPr>
              <a:spLocks/>
            </p:cNvSpPr>
            <p:nvPr/>
          </p:nvSpPr>
          <p:spPr bwMode="auto">
            <a:xfrm>
              <a:off x="4435" y="164"/>
              <a:ext cx="181" cy="389"/>
            </a:xfrm>
            <a:custGeom>
              <a:avLst/>
              <a:gdLst>
                <a:gd name="T0" fmla="*/ 100 w 181"/>
                <a:gd name="T1" fmla="*/ 327 h 389"/>
                <a:gd name="T2" fmla="*/ 144 w 181"/>
                <a:gd name="T3" fmla="*/ 340 h 389"/>
                <a:gd name="T4" fmla="*/ 153 w 181"/>
                <a:gd name="T5" fmla="*/ 311 h 389"/>
                <a:gd name="T6" fmla="*/ 155 w 181"/>
                <a:gd name="T7" fmla="*/ 309 h 389"/>
                <a:gd name="T8" fmla="*/ 171 w 181"/>
                <a:gd name="T9" fmla="*/ 319 h 389"/>
                <a:gd name="T10" fmla="*/ 178 w 181"/>
                <a:gd name="T11" fmla="*/ 329 h 389"/>
                <a:gd name="T12" fmla="*/ 171 w 181"/>
                <a:gd name="T13" fmla="*/ 371 h 389"/>
                <a:gd name="T14" fmla="*/ 130 w 181"/>
                <a:gd name="T15" fmla="*/ 389 h 389"/>
                <a:gd name="T16" fmla="*/ 103 w 181"/>
                <a:gd name="T17" fmla="*/ 381 h 389"/>
                <a:gd name="T18" fmla="*/ 75 w 181"/>
                <a:gd name="T19" fmla="*/ 363 h 389"/>
                <a:gd name="T20" fmla="*/ 71 w 181"/>
                <a:gd name="T21" fmla="*/ 360 h 389"/>
                <a:gd name="T22" fmla="*/ 0 w 181"/>
                <a:gd name="T23" fmla="*/ 199 h 389"/>
                <a:gd name="T24" fmla="*/ 25 w 181"/>
                <a:gd name="T25" fmla="*/ 64 h 389"/>
                <a:gd name="T26" fmla="*/ 103 w 181"/>
                <a:gd name="T27" fmla="*/ 0 h 389"/>
                <a:gd name="T28" fmla="*/ 178 w 181"/>
                <a:gd name="T29" fmla="*/ 57 h 389"/>
                <a:gd name="T30" fmla="*/ 178 w 181"/>
                <a:gd name="T31" fmla="*/ 62 h 389"/>
                <a:gd name="T32" fmla="*/ 171 w 181"/>
                <a:gd name="T33" fmla="*/ 70 h 389"/>
                <a:gd name="T34" fmla="*/ 171 w 181"/>
                <a:gd name="T35" fmla="*/ 72 h 389"/>
                <a:gd name="T36" fmla="*/ 155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1 w 181"/>
                <a:gd name="T45" fmla="*/ 64 h 389"/>
                <a:gd name="T46" fmla="*/ 82 w 181"/>
                <a:gd name="T47" fmla="*/ 75 h 389"/>
                <a:gd name="T48" fmla="*/ 82 w 181"/>
                <a:gd name="T49" fmla="*/ 77 h 389"/>
                <a:gd name="T50" fmla="*/ 52 w 181"/>
                <a:gd name="T51" fmla="*/ 158 h 389"/>
                <a:gd name="T52" fmla="*/ 52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1 w 181"/>
                <a:gd name="T59" fmla="*/ 283 h 389"/>
                <a:gd name="T60" fmla="*/ 82 w 181"/>
                <a:gd name="T61" fmla="*/ 306 h 389"/>
                <a:gd name="T62" fmla="*/ 100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0" y="327"/>
                  </a:moveTo>
                  <a:lnTo>
                    <a:pt x="100" y="327"/>
                  </a:lnTo>
                  <a:lnTo>
                    <a:pt x="128" y="345"/>
                  </a:lnTo>
                  <a:lnTo>
                    <a:pt x="144" y="340"/>
                  </a:lnTo>
                  <a:lnTo>
                    <a:pt x="151" y="324"/>
                  </a:lnTo>
                  <a:lnTo>
                    <a:pt x="153" y="311"/>
                  </a:lnTo>
                  <a:lnTo>
                    <a:pt x="155" y="309"/>
                  </a:lnTo>
                  <a:lnTo>
                    <a:pt x="162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1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3" y="381"/>
                  </a:lnTo>
                  <a:lnTo>
                    <a:pt x="84" y="371"/>
                  </a:lnTo>
                  <a:lnTo>
                    <a:pt x="75" y="363"/>
                  </a:lnTo>
                  <a:lnTo>
                    <a:pt x="71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2" y="127"/>
                  </a:lnTo>
                  <a:lnTo>
                    <a:pt x="25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1" y="70"/>
                  </a:lnTo>
                  <a:lnTo>
                    <a:pt x="171" y="72"/>
                  </a:lnTo>
                  <a:lnTo>
                    <a:pt x="160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2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2" y="189"/>
                  </a:lnTo>
                  <a:lnTo>
                    <a:pt x="52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1" y="283"/>
                  </a:lnTo>
                  <a:lnTo>
                    <a:pt x="75" y="293"/>
                  </a:lnTo>
                  <a:lnTo>
                    <a:pt x="82" y="306"/>
                  </a:lnTo>
                  <a:lnTo>
                    <a:pt x="91" y="316"/>
                  </a:lnTo>
                  <a:lnTo>
                    <a:pt x="100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29" name="Freeform 61"/>
            <p:cNvSpPr>
              <a:spLocks/>
            </p:cNvSpPr>
            <p:nvPr/>
          </p:nvSpPr>
          <p:spPr bwMode="auto">
            <a:xfrm>
              <a:off x="4650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28 w 181"/>
                <a:gd name="T3" fmla="*/ 343 h 387"/>
                <a:gd name="T4" fmla="*/ 146 w 181"/>
                <a:gd name="T5" fmla="*/ 337 h 387"/>
                <a:gd name="T6" fmla="*/ 153 w 181"/>
                <a:gd name="T7" fmla="*/ 324 h 387"/>
                <a:gd name="T8" fmla="*/ 156 w 181"/>
                <a:gd name="T9" fmla="*/ 309 h 387"/>
                <a:gd name="T10" fmla="*/ 158 w 181"/>
                <a:gd name="T11" fmla="*/ 309 h 387"/>
                <a:gd name="T12" fmla="*/ 165 w 181"/>
                <a:gd name="T13" fmla="*/ 312 h 387"/>
                <a:gd name="T14" fmla="*/ 172 w 181"/>
                <a:gd name="T15" fmla="*/ 319 h 387"/>
                <a:gd name="T16" fmla="*/ 178 w 181"/>
                <a:gd name="T17" fmla="*/ 330 h 387"/>
                <a:gd name="T18" fmla="*/ 181 w 181"/>
                <a:gd name="T19" fmla="*/ 350 h 387"/>
                <a:gd name="T20" fmla="*/ 174 w 181"/>
                <a:gd name="T21" fmla="*/ 369 h 387"/>
                <a:gd name="T22" fmla="*/ 156 w 181"/>
                <a:gd name="T23" fmla="*/ 384 h 387"/>
                <a:gd name="T24" fmla="*/ 130 w 181"/>
                <a:gd name="T25" fmla="*/ 387 h 387"/>
                <a:gd name="T26" fmla="*/ 105 w 181"/>
                <a:gd name="T27" fmla="*/ 379 h 387"/>
                <a:gd name="T28" fmla="*/ 87 w 181"/>
                <a:gd name="T29" fmla="*/ 371 h 387"/>
                <a:gd name="T30" fmla="*/ 78 w 181"/>
                <a:gd name="T31" fmla="*/ 363 h 387"/>
                <a:gd name="T32" fmla="*/ 73 w 181"/>
                <a:gd name="T33" fmla="*/ 361 h 387"/>
                <a:gd name="T34" fmla="*/ 20 w 181"/>
                <a:gd name="T35" fmla="*/ 280 h 387"/>
                <a:gd name="T36" fmla="*/ 0 w 181"/>
                <a:gd name="T37" fmla="*/ 200 h 387"/>
                <a:gd name="T38" fmla="*/ 4 w 181"/>
                <a:gd name="T39" fmla="*/ 127 h 387"/>
                <a:gd name="T40" fmla="*/ 27 w 181"/>
                <a:gd name="T41" fmla="*/ 65 h 387"/>
                <a:gd name="T42" fmla="*/ 62 w 181"/>
                <a:gd name="T43" fmla="*/ 21 h 387"/>
                <a:gd name="T44" fmla="*/ 103 w 181"/>
                <a:gd name="T45" fmla="*/ 0 h 387"/>
                <a:gd name="T46" fmla="*/ 144 w 181"/>
                <a:gd name="T47" fmla="*/ 10 h 387"/>
                <a:gd name="T48" fmla="*/ 178 w 181"/>
                <a:gd name="T49" fmla="*/ 57 h 387"/>
                <a:gd name="T50" fmla="*/ 178 w 181"/>
                <a:gd name="T51" fmla="*/ 60 h 387"/>
                <a:gd name="T52" fmla="*/ 176 w 181"/>
                <a:gd name="T53" fmla="*/ 65 h 387"/>
                <a:gd name="T54" fmla="*/ 174 w 181"/>
                <a:gd name="T55" fmla="*/ 70 h 387"/>
                <a:gd name="T56" fmla="*/ 174 w 181"/>
                <a:gd name="T57" fmla="*/ 73 h 387"/>
                <a:gd name="T58" fmla="*/ 162 w 181"/>
                <a:gd name="T59" fmla="*/ 73 h 387"/>
                <a:gd name="T60" fmla="*/ 156 w 181"/>
                <a:gd name="T61" fmla="*/ 73 h 387"/>
                <a:gd name="T62" fmla="*/ 151 w 181"/>
                <a:gd name="T63" fmla="*/ 73 h 387"/>
                <a:gd name="T64" fmla="*/ 151 w 181"/>
                <a:gd name="T65" fmla="*/ 73 h 387"/>
                <a:gd name="T66" fmla="*/ 135 w 181"/>
                <a:gd name="T67" fmla="*/ 62 h 387"/>
                <a:gd name="T68" fmla="*/ 121 w 181"/>
                <a:gd name="T69" fmla="*/ 57 h 387"/>
                <a:gd name="T70" fmla="*/ 110 w 181"/>
                <a:gd name="T71" fmla="*/ 57 h 387"/>
                <a:gd name="T72" fmla="*/ 101 w 181"/>
                <a:gd name="T73" fmla="*/ 60 h 387"/>
                <a:gd name="T74" fmla="*/ 91 w 181"/>
                <a:gd name="T75" fmla="*/ 65 h 387"/>
                <a:gd name="T76" fmla="*/ 87 w 181"/>
                <a:gd name="T77" fmla="*/ 70 h 387"/>
                <a:gd name="T78" fmla="*/ 85 w 181"/>
                <a:gd name="T79" fmla="*/ 73 h 387"/>
                <a:gd name="T80" fmla="*/ 82 w 181"/>
                <a:gd name="T81" fmla="*/ 75 h 387"/>
                <a:gd name="T82" fmla="*/ 62 w 181"/>
                <a:gd name="T83" fmla="*/ 117 h 387"/>
                <a:gd name="T84" fmla="*/ 52 w 181"/>
                <a:gd name="T85" fmla="*/ 158 h 387"/>
                <a:gd name="T86" fmla="*/ 50 w 181"/>
                <a:gd name="T87" fmla="*/ 187 h 387"/>
                <a:gd name="T88" fmla="*/ 52 w 181"/>
                <a:gd name="T89" fmla="*/ 202 h 387"/>
                <a:gd name="T90" fmla="*/ 55 w 181"/>
                <a:gd name="T91" fmla="*/ 221 h 387"/>
                <a:gd name="T92" fmla="*/ 59 w 181"/>
                <a:gd name="T93" fmla="*/ 241 h 387"/>
                <a:gd name="T94" fmla="*/ 64 w 181"/>
                <a:gd name="T95" fmla="*/ 260 h 387"/>
                <a:gd name="T96" fmla="*/ 73 w 181"/>
                <a:gd name="T97" fmla="*/ 283 h 387"/>
                <a:gd name="T98" fmla="*/ 78 w 181"/>
                <a:gd name="T99" fmla="*/ 293 h 387"/>
                <a:gd name="T100" fmla="*/ 85 w 181"/>
                <a:gd name="T101" fmla="*/ 304 h 387"/>
                <a:gd name="T102" fmla="*/ 91 w 181"/>
                <a:gd name="T103" fmla="*/ 317 h 387"/>
                <a:gd name="T104" fmla="*/ 101 w 181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7"/>
                <a:gd name="T161" fmla="*/ 181 w 181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7">
                  <a:moveTo>
                    <a:pt x="101" y="324"/>
                  </a:moveTo>
                  <a:lnTo>
                    <a:pt x="128" y="343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8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0"/>
                  </a:lnTo>
                  <a:lnTo>
                    <a:pt x="176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51" y="73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1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2" y="75"/>
                  </a:lnTo>
                  <a:lnTo>
                    <a:pt x="62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5" y="221"/>
                  </a:lnTo>
                  <a:lnTo>
                    <a:pt x="59" y="241"/>
                  </a:lnTo>
                  <a:lnTo>
                    <a:pt x="64" y="260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1" y="317"/>
                  </a:lnTo>
                  <a:lnTo>
                    <a:pt x="101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30" name="Freeform 62"/>
            <p:cNvSpPr>
              <a:spLocks/>
            </p:cNvSpPr>
            <p:nvPr/>
          </p:nvSpPr>
          <p:spPr bwMode="auto">
            <a:xfrm>
              <a:off x="4650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46 w 181"/>
                <a:gd name="T3" fmla="*/ 337 h 387"/>
                <a:gd name="T4" fmla="*/ 156 w 181"/>
                <a:gd name="T5" fmla="*/ 309 h 387"/>
                <a:gd name="T6" fmla="*/ 158 w 181"/>
                <a:gd name="T7" fmla="*/ 309 h 387"/>
                <a:gd name="T8" fmla="*/ 172 w 181"/>
                <a:gd name="T9" fmla="*/ 319 h 387"/>
                <a:gd name="T10" fmla="*/ 178 w 181"/>
                <a:gd name="T11" fmla="*/ 330 h 387"/>
                <a:gd name="T12" fmla="*/ 174 w 181"/>
                <a:gd name="T13" fmla="*/ 369 h 387"/>
                <a:gd name="T14" fmla="*/ 130 w 181"/>
                <a:gd name="T15" fmla="*/ 387 h 387"/>
                <a:gd name="T16" fmla="*/ 105 w 181"/>
                <a:gd name="T17" fmla="*/ 379 h 387"/>
                <a:gd name="T18" fmla="*/ 78 w 181"/>
                <a:gd name="T19" fmla="*/ 363 h 387"/>
                <a:gd name="T20" fmla="*/ 73 w 181"/>
                <a:gd name="T21" fmla="*/ 361 h 387"/>
                <a:gd name="T22" fmla="*/ 0 w 181"/>
                <a:gd name="T23" fmla="*/ 200 h 387"/>
                <a:gd name="T24" fmla="*/ 27 w 181"/>
                <a:gd name="T25" fmla="*/ 65 h 387"/>
                <a:gd name="T26" fmla="*/ 103 w 181"/>
                <a:gd name="T27" fmla="*/ 0 h 387"/>
                <a:gd name="T28" fmla="*/ 178 w 181"/>
                <a:gd name="T29" fmla="*/ 57 h 387"/>
                <a:gd name="T30" fmla="*/ 178 w 181"/>
                <a:gd name="T31" fmla="*/ 60 h 387"/>
                <a:gd name="T32" fmla="*/ 174 w 181"/>
                <a:gd name="T33" fmla="*/ 70 h 387"/>
                <a:gd name="T34" fmla="*/ 174 w 181"/>
                <a:gd name="T35" fmla="*/ 73 h 387"/>
                <a:gd name="T36" fmla="*/ 156 w 181"/>
                <a:gd name="T37" fmla="*/ 73 h 387"/>
                <a:gd name="T38" fmla="*/ 151 w 181"/>
                <a:gd name="T39" fmla="*/ 73 h 387"/>
                <a:gd name="T40" fmla="*/ 135 w 181"/>
                <a:gd name="T41" fmla="*/ 62 h 387"/>
                <a:gd name="T42" fmla="*/ 110 w 181"/>
                <a:gd name="T43" fmla="*/ 57 h 387"/>
                <a:gd name="T44" fmla="*/ 91 w 181"/>
                <a:gd name="T45" fmla="*/ 65 h 387"/>
                <a:gd name="T46" fmla="*/ 85 w 181"/>
                <a:gd name="T47" fmla="*/ 73 h 387"/>
                <a:gd name="T48" fmla="*/ 82 w 181"/>
                <a:gd name="T49" fmla="*/ 75 h 387"/>
                <a:gd name="T50" fmla="*/ 52 w 181"/>
                <a:gd name="T51" fmla="*/ 158 h 387"/>
                <a:gd name="T52" fmla="*/ 52 w 181"/>
                <a:gd name="T53" fmla="*/ 202 h 387"/>
                <a:gd name="T54" fmla="*/ 55 w 181"/>
                <a:gd name="T55" fmla="*/ 221 h 387"/>
                <a:gd name="T56" fmla="*/ 64 w 181"/>
                <a:gd name="T57" fmla="*/ 260 h 387"/>
                <a:gd name="T58" fmla="*/ 73 w 181"/>
                <a:gd name="T59" fmla="*/ 283 h 387"/>
                <a:gd name="T60" fmla="*/ 85 w 181"/>
                <a:gd name="T61" fmla="*/ 304 h 387"/>
                <a:gd name="T62" fmla="*/ 101 w 181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7"/>
                <a:gd name="T98" fmla="*/ 181 w 181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7">
                  <a:moveTo>
                    <a:pt x="101" y="324"/>
                  </a:moveTo>
                  <a:lnTo>
                    <a:pt x="101" y="324"/>
                  </a:lnTo>
                  <a:lnTo>
                    <a:pt x="128" y="343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8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0"/>
                  </a:lnTo>
                  <a:lnTo>
                    <a:pt x="176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51" y="73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1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2" y="75"/>
                  </a:lnTo>
                  <a:lnTo>
                    <a:pt x="62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5" y="221"/>
                  </a:lnTo>
                  <a:lnTo>
                    <a:pt x="59" y="241"/>
                  </a:lnTo>
                  <a:lnTo>
                    <a:pt x="64" y="260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1" y="317"/>
                  </a:lnTo>
                  <a:lnTo>
                    <a:pt x="101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31" name="Freeform 63"/>
            <p:cNvSpPr>
              <a:spLocks/>
            </p:cNvSpPr>
            <p:nvPr/>
          </p:nvSpPr>
          <p:spPr bwMode="auto">
            <a:xfrm>
              <a:off x="488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9 w 181"/>
                <a:gd name="T3" fmla="*/ 345 h 389"/>
                <a:gd name="T4" fmla="*/ 147 w 181"/>
                <a:gd name="T5" fmla="*/ 340 h 389"/>
                <a:gd name="T6" fmla="*/ 154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9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1 w 181"/>
                <a:gd name="T25" fmla="*/ 389 h 389"/>
                <a:gd name="T26" fmla="*/ 106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4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8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5 w 181"/>
                <a:gd name="T47" fmla="*/ 10 h 389"/>
                <a:gd name="T48" fmla="*/ 179 w 181"/>
                <a:gd name="T49" fmla="*/ 57 h 389"/>
                <a:gd name="T50" fmla="*/ 179 w 181"/>
                <a:gd name="T51" fmla="*/ 62 h 389"/>
                <a:gd name="T52" fmla="*/ 177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3 w 181"/>
                <a:gd name="T59" fmla="*/ 75 h 389"/>
                <a:gd name="T60" fmla="*/ 156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2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3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1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60 w 181"/>
                <a:gd name="T93" fmla="*/ 244 h 389"/>
                <a:gd name="T94" fmla="*/ 64 w 181"/>
                <a:gd name="T95" fmla="*/ 262 h 389"/>
                <a:gd name="T96" fmla="*/ 74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132" name="Freeform 64"/>
            <p:cNvSpPr>
              <a:spLocks/>
            </p:cNvSpPr>
            <p:nvPr/>
          </p:nvSpPr>
          <p:spPr bwMode="auto">
            <a:xfrm>
              <a:off x="488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7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9 w 181"/>
                <a:gd name="T11" fmla="*/ 329 h 389"/>
                <a:gd name="T12" fmla="*/ 174 w 181"/>
                <a:gd name="T13" fmla="*/ 371 h 389"/>
                <a:gd name="T14" fmla="*/ 131 w 181"/>
                <a:gd name="T15" fmla="*/ 389 h 389"/>
                <a:gd name="T16" fmla="*/ 106 w 181"/>
                <a:gd name="T17" fmla="*/ 381 h 389"/>
                <a:gd name="T18" fmla="*/ 78 w 181"/>
                <a:gd name="T19" fmla="*/ 363 h 389"/>
                <a:gd name="T20" fmla="*/ 74 w 181"/>
                <a:gd name="T21" fmla="*/ 360 h 389"/>
                <a:gd name="T22" fmla="*/ 0 w 181"/>
                <a:gd name="T23" fmla="*/ 199 h 389"/>
                <a:gd name="T24" fmla="*/ 28 w 181"/>
                <a:gd name="T25" fmla="*/ 64 h 389"/>
                <a:gd name="T26" fmla="*/ 103 w 181"/>
                <a:gd name="T27" fmla="*/ 0 h 389"/>
                <a:gd name="T28" fmla="*/ 179 w 181"/>
                <a:gd name="T29" fmla="*/ 57 h 389"/>
                <a:gd name="T30" fmla="*/ 179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3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4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5811278" y="3706796"/>
            <a:ext cx="222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00"/>
                </a:solidFill>
              </a:rPr>
              <a:t>= 2 x4 = 8 cm</a:t>
            </a:r>
            <a:r>
              <a:rPr lang="en-GB" altLang="en-US" sz="2400" baseline="60000" dirty="0">
                <a:solidFill>
                  <a:srgbClr val="000000"/>
                </a:solidFill>
              </a:rPr>
              <a:t>2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177" name="Text Box 68"/>
          <p:cNvSpPr txBox="1">
            <a:spLocks noChangeArrowheads="1"/>
          </p:cNvSpPr>
          <p:nvPr/>
        </p:nvSpPr>
        <p:spPr bwMode="auto">
          <a:xfrm>
            <a:off x="5814790" y="2244996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u="sng" dirty="0">
                <a:solidFill>
                  <a:srgbClr val="FF0066"/>
                </a:solidFill>
              </a:rPr>
              <a:t>Working</a:t>
            </a:r>
          </a:p>
        </p:txBody>
      </p:sp>
      <p:sp>
        <p:nvSpPr>
          <p:cNvPr id="182" name="Text Box 86"/>
          <p:cNvSpPr txBox="1">
            <a:spLocks noChangeArrowheads="1"/>
          </p:cNvSpPr>
          <p:nvPr/>
        </p:nvSpPr>
        <p:spPr bwMode="auto">
          <a:xfrm>
            <a:off x="4753794" y="4758105"/>
            <a:ext cx="3592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80808"/>
                </a:solidFill>
              </a:rPr>
              <a:t>Volume = Area x length </a:t>
            </a:r>
          </a:p>
          <a:p>
            <a:pPr eaLnBrk="1" hangingPunct="1"/>
            <a:r>
              <a:rPr lang="en-GB" altLang="en-US" sz="2400" dirty="0">
                <a:solidFill>
                  <a:srgbClr val="080808"/>
                </a:solidFill>
              </a:rPr>
              <a:t>	= 8 x 10 = 80cm</a:t>
            </a:r>
            <a:r>
              <a:rPr lang="en-GB" altLang="en-US" sz="2400" baseline="60000" dirty="0">
                <a:solidFill>
                  <a:srgbClr val="080808"/>
                </a:solidFill>
              </a:rPr>
              <a:t>3</a:t>
            </a:r>
            <a:endParaRPr lang="en-GB" altLang="en-US" sz="2400" dirty="0">
              <a:solidFill>
                <a:srgbClr val="080808"/>
              </a:solidFill>
            </a:endParaRPr>
          </a:p>
        </p:txBody>
      </p:sp>
      <p:grpSp>
        <p:nvGrpSpPr>
          <p:cNvPr id="6" name="Group 114"/>
          <p:cNvGrpSpPr>
            <a:grpSpLocks/>
          </p:cNvGrpSpPr>
          <p:nvPr/>
        </p:nvGrpSpPr>
        <p:grpSpPr bwMode="auto">
          <a:xfrm>
            <a:off x="4730010" y="2903589"/>
            <a:ext cx="3044346" cy="668337"/>
            <a:chOff x="2976" y="1837"/>
            <a:chExt cx="1842" cy="427"/>
          </a:xfrm>
        </p:grpSpPr>
        <p:sp>
          <p:nvSpPr>
            <p:cNvPr id="2070" name="Text Box 65"/>
            <p:cNvSpPr txBox="1">
              <a:spLocks noChangeArrowheads="1"/>
            </p:cNvSpPr>
            <p:nvPr/>
          </p:nvSpPr>
          <p:spPr bwMode="auto">
            <a:xfrm>
              <a:off x="2976" y="1921"/>
              <a:ext cx="145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400" dirty="0">
                  <a:solidFill>
                    <a:srgbClr val="000000"/>
                  </a:solidFill>
                </a:rPr>
                <a:t>Triangle Area =</a:t>
              </a:r>
            </a:p>
          </p:txBody>
        </p:sp>
        <p:graphicFrame>
          <p:nvGraphicFramePr>
            <p:cNvPr id="2050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2147202"/>
                </p:ext>
              </p:extLst>
            </p:nvPr>
          </p:nvGraphicFramePr>
          <p:xfrm>
            <a:off x="4446" y="1837"/>
            <a:ext cx="372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7" name="Equation" r:id="rId4" imgW="342720" imgH="393480" progId="Equation.DSMT4">
                    <p:embed/>
                  </p:oleObj>
                </mc:Choice>
                <mc:Fallback>
                  <p:oleObj name="Equation" r:id="rId4" imgW="342720" imgH="393480" progId="Equation.DSMT4">
                    <p:embed/>
                    <p:pic>
                      <p:nvPicPr>
                        <p:cNvPr id="0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6" y="1837"/>
                          <a:ext cx="372" cy="427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utoUpdateAnimBg="0"/>
      <p:bldP spid="177" grpId="0"/>
      <p:bldP spid="18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6136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4"/>
          <p:cNvGrpSpPr>
            <a:grpSpLocks/>
          </p:cNvGrpSpPr>
          <p:nvPr/>
        </p:nvGrpSpPr>
        <p:grpSpPr bwMode="auto">
          <a:xfrm>
            <a:off x="457200" y="457200"/>
            <a:ext cx="8147050" cy="5708650"/>
            <a:chOff x="720" y="720"/>
            <a:chExt cx="10740" cy="7860"/>
          </a:xfrm>
        </p:grpSpPr>
        <p:pic>
          <p:nvPicPr>
            <p:cNvPr id="5734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0740" cy="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620"/>
              <a:ext cx="5280" cy="3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" y="3580"/>
              <a:ext cx="4040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7440"/>
              <a:ext cx="9600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so2C5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34821" r="17720" b="36615"/>
          <a:stretch>
            <a:fillRect/>
          </a:stretch>
        </p:blipFill>
        <p:spPr bwMode="auto">
          <a:xfrm>
            <a:off x="250825" y="260350"/>
            <a:ext cx="88931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6BF7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59779" r="13530"/>
          <a:stretch>
            <a:fillRect/>
          </a:stretch>
        </p:blipFill>
        <p:spPr bwMode="auto">
          <a:xfrm>
            <a:off x="539750" y="0"/>
            <a:ext cx="7704138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so6807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40919" r="8824" b="27325"/>
          <a:stretch>
            <a:fillRect/>
          </a:stretch>
        </p:blipFill>
        <p:spPr>
          <a:xfrm>
            <a:off x="0" y="0"/>
            <a:ext cx="9144000" cy="6003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so5C90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5624" r="14981" b="50073"/>
          <a:stretch>
            <a:fillRect/>
          </a:stretch>
        </p:blipFill>
        <p:spPr>
          <a:xfrm>
            <a:off x="323850" y="0"/>
            <a:ext cx="7777163" cy="6021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mso38E0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4471" r="16948" b="55942"/>
          <a:stretch>
            <a:fillRect/>
          </a:stretch>
        </p:blipFill>
        <p:spPr>
          <a:xfrm>
            <a:off x="0" y="0"/>
            <a:ext cx="8459788" cy="573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05"/>
          <p:cNvSpPr>
            <a:spLocks noChangeArrowheads="1"/>
          </p:cNvSpPr>
          <p:nvPr/>
        </p:nvSpPr>
        <p:spPr bwMode="auto">
          <a:xfrm rot="-120573">
            <a:off x="3140075" y="2606675"/>
            <a:ext cx="714375" cy="723900"/>
          </a:xfrm>
          <a:prstGeom prst="rtTriangle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8" name="AutoShape 91"/>
          <p:cNvSpPr>
            <a:spLocks noChangeArrowheads="1"/>
          </p:cNvSpPr>
          <p:nvPr/>
        </p:nvSpPr>
        <p:spPr bwMode="auto">
          <a:xfrm rot="255874">
            <a:off x="1716088" y="3273425"/>
            <a:ext cx="2135187" cy="723900"/>
          </a:xfrm>
          <a:prstGeom prst="parallelogram">
            <a:avLst>
              <a:gd name="adj" fmla="val 18955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67"/>
          <p:cNvSpPr>
            <a:spLocks noChangeArrowheads="1"/>
          </p:cNvSpPr>
          <p:nvPr/>
        </p:nvSpPr>
        <p:spPr bwMode="auto">
          <a:xfrm>
            <a:off x="885825" y="246063"/>
            <a:ext cx="36671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4000" b="1">
                <a:solidFill>
                  <a:srgbClr val="FFFF00"/>
                </a:solidFill>
                <a:ea typeface="PMingLiU" panose="02020500000000000000" pitchFamily="18" charset="-120"/>
              </a:rPr>
              <a:t>Example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en-US" sz="2400" b="1">
                <a:solidFill>
                  <a:srgbClr val="FFFF00"/>
                </a:solidFill>
                <a:ea typeface="PMingLiU" panose="02020500000000000000" pitchFamily="18" charset="-120"/>
              </a:rPr>
              <a:t>Find the volume of the triangular prism.</a:t>
            </a:r>
            <a:endParaRPr lang="en-GB" altLang="en-US" sz="2400" i="1">
              <a:solidFill>
                <a:srgbClr val="FFFF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4587875" y="5183188"/>
            <a:ext cx="3862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3399"/>
                </a:solidFill>
              </a:rPr>
              <a:t>Total Area </a:t>
            </a:r>
          </a:p>
          <a:p>
            <a:pPr eaLnBrk="1" hangingPunct="1"/>
            <a:r>
              <a:rPr lang="en-GB" altLang="en-US" sz="2400">
                <a:solidFill>
                  <a:srgbClr val="003399"/>
                </a:solidFill>
              </a:rPr>
              <a:t>= 6+6+30+40+50 = 132cm</a:t>
            </a:r>
            <a:r>
              <a:rPr lang="en-GB" altLang="en-US" sz="2400" baseline="60000">
                <a:solidFill>
                  <a:srgbClr val="003399"/>
                </a:solidFill>
              </a:rPr>
              <a:t>2</a:t>
            </a:r>
            <a:endParaRPr lang="en-GB" altLang="en-US" sz="2400">
              <a:solidFill>
                <a:srgbClr val="003399"/>
              </a:solidFill>
            </a:endParaRPr>
          </a:p>
        </p:txBody>
      </p:sp>
      <p:sp>
        <p:nvSpPr>
          <p:cNvPr id="3081" name="AutoShape 92"/>
          <p:cNvSpPr>
            <a:spLocks noChangeArrowheads="1"/>
          </p:cNvSpPr>
          <p:nvPr/>
        </p:nvSpPr>
        <p:spPr bwMode="auto">
          <a:xfrm rot="9560695" flipH="1" flipV="1">
            <a:off x="1533525" y="2894013"/>
            <a:ext cx="1789113" cy="706437"/>
          </a:xfrm>
          <a:prstGeom prst="parallelogram">
            <a:avLst>
              <a:gd name="adj" fmla="val 33486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2" name="Line 95"/>
          <p:cNvSpPr>
            <a:spLocks noChangeShapeType="1"/>
          </p:cNvSpPr>
          <p:nvPr/>
        </p:nvSpPr>
        <p:spPr bwMode="auto">
          <a:xfrm flipH="1">
            <a:off x="1541463" y="3162300"/>
            <a:ext cx="1587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Text Box 96"/>
          <p:cNvSpPr txBox="1">
            <a:spLocks noChangeArrowheads="1"/>
          </p:cNvSpPr>
          <p:nvPr/>
        </p:nvSpPr>
        <p:spPr bwMode="auto">
          <a:xfrm>
            <a:off x="915988" y="3384550"/>
            <a:ext cx="619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3cm</a:t>
            </a:r>
          </a:p>
        </p:txBody>
      </p:sp>
      <p:grpSp>
        <p:nvGrpSpPr>
          <p:cNvPr id="3084" name="Group 116"/>
          <p:cNvGrpSpPr>
            <a:grpSpLocks/>
          </p:cNvGrpSpPr>
          <p:nvPr/>
        </p:nvGrpSpPr>
        <p:grpSpPr bwMode="auto">
          <a:xfrm>
            <a:off x="1587500" y="3181350"/>
            <a:ext cx="927100" cy="1284288"/>
            <a:chOff x="1000" y="2004"/>
            <a:chExt cx="584" cy="809"/>
          </a:xfrm>
        </p:grpSpPr>
        <p:grpSp>
          <p:nvGrpSpPr>
            <p:cNvPr id="3159" name="Group 115"/>
            <p:cNvGrpSpPr>
              <a:grpSpLocks/>
            </p:cNvGrpSpPr>
            <p:nvPr/>
          </p:nvGrpSpPr>
          <p:grpSpPr bwMode="auto">
            <a:xfrm>
              <a:off x="1000" y="2554"/>
              <a:ext cx="522" cy="259"/>
              <a:chOff x="1030" y="2560"/>
              <a:chExt cx="522" cy="259"/>
            </a:xfrm>
          </p:grpSpPr>
          <p:sp>
            <p:nvSpPr>
              <p:cNvPr id="3161" name="Line 98"/>
              <p:cNvSpPr>
                <a:spLocks noChangeShapeType="1"/>
              </p:cNvSpPr>
              <p:nvPr/>
            </p:nvSpPr>
            <p:spPr bwMode="auto">
              <a:xfrm flipV="1">
                <a:off x="1030" y="2560"/>
                <a:ext cx="522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2" name="Text Box 99"/>
              <p:cNvSpPr txBox="1">
                <a:spLocks noChangeArrowheads="1"/>
              </p:cNvSpPr>
              <p:nvPr/>
            </p:nvSpPr>
            <p:spPr bwMode="auto">
              <a:xfrm>
                <a:off x="1056" y="2586"/>
                <a:ext cx="39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FF"/>
                    </a:solidFill>
                  </a:rPr>
                  <a:t>6cm</a:t>
                </a:r>
              </a:p>
            </p:txBody>
          </p:sp>
        </p:grpSp>
        <p:sp>
          <p:nvSpPr>
            <p:cNvPr id="3160" name="AutoShape 104"/>
            <p:cNvSpPr>
              <a:spLocks noChangeArrowheads="1"/>
            </p:cNvSpPr>
            <p:nvPr/>
          </p:nvSpPr>
          <p:spPr bwMode="auto">
            <a:xfrm>
              <a:off x="1056" y="2004"/>
              <a:ext cx="528" cy="486"/>
            </a:xfrm>
            <a:prstGeom prst="rtTriangl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85" name="Text Box 106"/>
          <p:cNvSpPr txBox="1">
            <a:spLocks noChangeArrowheads="1"/>
          </p:cNvSpPr>
          <p:nvPr/>
        </p:nvSpPr>
        <p:spPr bwMode="auto">
          <a:xfrm>
            <a:off x="3279775" y="3651250"/>
            <a:ext cx="76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</a:rPr>
              <a:t>30cm</a:t>
            </a:r>
          </a:p>
        </p:txBody>
      </p:sp>
      <p:sp>
        <p:nvSpPr>
          <p:cNvPr id="3086" name="Line 107"/>
          <p:cNvSpPr>
            <a:spLocks noChangeShapeType="1"/>
          </p:cNvSpPr>
          <p:nvPr/>
        </p:nvSpPr>
        <p:spPr bwMode="auto">
          <a:xfrm flipV="1">
            <a:off x="2562225" y="3438525"/>
            <a:ext cx="1438275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7" name="AutoShape 103"/>
          <p:cNvSpPr>
            <a:spLocks noChangeArrowheads="1"/>
          </p:cNvSpPr>
          <p:nvPr/>
        </p:nvSpPr>
        <p:spPr bwMode="auto">
          <a:xfrm rot="9501411" flipH="1">
            <a:off x="1812925" y="2762250"/>
            <a:ext cx="2014538" cy="1008063"/>
          </a:xfrm>
          <a:prstGeom prst="parallelogram">
            <a:avLst>
              <a:gd name="adj" fmla="val 47185"/>
            </a:avLst>
          </a:prstGeom>
          <a:solidFill>
            <a:srgbClr val="00FF00">
              <a:alpha val="8117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090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1" name="Group 2"/>
          <p:cNvGrpSpPr>
            <a:grpSpLocks/>
          </p:cNvGrpSpPr>
          <p:nvPr/>
        </p:nvGrpSpPr>
        <p:grpSpPr bwMode="auto">
          <a:xfrm>
            <a:off x="4610100" y="242888"/>
            <a:ext cx="4533900" cy="5916612"/>
            <a:chOff x="2647" y="153"/>
            <a:chExt cx="2882" cy="4167"/>
          </a:xfrm>
        </p:grpSpPr>
        <p:sp>
          <p:nvSpPr>
            <p:cNvPr id="3097" name="Freeform 3"/>
            <p:cNvSpPr>
              <a:spLocks/>
            </p:cNvSpPr>
            <p:nvPr/>
          </p:nvSpPr>
          <p:spPr bwMode="auto">
            <a:xfrm>
              <a:off x="3027" y="249"/>
              <a:ext cx="2502" cy="3687"/>
            </a:xfrm>
            <a:custGeom>
              <a:avLst/>
              <a:gdLst>
                <a:gd name="T0" fmla="*/ 2152 w 2502"/>
                <a:gd name="T1" fmla="*/ 0 h 3689"/>
                <a:gd name="T2" fmla="*/ 2502 w 2502"/>
                <a:gd name="T3" fmla="*/ 3498 h 3689"/>
                <a:gd name="T4" fmla="*/ 0 w 2502"/>
                <a:gd name="T5" fmla="*/ 3685 h 3689"/>
                <a:gd name="T6" fmla="*/ 2152 w 2502"/>
                <a:gd name="T7" fmla="*/ 0 h 36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02"/>
                <a:gd name="T13" fmla="*/ 0 h 3689"/>
                <a:gd name="T14" fmla="*/ 2502 w 2502"/>
                <a:gd name="T15" fmla="*/ 3689 h 36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02" h="3689">
                  <a:moveTo>
                    <a:pt x="2152" y="0"/>
                  </a:moveTo>
                  <a:lnTo>
                    <a:pt x="2502" y="3502"/>
                  </a:lnTo>
                  <a:lnTo>
                    <a:pt x="0" y="3689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098" name="Freeform 4"/>
            <p:cNvSpPr>
              <a:spLocks/>
            </p:cNvSpPr>
            <p:nvPr/>
          </p:nvSpPr>
          <p:spPr bwMode="auto">
            <a:xfrm>
              <a:off x="3027" y="249"/>
              <a:ext cx="2502" cy="3687"/>
            </a:xfrm>
            <a:custGeom>
              <a:avLst/>
              <a:gdLst>
                <a:gd name="T0" fmla="*/ 2152 w 2502"/>
                <a:gd name="T1" fmla="*/ 0 h 3689"/>
                <a:gd name="T2" fmla="*/ 2502 w 2502"/>
                <a:gd name="T3" fmla="*/ 3498 h 3689"/>
                <a:gd name="T4" fmla="*/ 0 w 2502"/>
                <a:gd name="T5" fmla="*/ 3685 h 3689"/>
                <a:gd name="T6" fmla="*/ 0 60000 65536"/>
                <a:gd name="T7" fmla="*/ 0 60000 65536"/>
                <a:gd name="T8" fmla="*/ 0 60000 65536"/>
                <a:gd name="T9" fmla="*/ 0 w 2502"/>
                <a:gd name="T10" fmla="*/ 0 h 3689"/>
                <a:gd name="T11" fmla="*/ 2502 w 2502"/>
                <a:gd name="T12" fmla="*/ 3689 h 3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2" h="3689">
                  <a:moveTo>
                    <a:pt x="2152" y="0"/>
                  </a:moveTo>
                  <a:lnTo>
                    <a:pt x="2502" y="3502"/>
                  </a:lnTo>
                  <a:lnTo>
                    <a:pt x="0" y="36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099" name="Freeform 5"/>
            <p:cNvSpPr>
              <a:spLocks/>
            </p:cNvSpPr>
            <p:nvPr/>
          </p:nvSpPr>
          <p:spPr bwMode="auto">
            <a:xfrm>
              <a:off x="2755" y="280"/>
              <a:ext cx="2723" cy="3721"/>
            </a:xfrm>
            <a:custGeom>
              <a:avLst/>
              <a:gdLst>
                <a:gd name="T0" fmla="*/ 2408 w 2723"/>
                <a:gd name="T1" fmla="*/ 16 h 3721"/>
                <a:gd name="T2" fmla="*/ 2723 w 2723"/>
                <a:gd name="T3" fmla="*/ 3583 h 3721"/>
                <a:gd name="T4" fmla="*/ 235 w 2723"/>
                <a:gd name="T5" fmla="*/ 3721 h 3721"/>
                <a:gd name="T6" fmla="*/ 0 w 2723"/>
                <a:gd name="T7" fmla="*/ 0 h 3721"/>
                <a:gd name="T8" fmla="*/ 2408 w 2723"/>
                <a:gd name="T9" fmla="*/ 16 h 3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3"/>
                <a:gd name="T16" fmla="*/ 0 h 3721"/>
                <a:gd name="T17" fmla="*/ 2723 w 2723"/>
                <a:gd name="T18" fmla="*/ 3721 h 3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3" h="3721">
                  <a:moveTo>
                    <a:pt x="2408" y="16"/>
                  </a:moveTo>
                  <a:lnTo>
                    <a:pt x="2723" y="3583"/>
                  </a:lnTo>
                  <a:lnTo>
                    <a:pt x="235" y="3721"/>
                  </a:lnTo>
                  <a:lnTo>
                    <a:pt x="0" y="0"/>
                  </a:lnTo>
                  <a:lnTo>
                    <a:pt x="2408" y="16"/>
                  </a:lnTo>
                  <a:close/>
                </a:path>
              </a:pathLst>
            </a:custGeom>
            <a:solidFill>
              <a:srgbClr val="0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00" name="Freeform 6"/>
            <p:cNvSpPr>
              <a:spLocks/>
            </p:cNvSpPr>
            <p:nvPr/>
          </p:nvSpPr>
          <p:spPr bwMode="auto">
            <a:xfrm>
              <a:off x="5153" y="286"/>
              <a:ext cx="19" cy="10"/>
            </a:xfrm>
            <a:custGeom>
              <a:avLst/>
              <a:gdLst>
                <a:gd name="T0" fmla="*/ 19 w 19"/>
                <a:gd name="T1" fmla="*/ 10 h 10"/>
                <a:gd name="T2" fmla="*/ 16 w 19"/>
                <a:gd name="T3" fmla="*/ 2 h 10"/>
                <a:gd name="T4" fmla="*/ 10 w 19"/>
                <a:gd name="T5" fmla="*/ 0 h 10"/>
                <a:gd name="T6" fmla="*/ 3 w 19"/>
                <a:gd name="T7" fmla="*/ 2 h 10"/>
                <a:gd name="T8" fmla="*/ 0 w 19"/>
                <a:gd name="T9" fmla="*/ 10 h 10"/>
                <a:gd name="T10" fmla="*/ 19 w 19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0"/>
                <a:gd name="T20" fmla="*/ 19 w 1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0">
                  <a:moveTo>
                    <a:pt x="19" y="10"/>
                  </a:moveTo>
                  <a:lnTo>
                    <a:pt x="16" y="2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01" name="Freeform 7"/>
            <p:cNvSpPr>
              <a:spLocks/>
            </p:cNvSpPr>
            <p:nvPr/>
          </p:nvSpPr>
          <p:spPr bwMode="auto">
            <a:xfrm>
              <a:off x="5153" y="296"/>
              <a:ext cx="335" cy="3577"/>
            </a:xfrm>
            <a:custGeom>
              <a:avLst/>
              <a:gdLst>
                <a:gd name="T0" fmla="*/ 325 w 335"/>
                <a:gd name="T1" fmla="*/ 3577 h 3577"/>
                <a:gd name="T2" fmla="*/ 335 w 335"/>
                <a:gd name="T3" fmla="*/ 3567 h 3577"/>
                <a:gd name="T4" fmla="*/ 19 w 335"/>
                <a:gd name="T5" fmla="*/ 0 h 3577"/>
                <a:gd name="T6" fmla="*/ 0 w 335"/>
                <a:gd name="T7" fmla="*/ 0 h 3577"/>
                <a:gd name="T8" fmla="*/ 316 w 335"/>
                <a:gd name="T9" fmla="*/ 3567 h 3577"/>
                <a:gd name="T10" fmla="*/ 325 w 335"/>
                <a:gd name="T11" fmla="*/ 3557 h 3577"/>
                <a:gd name="T12" fmla="*/ 316 w 335"/>
                <a:gd name="T13" fmla="*/ 3567 h 3577"/>
                <a:gd name="T14" fmla="*/ 319 w 335"/>
                <a:gd name="T15" fmla="*/ 3575 h 3577"/>
                <a:gd name="T16" fmla="*/ 325 w 335"/>
                <a:gd name="T17" fmla="*/ 3577 h 3577"/>
                <a:gd name="T18" fmla="*/ 332 w 335"/>
                <a:gd name="T19" fmla="*/ 3575 h 3577"/>
                <a:gd name="T20" fmla="*/ 335 w 335"/>
                <a:gd name="T21" fmla="*/ 3567 h 3577"/>
                <a:gd name="T22" fmla="*/ 325 w 335"/>
                <a:gd name="T23" fmla="*/ 3577 h 35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5"/>
                <a:gd name="T37" fmla="*/ 0 h 3577"/>
                <a:gd name="T38" fmla="*/ 335 w 335"/>
                <a:gd name="T39" fmla="*/ 3577 h 35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5" h="3577">
                  <a:moveTo>
                    <a:pt x="325" y="3577"/>
                  </a:moveTo>
                  <a:lnTo>
                    <a:pt x="335" y="356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316" y="3567"/>
                  </a:lnTo>
                  <a:lnTo>
                    <a:pt x="325" y="3557"/>
                  </a:lnTo>
                  <a:lnTo>
                    <a:pt x="316" y="3567"/>
                  </a:lnTo>
                  <a:lnTo>
                    <a:pt x="319" y="3575"/>
                  </a:lnTo>
                  <a:lnTo>
                    <a:pt x="325" y="3577"/>
                  </a:lnTo>
                  <a:lnTo>
                    <a:pt x="332" y="3575"/>
                  </a:lnTo>
                  <a:lnTo>
                    <a:pt x="335" y="3567"/>
                  </a:lnTo>
                  <a:lnTo>
                    <a:pt x="325" y="3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02" name="Freeform 8"/>
            <p:cNvSpPr>
              <a:spLocks/>
            </p:cNvSpPr>
            <p:nvPr/>
          </p:nvSpPr>
          <p:spPr bwMode="auto">
            <a:xfrm>
              <a:off x="2981" y="3853"/>
              <a:ext cx="2497" cy="160"/>
            </a:xfrm>
            <a:custGeom>
              <a:avLst/>
              <a:gdLst>
                <a:gd name="T0" fmla="*/ 0 w 2497"/>
                <a:gd name="T1" fmla="*/ 152 h 158"/>
                <a:gd name="T2" fmla="*/ 9 w 2497"/>
                <a:gd name="T3" fmla="*/ 162 h 158"/>
                <a:gd name="T4" fmla="*/ 2497 w 2497"/>
                <a:gd name="T5" fmla="*/ 20 h 158"/>
                <a:gd name="T6" fmla="*/ 2497 w 2497"/>
                <a:gd name="T7" fmla="*/ 0 h 158"/>
                <a:gd name="T8" fmla="*/ 9 w 2497"/>
                <a:gd name="T9" fmla="*/ 141 h 158"/>
                <a:gd name="T10" fmla="*/ 19 w 2497"/>
                <a:gd name="T11" fmla="*/ 152 h 158"/>
                <a:gd name="T12" fmla="*/ 9 w 2497"/>
                <a:gd name="T13" fmla="*/ 141 h 158"/>
                <a:gd name="T14" fmla="*/ 2 w 2497"/>
                <a:gd name="T15" fmla="*/ 144 h 158"/>
                <a:gd name="T16" fmla="*/ 0 w 2497"/>
                <a:gd name="T17" fmla="*/ 152 h 158"/>
                <a:gd name="T18" fmla="*/ 2 w 2497"/>
                <a:gd name="T19" fmla="*/ 159 h 158"/>
                <a:gd name="T20" fmla="*/ 9 w 2497"/>
                <a:gd name="T21" fmla="*/ 162 h 158"/>
                <a:gd name="T22" fmla="*/ 0 w 2497"/>
                <a:gd name="T23" fmla="*/ 152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97"/>
                <a:gd name="T37" fmla="*/ 0 h 158"/>
                <a:gd name="T38" fmla="*/ 2497 w 2497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97" h="158">
                  <a:moveTo>
                    <a:pt x="0" y="148"/>
                  </a:moveTo>
                  <a:lnTo>
                    <a:pt x="9" y="158"/>
                  </a:lnTo>
                  <a:lnTo>
                    <a:pt x="2497" y="20"/>
                  </a:lnTo>
                  <a:lnTo>
                    <a:pt x="2497" y="0"/>
                  </a:lnTo>
                  <a:lnTo>
                    <a:pt x="9" y="137"/>
                  </a:lnTo>
                  <a:lnTo>
                    <a:pt x="19" y="148"/>
                  </a:lnTo>
                  <a:lnTo>
                    <a:pt x="9" y="137"/>
                  </a:lnTo>
                  <a:lnTo>
                    <a:pt x="2" y="140"/>
                  </a:lnTo>
                  <a:lnTo>
                    <a:pt x="0" y="148"/>
                  </a:lnTo>
                  <a:lnTo>
                    <a:pt x="2" y="155"/>
                  </a:lnTo>
                  <a:lnTo>
                    <a:pt x="9" y="15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03" name="Freeform 9"/>
            <p:cNvSpPr>
              <a:spLocks/>
            </p:cNvSpPr>
            <p:nvPr/>
          </p:nvSpPr>
          <p:spPr bwMode="auto">
            <a:xfrm>
              <a:off x="2745" y="270"/>
              <a:ext cx="255" cy="3731"/>
            </a:xfrm>
            <a:custGeom>
              <a:avLst/>
              <a:gdLst>
                <a:gd name="T0" fmla="*/ 10 w 255"/>
                <a:gd name="T1" fmla="*/ 0 h 3731"/>
                <a:gd name="T2" fmla="*/ 0 w 255"/>
                <a:gd name="T3" fmla="*/ 10 h 3731"/>
                <a:gd name="T4" fmla="*/ 236 w 255"/>
                <a:gd name="T5" fmla="*/ 3731 h 3731"/>
                <a:gd name="T6" fmla="*/ 255 w 255"/>
                <a:gd name="T7" fmla="*/ 3731 h 3731"/>
                <a:gd name="T8" fmla="*/ 19 w 255"/>
                <a:gd name="T9" fmla="*/ 10 h 3731"/>
                <a:gd name="T10" fmla="*/ 10 w 255"/>
                <a:gd name="T11" fmla="*/ 21 h 3731"/>
                <a:gd name="T12" fmla="*/ 19 w 255"/>
                <a:gd name="T13" fmla="*/ 10 h 3731"/>
                <a:gd name="T14" fmla="*/ 16 w 255"/>
                <a:gd name="T15" fmla="*/ 3 h 3731"/>
                <a:gd name="T16" fmla="*/ 10 w 255"/>
                <a:gd name="T17" fmla="*/ 0 h 3731"/>
                <a:gd name="T18" fmla="*/ 3 w 255"/>
                <a:gd name="T19" fmla="*/ 3 h 3731"/>
                <a:gd name="T20" fmla="*/ 0 w 255"/>
                <a:gd name="T21" fmla="*/ 10 h 3731"/>
                <a:gd name="T22" fmla="*/ 10 w 255"/>
                <a:gd name="T23" fmla="*/ 0 h 37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3731"/>
                <a:gd name="T38" fmla="*/ 255 w 255"/>
                <a:gd name="T39" fmla="*/ 3731 h 37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3731">
                  <a:moveTo>
                    <a:pt x="10" y="0"/>
                  </a:moveTo>
                  <a:lnTo>
                    <a:pt x="0" y="10"/>
                  </a:lnTo>
                  <a:lnTo>
                    <a:pt x="236" y="3731"/>
                  </a:lnTo>
                  <a:lnTo>
                    <a:pt x="255" y="3731"/>
                  </a:lnTo>
                  <a:lnTo>
                    <a:pt x="19" y="10"/>
                  </a:lnTo>
                  <a:lnTo>
                    <a:pt x="10" y="21"/>
                  </a:lnTo>
                  <a:lnTo>
                    <a:pt x="19" y="10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04" name="Freeform 10"/>
            <p:cNvSpPr>
              <a:spLocks/>
            </p:cNvSpPr>
            <p:nvPr/>
          </p:nvSpPr>
          <p:spPr bwMode="auto">
            <a:xfrm>
              <a:off x="2755" y="270"/>
              <a:ext cx="2408" cy="36"/>
            </a:xfrm>
            <a:custGeom>
              <a:avLst/>
              <a:gdLst>
                <a:gd name="T0" fmla="*/ 2408 w 2408"/>
                <a:gd name="T1" fmla="*/ 26 h 36"/>
                <a:gd name="T2" fmla="*/ 2408 w 2408"/>
                <a:gd name="T3" fmla="*/ 16 h 36"/>
                <a:gd name="T4" fmla="*/ 0 w 2408"/>
                <a:gd name="T5" fmla="*/ 0 h 36"/>
                <a:gd name="T6" fmla="*/ 0 w 2408"/>
                <a:gd name="T7" fmla="*/ 21 h 36"/>
                <a:gd name="T8" fmla="*/ 2408 w 2408"/>
                <a:gd name="T9" fmla="*/ 36 h 36"/>
                <a:gd name="T10" fmla="*/ 2408 w 2408"/>
                <a:gd name="T11" fmla="*/ 2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8"/>
                <a:gd name="T19" fmla="*/ 0 h 36"/>
                <a:gd name="T20" fmla="*/ 2408 w 240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8" h="36">
                  <a:moveTo>
                    <a:pt x="2408" y="26"/>
                  </a:moveTo>
                  <a:lnTo>
                    <a:pt x="2408" y="16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408" y="36"/>
                  </a:lnTo>
                  <a:lnTo>
                    <a:pt x="240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05" name="Freeform 11"/>
            <p:cNvSpPr>
              <a:spLocks/>
            </p:cNvSpPr>
            <p:nvPr/>
          </p:nvSpPr>
          <p:spPr bwMode="auto">
            <a:xfrm>
              <a:off x="5163" y="286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6 w 9"/>
                <a:gd name="T3" fmla="*/ 18 h 20"/>
                <a:gd name="T4" fmla="*/ 9 w 9"/>
                <a:gd name="T5" fmla="*/ 10 h 20"/>
                <a:gd name="T6" fmla="*/ 6 w 9"/>
                <a:gd name="T7" fmla="*/ 2 h 20"/>
                <a:gd name="T8" fmla="*/ 0 w 9"/>
                <a:gd name="T9" fmla="*/ 0 h 20"/>
                <a:gd name="T10" fmla="*/ 0 w 9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0"/>
                <a:gd name="T20" fmla="*/ 9 w 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0">
                  <a:moveTo>
                    <a:pt x="0" y="20"/>
                  </a:moveTo>
                  <a:lnTo>
                    <a:pt x="6" y="18"/>
                  </a:lnTo>
                  <a:lnTo>
                    <a:pt x="9" y="1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06" name="Freeform 12"/>
            <p:cNvSpPr>
              <a:spLocks/>
            </p:cNvSpPr>
            <p:nvPr/>
          </p:nvSpPr>
          <p:spPr bwMode="auto">
            <a:xfrm>
              <a:off x="2704" y="239"/>
              <a:ext cx="14" cy="15"/>
            </a:xfrm>
            <a:custGeom>
              <a:avLst/>
              <a:gdLst>
                <a:gd name="T0" fmla="*/ 5 w 14"/>
                <a:gd name="T1" fmla="*/ 0 h 15"/>
                <a:gd name="T2" fmla="*/ 0 w 14"/>
                <a:gd name="T3" fmla="*/ 5 h 15"/>
                <a:gd name="T4" fmla="*/ 3 w 14"/>
                <a:gd name="T5" fmla="*/ 10 h 15"/>
                <a:gd name="T6" fmla="*/ 7 w 14"/>
                <a:gd name="T7" fmla="*/ 15 h 15"/>
                <a:gd name="T8" fmla="*/ 14 w 14"/>
                <a:gd name="T9" fmla="*/ 15 h 15"/>
                <a:gd name="T10" fmla="*/ 5 w 14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5"/>
                <a:gd name="T20" fmla="*/ 14 w 1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5">
                  <a:moveTo>
                    <a:pt x="5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7" y="15"/>
                  </a:lnTo>
                  <a:lnTo>
                    <a:pt x="14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07" name="Freeform 13"/>
            <p:cNvSpPr>
              <a:spLocks/>
            </p:cNvSpPr>
            <p:nvPr/>
          </p:nvSpPr>
          <p:spPr bwMode="auto">
            <a:xfrm>
              <a:off x="2709" y="200"/>
              <a:ext cx="114" cy="54"/>
            </a:xfrm>
            <a:custGeom>
              <a:avLst/>
              <a:gdLst>
                <a:gd name="T0" fmla="*/ 114 w 114"/>
                <a:gd name="T1" fmla="*/ 0 h 54"/>
                <a:gd name="T2" fmla="*/ 114 w 114"/>
                <a:gd name="T3" fmla="*/ 0 h 54"/>
                <a:gd name="T4" fmla="*/ 101 w 114"/>
                <a:gd name="T5" fmla="*/ 0 h 54"/>
                <a:gd name="T6" fmla="*/ 89 w 114"/>
                <a:gd name="T7" fmla="*/ 0 h 54"/>
                <a:gd name="T8" fmla="*/ 78 w 114"/>
                <a:gd name="T9" fmla="*/ 3 h 54"/>
                <a:gd name="T10" fmla="*/ 64 w 114"/>
                <a:gd name="T11" fmla="*/ 5 h 54"/>
                <a:gd name="T12" fmla="*/ 48 w 114"/>
                <a:gd name="T13" fmla="*/ 8 h 54"/>
                <a:gd name="T14" fmla="*/ 34 w 114"/>
                <a:gd name="T15" fmla="*/ 15 h 54"/>
                <a:gd name="T16" fmla="*/ 16 w 114"/>
                <a:gd name="T17" fmla="*/ 26 h 54"/>
                <a:gd name="T18" fmla="*/ 0 w 114"/>
                <a:gd name="T19" fmla="*/ 39 h 54"/>
                <a:gd name="T20" fmla="*/ 9 w 114"/>
                <a:gd name="T21" fmla="*/ 54 h 54"/>
                <a:gd name="T22" fmla="*/ 25 w 114"/>
                <a:gd name="T23" fmla="*/ 41 h 54"/>
                <a:gd name="T24" fmla="*/ 39 w 114"/>
                <a:gd name="T25" fmla="*/ 36 h 54"/>
                <a:gd name="T26" fmla="*/ 52 w 114"/>
                <a:gd name="T27" fmla="*/ 28 h 54"/>
                <a:gd name="T28" fmla="*/ 64 w 114"/>
                <a:gd name="T29" fmla="*/ 26 h 54"/>
                <a:gd name="T30" fmla="*/ 78 w 114"/>
                <a:gd name="T31" fmla="*/ 23 h 54"/>
                <a:gd name="T32" fmla="*/ 89 w 114"/>
                <a:gd name="T33" fmla="*/ 21 h 54"/>
                <a:gd name="T34" fmla="*/ 101 w 114"/>
                <a:gd name="T35" fmla="*/ 21 h 54"/>
                <a:gd name="T36" fmla="*/ 114 w 114"/>
                <a:gd name="T37" fmla="*/ 21 h 54"/>
                <a:gd name="T38" fmla="*/ 114 w 114"/>
                <a:gd name="T39" fmla="*/ 21 h 54"/>
                <a:gd name="T40" fmla="*/ 114 w 114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54"/>
                <a:gd name="T65" fmla="*/ 114 w 11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54">
                  <a:moveTo>
                    <a:pt x="114" y="0"/>
                  </a:moveTo>
                  <a:lnTo>
                    <a:pt x="114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8" y="3"/>
                  </a:lnTo>
                  <a:lnTo>
                    <a:pt x="64" y="5"/>
                  </a:lnTo>
                  <a:lnTo>
                    <a:pt x="48" y="8"/>
                  </a:lnTo>
                  <a:lnTo>
                    <a:pt x="34" y="15"/>
                  </a:lnTo>
                  <a:lnTo>
                    <a:pt x="16" y="26"/>
                  </a:lnTo>
                  <a:lnTo>
                    <a:pt x="0" y="39"/>
                  </a:lnTo>
                  <a:lnTo>
                    <a:pt x="9" y="54"/>
                  </a:lnTo>
                  <a:lnTo>
                    <a:pt x="25" y="41"/>
                  </a:lnTo>
                  <a:lnTo>
                    <a:pt x="39" y="36"/>
                  </a:lnTo>
                  <a:lnTo>
                    <a:pt x="52" y="28"/>
                  </a:lnTo>
                  <a:lnTo>
                    <a:pt x="64" y="26"/>
                  </a:lnTo>
                  <a:lnTo>
                    <a:pt x="78" y="23"/>
                  </a:lnTo>
                  <a:lnTo>
                    <a:pt x="89" y="21"/>
                  </a:lnTo>
                  <a:lnTo>
                    <a:pt x="101" y="21"/>
                  </a:lnTo>
                  <a:lnTo>
                    <a:pt x="114" y="2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08" name="Line 14"/>
            <p:cNvSpPr>
              <a:spLocks noChangeShapeType="1"/>
            </p:cNvSpPr>
            <p:nvPr/>
          </p:nvSpPr>
          <p:spPr bwMode="auto">
            <a:xfrm flipH="1" flipV="1">
              <a:off x="2713" y="247"/>
              <a:ext cx="246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9" name="Rectangle 15"/>
            <p:cNvSpPr>
              <a:spLocks noChangeArrowheads="1"/>
            </p:cNvSpPr>
            <p:nvPr/>
          </p:nvSpPr>
          <p:spPr bwMode="auto">
            <a:xfrm>
              <a:off x="2707" y="265"/>
              <a:ext cx="2476" cy="3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0" name="Rectangle 16"/>
            <p:cNvSpPr>
              <a:spLocks noChangeArrowheads="1"/>
            </p:cNvSpPr>
            <p:nvPr/>
          </p:nvSpPr>
          <p:spPr bwMode="auto">
            <a:xfrm>
              <a:off x="2707" y="265"/>
              <a:ext cx="2476" cy="39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1" name="Rectangle 17"/>
            <p:cNvSpPr>
              <a:spLocks noChangeArrowheads="1"/>
            </p:cNvSpPr>
            <p:nvPr/>
          </p:nvSpPr>
          <p:spPr bwMode="auto">
            <a:xfrm>
              <a:off x="2665" y="273"/>
              <a:ext cx="2502" cy="3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2" name="Rectangle 18"/>
            <p:cNvSpPr>
              <a:spLocks noChangeArrowheads="1"/>
            </p:cNvSpPr>
            <p:nvPr/>
          </p:nvSpPr>
          <p:spPr bwMode="auto">
            <a:xfrm>
              <a:off x="2665" y="273"/>
              <a:ext cx="2502" cy="399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3" name="Rectangle 19"/>
            <p:cNvSpPr>
              <a:spLocks noChangeArrowheads="1"/>
            </p:cNvSpPr>
            <p:nvPr/>
          </p:nvSpPr>
          <p:spPr bwMode="auto">
            <a:xfrm>
              <a:off x="2647" y="304"/>
              <a:ext cx="2495" cy="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4" name="Rectangle 20"/>
            <p:cNvSpPr>
              <a:spLocks noChangeArrowheads="1"/>
            </p:cNvSpPr>
            <p:nvPr/>
          </p:nvSpPr>
          <p:spPr bwMode="auto">
            <a:xfrm>
              <a:off x="2647" y="304"/>
              <a:ext cx="2495" cy="40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5" name="Freeform 21"/>
            <p:cNvSpPr>
              <a:spLocks/>
            </p:cNvSpPr>
            <p:nvPr/>
          </p:nvSpPr>
          <p:spPr bwMode="auto">
            <a:xfrm>
              <a:off x="4952" y="467"/>
              <a:ext cx="124" cy="112"/>
            </a:xfrm>
            <a:custGeom>
              <a:avLst/>
              <a:gdLst>
                <a:gd name="T0" fmla="*/ 62 w 124"/>
                <a:gd name="T1" fmla="*/ 112 h 112"/>
                <a:gd name="T2" fmla="*/ 87 w 124"/>
                <a:gd name="T3" fmla="*/ 107 h 112"/>
                <a:gd name="T4" fmla="*/ 105 w 124"/>
                <a:gd name="T5" fmla="*/ 94 h 112"/>
                <a:gd name="T6" fmla="*/ 119 w 124"/>
                <a:gd name="T7" fmla="*/ 76 h 112"/>
                <a:gd name="T8" fmla="*/ 124 w 124"/>
                <a:gd name="T9" fmla="*/ 55 h 112"/>
                <a:gd name="T10" fmla="*/ 119 w 124"/>
                <a:gd name="T11" fmla="*/ 34 h 112"/>
                <a:gd name="T12" fmla="*/ 105 w 124"/>
                <a:gd name="T13" fmla="*/ 16 h 112"/>
                <a:gd name="T14" fmla="*/ 87 w 124"/>
                <a:gd name="T15" fmla="*/ 6 h 112"/>
                <a:gd name="T16" fmla="*/ 62 w 124"/>
                <a:gd name="T17" fmla="*/ 0 h 112"/>
                <a:gd name="T18" fmla="*/ 37 w 124"/>
                <a:gd name="T19" fmla="*/ 6 h 112"/>
                <a:gd name="T20" fmla="*/ 18 w 124"/>
                <a:gd name="T21" fmla="*/ 16 h 112"/>
                <a:gd name="T22" fmla="*/ 5 w 124"/>
                <a:gd name="T23" fmla="*/ 34 h 112"/>
                <a:gd name="T24" fmla="*/ 0 w 124"/>
                <a:gd name="T25" fmla="*/ 55 h 112"/>
                <a:gd name="T26" fmla="*/ 5 w 124"/>
                <a:gd name="T27" fmla="*/ 76 h 112"/>
                <a:gd name="T28" fmla="*/ 18 w 124"/>
                <a:gd name="T29" fmla="*/ 94 h 112"/>
                <a:gd name="T30" fmla="*/ 37 w 124"/>
                <a:gd name="T31" fmla="*/ 107 h 112"/>
                <a:gd name="T32" fmla="*/ 62 w 124"/>
                <a:gd name="T33" fmla="*/ 1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5" y="94"/>
                  </a:lnTo>
                  <a:lnTo>
                    <a:pt x="119" y="76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6"/>
                  </a:lnTo>
                  <a:lnTo>
                    <a:pt x="18" y="94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6" name="Freeform 22"/>
            <p:cNvSpPr>
              <a:spLocks/>
            </p:cNvSpPr>
            <p:nvPr/>
          </p:nvSpPr>
          <p:spPr bwMode="auto">
            <a:xfrm>
              <a:off x="4952" y="467"/>
              <a:ext cx="124" cy="112"/>
            </a:xfrm>
            <a:custGeom>
              <a:avLst/>
              <a:gdLst>
                <a:gd name="T0" fmla="*/ 62 w 124"/>
                <a:gd name="T1" fmla="*/ 112 h 112"/>
                <a:gd name="T2" fmla="*/ 62 w 124"/>
                <a:gd name="T3" fmla="*/ 112 h 112"/>
                <a:gd name="T4" fmla="*/ 87 w 124"/>
                <a:gd name="T5" fmla="*/ 107 h 112"/>
                <a:gd name="T6" fmla="*/ 105 w 124"/>
                <a:gd name="T7" fmla="*/ 94 h 112"/>
                <a:gd name="T8" fmla="*/ 119 w 124"/>
                <a:gd name="T9" fmla="*/ 76 h 112"/>
                <a:gd name="T10" fmla="*/ 124 w 124"/>
                <a:gd name="T11" fmla="*/ 55 h 112"/>
                <a:gd name="T12" fmla="*/ 124 w 124"/>
                <a:gd name="T13" fmla="*/ 55 h 112"/>
                <a:gd name="T14" fmla="*/ 119 w 124"/>
                <a:gd name="T15" fmla="*/ 34 h 112"/>
                <a:gd name="T16" fmla="*/ 105 w 124"/>
                <a:gd name="T17" fmla="*/ 16 h 112"/>
                <a:gd name="T18" fmla="*/ 87 w 124"/>
                <a:gd name="T19" fmla="*/ 6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6 h 112"/>
                <a:gd name="T26" fmla="*/ 18 w 124"/>
                <a:gd name="T27" fmla="*/ 16 h 112"/>
                <a:gd name="T28" fmla="*/ 5 w 124"/>
                <a:gd name="T29" fmla="*/ 34 h 112"/>
                <a:gd name="T30" fmla="*/ 0 w 124"/>
                <a:gd name="T31" fmla="*/ 55 h 112"/>
                <a:gd name="T32" fmla="*/ 0 w 124"/>
                <a:gd name="T33" fmla="*/ 55 h 112"/>
                <a:gd name="T34" fmla="*/ 5 w 124"/>
                <a:gd name="T35" fmla="*/ 76 h 112"/>
                <a:gd name="T36" fmla="*/ 18 w 124"/>
                <a:gd name="T37" fmla="*/ 94 h 112"/>
                <a:gd name="T38" fmla="*/ 37 w 124"/>
                <a:gd name="T39" fmla="*/ 107 h 112"/>
                <a:gd name="T40" fmla="*/ 62 w 124"/>
                <a:gd name="T41" fmla="*/ 112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5" y="94"/>
                  </a:lnTo>
                  <a:lnTo>
                    <a:pt x="119" y="76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6"/>
                  </a:lnTo>
                  <a:lnTo>
                    <a:pt x="18" y="94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7" name="Freeform 23"/>
            <p:cNvSpPr>
              <a:spLocks/>
            </p:cNvSpPr>
            <p:nvPr/>
          </p:nvSpPr>
          <p:spPr bwMode="auto">
            <a:xfrm>
              <a:off x="4714" y="457"/>
              <a:ext cx="121" cy="114"/>
            </a:xfrm>
            <a:custGeom>
              <a:avLst/>
              <a:gdLst>
                <a:gd name="T0" fmla="*/ 59 w 121"/>
                <a:gd name="T1" fmla="*/ 114 h 114"/>
                <a:gd name="T2" fmla="*/ 85 w 121"/>
                <a:gd name="T3" fmla="*/ 109 h 114"/>
                <a:gd name="T4" fmla="*/ 103 w 121"/>
                <a:gd name="T5" fmla="*/ 96 h 114"/>
                <a:gd name="T6" fmla="*/ 117 w 121"/>
                <a:gd name="T7" fmla="*/ 78 h 114"/>
                <a:gd name="T8" fmla="*/ 121 w 121"/>
                <a:gd name="T9" fmla="*/ 57 h 114"/>
                <a:gd name="T10" fmla="*/ 117 w 121"/>
                <a:gd name="T11" fmla="*/ 34 h 114"/>
                <a:gd name="T12" fmla="*/ 103 w 121"/>
                <a:gd name="T13" fmla="*/ 16 h 114"/>
                <a:gd name="T14" fmla="*/ 85 w 121"/>
                <a:gd name="T15" fmla="*/ 5 h 114"/>
                <a:gd name="T16" fmla="*/ 59 w 121"/>
                <a:gd name="T17" fmla="*/ 0 h 114"/>
                <a:gd name="T18" fmla="*/ 37 w 121"/>
                <a:gd name="T19" fmla="*/ 5 h 114"/>
                <a:gd name="T20" fmla="*/ 18 w 121"/>
                <a:gd name="T21" fmla="*/ 16 h 114"/>
                <a:gd name="T22" fmla="*/ 5 w 121"/>
                <a:gd name="T23" fmla="*/ 34 h 114"/>
                <a:gd name="T24" fmla="*/ 0 w 121"/>
                <a:gd name="T25" fmla="*/ 57 h 114"/>
                <a:gd name="T26" fmla="*/ 5 w 121"/>
                <a:gd name="T27" fmla="*/ 78 h 114"/>
                <a:gd name="T28" fmla="*/ 18 w 121"/>
                <a:gd name="T29" fmla="*/ 96 h 114"/>
                <a:gd name="T30" fmla="*/ 37 w 121"/>
                <a:gd name="T31" fmla="*/ 109 h 114"/>
                <a:gd name="T32" fmla="*/ 59 w 121"/>
                <a:gd name="T33" fmla="*/ 114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4"/>
                <a:gd name="T53" fmla="*/ 121 w 121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4">
                  <a:moveTo>
                    <a:pt x="59" y="114"/>
                  </a:moveTo>
                  <a:lnTo>
                    <a:pt x="85" y="109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59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9"/>
                  </a:lnTo>
                  <a:lnTo>
                    <a:pt x="59" y="114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8" name="Freeform 24"/>
            <p:cNvSpPr>
              <a:spLocks/>
            </p:cNvSpPr>
            <p:nvPr/>
          </p:nvSpPr>
          <p:spPr bwMode="auto">
            <a:xfrm>
              <a:off x="4714" y="457"/>
              <a:ext cx="121" cy="114"/>
            </a:xfrm>
            <a:custGeom>
              <a:avLst/>
              <a:gdLst>
                <a:gd name="T0" fmla="*/ 59 w 121"/>
                <a:gd name="T1" fmla="*/ 114 h 114"/>
                <a:gd name="T2" fmla="*/ 59 w 121"/>
                <a:gd name="T3" fmla="*/ 114 h 114"/>
                <a:gd name="T4" fmla="*/ 85 w 121"/>
                <a:gd name="T5" fmla="*/ 109 h 114"/>
                <a:gd name="T6" fmla="*/ 103 w 121"/>
                <a:gd name="T7" fmla="*/ 96 h 114"/>
                <a:gd name="T8" fmla="*/ 117 w 121"/>
                <a:gd name="T9" fmla="*/ 78 h 114"/>
                <a:gd name="T10" fmla="*/ 121 w 121"/>
                <a:gd name="T11" fmla="*/ 57 h 114"/>
                <a:gd name="T12" fmla="*/ 121 w 121"/>
                <a:gd name="T13" fmla="*/ 57 h 114"/>
                <a:gd name="T14" fmla="*/ 117 w 121"/>
                <a:gd name="T15" fmla="*/ 34 h 114"/>
                <a:gd name="T16" fmla="*/ 103 w 121"/>
                <a:gd name="T17" fmla="*/ 16 h 114"/>
                <a:gd name="T18" fmla="*/ 85 w 121"/>
                <a:gd name="T19" fmla="*/ 5 h 114"/>
                <a:gd name="T20" fmla="*/ 59 w 121"/>
                <a:gd name="T21" fmla="*/ 0 h 114"/>
                <a:gd name="T22" fmla="*/ 59 w 121"/>
                <a:gd name="T23" fmla="*/ 0 h 114"/>
                <a:gd name="T24" fmla="*/ 37 w 121"/>
                <a:gd name="T25" fmla="*/ 5 h 114"/>
                <a:gd name="T26" fmla="*/ 18 w 121"/>
                <a:gd name="T27" fmla="*/ 16 h 114"/>
                <a:gd name="T28" fmla="*/ 5 w 121"/>
                <a:gd name="T29" fmla="*/ 34 h 114"/>
                <a:gd name="T30" fmla="*/ 0 w 121"/>
                <a:gd name="T31" fmla="*/ 57 h 114"/>
                <a:gd name="T32" fmla="*/ 0 w 121"/>
                <a:gd name="T33" fmla="*/ 57 h 114"/>
                <a:gd name="T34" fmla="*/ 5 w 121"/>
                <a:gd name="T35" fmla="*/ 78 h 114"/>
                <a:gd name="T36" fmla="*/ 18 w 121"/>
                <a:gd name="T37" fmla="*/ 96 h 114"/>
                <a:gd name="T38" fmla="*/ 37 w 121"/>
                <a:gd name="T39" fmla="*/ 109 h 114"/>
                <a:gd name="T40" fmla="*/ 59 w 121"/>
                <a:gd name="T41" fmla="*/ 114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4"/>
                <a:gd name="T65" fmla="*/ 121 w 121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4">
                  <a:moveTo>
                    <a:pt x="59" y="114"/>
                  </a:moveTo>
                  <a:lnTo>
                    <a:pt x="59" y="114"/>
                  </a:lnTo>
                  <a:lnTo>
                    <a:pt x="85" y="109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59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9"/>
                  </a:lnTo>
                  <a:lnTo>
                    <a:pt x="59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19" name="Freeform 25"/>
            <p:cNvSpPr>
              <a:spLocks/>
            </p:cNvSpPr>
            <p:nvPr/>
          </p:nvSpPr>
          <p:spPr bwMode="auto">
            <a:xfrm>
              <a:off x="4284" y="462"/>
              <a:ext cx="121" cy="113"/>
            </a:xfrm>
            <a:custGeom>
              <a:avLst/>
              <a:gdLst>
                <a:gd name="T0" fmla="*/ 59 w 121"/>
                <a:gd name="T1" fmla="*/ 114 h 112"/>
                <a:gd name="T2" fmla="*/ 84 w 121"/>
                <a:gd name="T3" fmla="*/ 109 h 112"/>
                <a:gd name="T4" fmla="*/ 103 w 121"/>
                <a:gd name="T5" fmla="*/ 98 h 112"/>
                <a:gd name="T6" fmla="*/ 116 w 121"/>
                <a:gd name="T7" fmla="*/ 80 h 112"/>
                <a:gd name="T8" fmla="*/ 121 w 121"/>
                <a:gd name="T9" fmla="*/ 59 h 112"/>
                <a:gd name="T10" fmla="*/ 116 w 121"/>
                <a:gd name="T11" fmla="*/ 34 h 112"/>
                <a:gd name="T12" fmla="*/ 103 w 121"/>
                <a:gd name="T13" fmla="*/ 16 h 112"/>
                <a:gd name="T14" fmla="*/ 84 w 121"/>
                <a:gd name="T15" fmla="*/ 5 h 112"/>
                <a:gd name="T16" fmla="*/ 59 w 121"/>
                <a:gd name="T17" fmla="*/ 0 h 112"/>
                <a:gd name="T18" fmla="*/ 36 w 121"/>
                <a:gd name="T19" fmla="*/ 5 h 112"/>
                <a:gd name="T20" fmla="*/ 18 w 121"/>
                <a:gd name="T21" fmla="*/ 16 h 112"/>
                <a:gd name="T22" fmla="*/ 4 w 121"/>
                <a:gd name="T23" fmla="*/ 34 h 112"/>
                <a:gd name="T24" fmla="*/ 0 w 121"/>
                <a:gd name="T25" fmla="*/ 59 h 112"/>
                <a:gd name="T26" fmla="*/ 4 w 121"/>
                <a:gd name="T27" fmla="*/ 80 h 112"/>
                <a:gd name="T28" fmla="*/ 18 w 121"/>
                <a:gd name="T29" fmla="*/ 98 h 112"/>
                <a:gd name="T30" fmla="*/ 36 w 121"/>
                <a:gd name="T31" fmla="*/ 109 h 112"/>
                <a:gd name="T32" fmla="*/ 59 w 121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2"/>
                <a:gd name="T53" fmla="*/ 121 w 121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2">
                  <a:moveTo>
                    <a:pt x="59" y="112"/>
                  </a:moveTo>
                  <a:lnTo>
                    <a:pt x="84" y="107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59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0" name="Freeform 26"/>
            <p:cNvSpPr>
              <a:spLocks/>
            </p:cNvSpPr>
            <p:nvPr/>
          </p:nvSpPr>
          <p:spPr bwMode="auto">
            <a:xfrm>
              <a:off x="4284" y="462"/>
              <a:ext cx="121" cy="113"/>
            </a:xfrm>
            <a:custGeom>
              <a:avLst/>
              <a:gdLst>
                <a:gd name="T0" fmla="*/ 59 w 121"/>
                <a:gd name="T1" fmla="*/ 114 h 112"/>
                <a:gd name="T2" fmla="*/ 59 w 121"/>
                <a:gd name="T3" fmla="*/ 114 h 112"/>
                <a:gd name="T4" fmla="*/ 84 w 121"/>
                <a:gd name="T5" fmla="*/ 109 h 112"/>
                <a:gd name="T6" fmla="*/ 103 w 121"/>
                <a:gd name="T7" fmla="*/ 98 h 112"/>
                <a:gd name="T8" fmla="*/ 116 w 121"/>
                <a:gd name="T9" fmla="*/ 80 h 112"/>
                <a:gd name="T10" fmla="*/ 121 w 121"/>
                <a:gd name="T11" fmla="*/ 59 h 112"/>
                <a:gd name="T12" fmla="*/ 121 w 121"/>
                <a:gd name="T13" fmla="*/ 59 h 112"/>
                <a:gd name="T14" fmla="*/ 116 w 121"/>
                <a:gd name="T15" fmla="*/ 34 h 112"/>
                <a:gd name="T16" fmla="*/ 103 w 121"/>
                <a:gd name="T17" fmla="*/ 16 h 112"/>
                <a:gd name="T18" fmla="*/ 84 w 121"/>
                <a:gd name="T19" fmla="*/ 5 h 112"/>
                <a:gd name="T20" fmla="*/ 59 w 121"/>
                <a:gd name="T21" fmla="*/ 0 h 112"/>
                <a:gd name="T22" fmla="*/ 59 w 121"/>
                <a:gd name="T23" fmla="*/ 0 h 112"/>
                <a:gd name="T24" fmla="*/ 36 w 121"/>
                <a:gd name="T25" fmla="*/ 5 h 112"/>
                <a:gd name="T26" fmla="*/ 18 w 121"/>
                <a:gd name="T27" fmla="*/ 16 h 112"/>
                <a:gd name="T28" fmla="*/ 4 w 121"/>
                <a:gd name="T29" fmla="*/ 34 h 112"/>
                <a:gd name="T30" fmla="*/ 0 w 121"/>
                <a:gd name="T31" fmla="*/ 59 h 112"/>
                <a:gd name="T32" fmla="*/ 0 w 121"/>
                <a:gd name="T33" fmla="*/ 59 h 112"/>
                <a:gd name="T34" fmla="*/ 4 w 121"/>
                <a:gd name="T35" fmla="*/ 80 h 112"/>
                <a:gd name="T36" fmla="*/ 18 w 121"/>
                <a:gd name="T37" fmla="*/ 98 h 112"/>
                <a:gd name="T38" fmla="*/ 36 w 121"/>
                <a:gd name="T39" fmla="*/ 109 h 112"/>
                <a:gd name="T40" fmla="*/ 59 w 121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2"/>
                <a:gd name="T65" fmla="*/ 121 w 121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2">
                  <a:moveTo>
                    <a:pt x="59" y="112"/>
                  </a:moveTo>
                  <a:lnTo>
                    <a:pt x="59" y="112"/>
                  </a:lnTo>
                  <a:lnTo>
                    <a:pt x="84" y="107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59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1" name="Freeform 27"/>
            <p:cNvSpPr>
              <a:spLocks/>
            </p:cNvSpPr>
            <p:nvPr/>
          </p:nvSpPr>
          <p:spPr bwMode="auto">
            <a:xfrm>
              <a:off x="4078" y="473"/>
              <a:ext cx="121" cy="111"/>
            </a:xfrm>
            <a:custGeom>
              <a:avLst/>
              <a:gdLst>
                <a:gd name="T0" fmla="*/ 59 w 121"/>
                <a:gd name="T1" fmla="*/ 111 h 111"/>
                <a:gd name="T2" fmla="*/ 84 w 121"/>
                <a:gd name="T3" fmla="*/ 106 h 111"/>
                <a:gd name="T4" fmla="*/ 103 w 121"/>
                <a:gd name="T5" fmla="*/ 93 h 111"/>
                <a:gd name="T6" fmla="*/ 116 w 121"/>
                <a:gd name="T7" fmla="*/ 75 h 111"/>
                <a:gd name="T8" fmla="*/ 121 w 121"/>
                <a:gd name="T9" fmla="*/ 54 h 111"/>
                <a:gd name="T10" fmla="*/ 116 w 121"/>
                <a:gd name="T11" fmla="*/ 33 h 111"/>
                <a:gd name="T12" fmla="*/ 103 w 121"/>
                <a:gd name="T13" fmla="*/ 15 h 111"/>
                <a:gd name="T14" fmla="*/ 84 w 121"/>
                <a:gd name="T15" fmla="*/ 5 h 111"/>
                <a:gd name="T16" fmla="*/ 59 w 121"/>
                <a:gd name="T17" fmla="*/ 0 h 111"/>
                <a:gd name="T18" fmla="*/ 36 w 121"/>
                <a:gd name="T19" fmla="*/ 5 h 111"/>
                <a:gd name="T20" fmla="*/ 18 w 121"/>
                <a:gd name="T21" fmla="*/ 15 h 111"/>
                <a:gd name="T22" fmla="*/ 4 w 121"/>
                <a:gd name="T23" fmla="*/ 33 h 111"/>
                <a:gd name="T24" fmla="*/ 0 w 121"/>
                <a:gd name="T25" fmla="*/ 54 h 111"/>
                <a:gd name="T26" fmla="*/ 4 w 121"/>
                <a:gd name="T27" fmla="*/ 75 h 111"/>
                <a:gd name="T28" fmla="*/ 18 w 121"/>
                <a:gd name="T29" fmla="*/ 93 h 111"/>
                <a:gd name="T30" fmla="*/ 36 w 121"/>
                <a:gd name="T31" fmla="*/ 106 h 111"/>
                <a:gd name="T32" fmla="*/ 59 w 121"/>
                <a:gd name="T33" fmla="*/ 111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1"/>
                <a:gd name="T53" fmla="*/ 121 w 121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1">
                  <a:moveTo>
                    <a:pt x="59" y="111"/>
                  </a:moveTo>
                  <a:lnTo>
                    <a:pt x="84" y="106"/>
                  </a:lnTo>
                  <a:lnTo>
                    <a:pt x="103" y="93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16" y="33"/>
                  </a:lnTo>
                  <a:lnTo>
                    <a:pt x="103" y="15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5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8" y="93"/>
                  </a:lnTo>
                  <a:lnTo>
                    <a:pt x="36" y="106"/>
                  </a:lnTo>
                  <a:lnTo>
                    <a:pt x="59" y="111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2" name="Freeform 28"/>
            <p:cNvSpPr>
              <a:spLocks/>
            </p:cNvSpPr>
            <p:nvPr/>
          </p:nvSpPr>
          <p:spPr bwMode="auto">
            <a:xfrm>
              <a:off x="4078" y="473"/>
              <a:ext cx="121" cy="111"/>
            </a:xfrm>
            <a:custGeom>
              <a:avLst/>
              <a:gdLst>
                <a:gd name="T0" fmla="*/ 59 w 121"/>
                <a:gd name="T1" fmla="*/ 111 h 111"/>
                <a:gd name="T2" fmla="*/ 59 w 121"/>
                <a:gd name="T3" fmla="*/ 111 h 111"/>
                <a:gd name="T4" fmla="*/ 84 w 121"/>
                <a:gd name="T5" fmla="*/ 106 h 111"/>
                <a:gd name="T6" fmla="*/ 103 w 121"/>
                <a:gd name="T7" fmla="*/ 93 h 111"/>
                <a:gd name="T8" fmla="*/ 116 w 121"/>
                <a:gd name="T9" fmla="*/ 75 h 111"/>
                <a:gd name="T10" fmla="*/ 121 w 121"/>
                <a:gd name="T11" fmla="*/ 54 h 111"/>
                <a:gd name="T12" fmla="*/ 121 w 121"/>
                <a:gd name="T13" fmla="*/ 54 h 111"/>
                <a:gd name="T14" fmla="*/ 116 w 121"/>
                <a:gd name="T15" fmla="*/ 33 h 111"/>
                <a:gd name="T16" fmla="*/ 103 w 121"/>
                <a:gd name="T17" fmla="*/ 15 h 111"/>
                <a:gd name="T18" fmla="*/ 84 w 121"/>
                <a:gd name="T19" fmla="*/ 5 h 111"/>
                <a:gd name="T20" fmla="*/ 59 w 121"/>
                <a:gd name="T21" fmla="*/ 0 h 111"/>
                <a:gd name="T22" fmla="*/ 59 w 121"/>
                <a:gd name="T23" fmla="*/ 0 h 111"/>
                <a:gd name="T24" fmla="*/ 36 w 121"/>
                <a:gd name="T25" fmla="*/ 5 h 111"/>
                <a:gd name="T26" fmla="*/ 18 w 121"/>
                <a:gd name="T27" fmla="*/ 15 h 111"/>
                <a:gd name="T28" fmla="*/ 4 w 121"/>
                <a:gd name="T29" fmla="*/ 33 h 111"/>
                <a:gd name="T30" fmla="*/ 0 w 121"/>
                <a:gd name="T31" fmla="*/ 54 h 111"/>
                <a:gd name="T32" fmla="*/ 0 w 121"/>
                <a:gd name="T33" fmla="*/ 54 h 111"/>
                <a:gd name="T34" fmla="*/ 4 w 121"/>
                <a:gd name="T35" fmla="*/ 75 h 111"/>
                <a:gd name="T36" fmla="*/ 18 w 121"/>
                <a:gd name="T37" fmla="*/ 93 h 111"/>
                <a:gd name="T38" fmla="*/ 36 w 121"/>
                <a:gd name="T39" fmla="*/ 106 h 111"/>
                <a:gd name="T40" fmla="*/ 59 w 121"/>
                <a:gd name="T41" fmla="*/ 111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1"/>
                <a:gd name="T65" fmla="*/ 121 w 121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1">
                  <a:moveTo>
                    <a:pt x="59" y="111"/>
                  </a:moveTo>
                  <a:lnTo>
                    <a:pt x="59" y="111"/>
                  </a:lnTo>
                  <a:lnTo>
                    <a:pt x="84" y="106"/>
                  </a:lnTo>
                  <a:lnTo>
                    <a:pt x="103" y="93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16" y="33"/>
                  </a:lnTo>
                  <a:lnTo>
                    <a:pt x="103" y="15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5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8" y="93"/>
                  </a:lnTo>
                  <a:lnTo>
                    <a:pt x="36" y="106"/>
                  </a:lnTo>
                  <a:lnTo>
                    <a:pt x="59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3" name="Freeform 29"/>
            <p:cNvSpPr>
              <a:spLocks/>
            </p:cNvSpPr>
            <p:nvPr/>
          </p:nvSpPr>
          <p:spPr bwMode="auto">
            <a:xfrm>
              <a:off x="3837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87 w 124"/>
                <a:gd name="T3" fmla="*/ 109 h 112"/>
                <a:gd name="T4" fmla="*/ 106 w 124"/>
                <a:gd name="T5" fmla="*/ 98 h 112"/>
                <a:gd name="T6" fmla="*/ 119 w 124"/>
                <a:gd name="T7" fmla="*/ 80 h 112"/>
                <a:gd name="T8" fmla="*/ 124 w 124"/>
                <a:gd name="T9" fmla="*/ 59 h 112"/>
                <a:gd name="T10" fmla="*/ 119 w 124"/>
                <a:gd name="T11" fmla="*/ 34 h 112"/>
                <a:gd name="T12" fmla="*/ 106 w 124"/>
                <a:gd name="T13" fmla="*/ 16 h 112"/>
                <a:gd name="T14" fmla="*/ 87 w 124"/>
                <a:gd name="T15" fmla="*/ 5 h 112"/>
                <a:gd name="T16" fmla="*/ 62 w 124"/>
                <a:gd name="T17" fmla="*/ 0 h 112"/>
                <a:gd name="T18" fmla="*/ 37 w 124"/>
                <a:gd name="T19" fmla="*/ 5 h 112"/>
                <a:gd name="T20" fmla="*/ 19 w 124"/>
                <a:gd name="T21" fmla="*/ 16 h 112"/>
                <a:gd name="T22" fmla="*/ 5 w 124"/>
                <a:gd name="T23" fmla="*/ 34 h 112"/>
                <a:gd name="T24" fmla="*/ 0 w 124"/>
                <a:gd name="T25" fmla="*/ 59 h 112"/>
                <a:gd name="T26" fmla="*/ 5 w 124"/>
                <a:gd name="T27" fmla="*/ 80 h 112"/>
                <a:gd name="T28" fmla="*/ 19 w 124"/>
                <a:gd name="T29" fmla="*/ 98 h 112"/>
                <a:gd name="T30" fmla="*/ 37 w 124"/>
                <a:gd name="T31" fmla="*/ 109 h 112"/>
                <a:gd name="T32" fmla="*/ 62 w 124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6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9" y="96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4" name="Freeform 30"/>
            <p:cNvSpPr>
              <a:spLocks/>
            </p:cNvSpPr>
            <p:nvPr/>
          </p:nvSpPr>
          <p:spPr bwMode="auto">
            <a:xfrm>
              <a:off x="3837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62 w 124"/>
                <a:gd name="T3" fmla="*/ 114 h 112"/>
                <a:gd name="T4" fmla="*/ 87 w 124"/>
                <a:gd name="T5" fmla="*/ 109 h 112"/>
                <a:gd name="T6" fmla="*/ 106 w 124"/>
                <a:gd name="T7" fmla="*/ 98 h 112"/>
                <a:gd name="T8" fmla="*/ 119 w 124"/>
                <a:gd name="T9" fmla="*/ 80 h 112"/>
                <a:gd name="T10" fmla="*/ 124 w 124"/>
                <a:gd name="T11" fmla="*/ 59 h 112"/>
                <a:gd name="T12" fmla="*/ 124 w 124"/>
                <a:gd name="T13" fmla="*/ 59 h 112"/>
                <a:gd name="T14" fmla="*/ 119 w 124"/>
                <a:gd name="T15" fmla="*/ 34 h 112"/>
                <a:gd name="T16" fmla="*/ 106 w 124"/>
                <a:gd name="T17" fmla="*/ 16 h 112"/>
                <a:gd name="T18" fmla="*/ 87 w 124"/>
                <a:gd name="T19" fmla="*/ 5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5 h 112"/>
                <a:gd name="T26" fmla="*/ 19 w 124"/>
                <a:gd name="T27" fmla="*/ 16 h 112"/>
                <a:gd name="T28" fmla="*/ 5 w 124"/>
                <a:gd name="T29" fmla="*/ 34 h 112"/>
                <a:gd name="T30" fmla="*/ 0 w 124"/>
                <a:gd name="T31" fmla="*/ 59 h 112"/>
                <a:gd name="T32" fmla="*/ 0 w 124"/>
                <a:gd name="T33" fmla="*/ 59 h 112"/>
                <a:gd name="T34" fmla="*/ 5 w 124"/>
                <a:gd name="T35" fmla="*/ 80 h 112"/>
                <a:gd name="T36" fmla="*/ 19 w 124"/>
                <a:gd name="T37" fmla="*/ 98 h 112"/>
                <a:gd name="T38" fmla="*/ 37 w 124"/>
                <a:gd name="T39" fmla="*/ 109 h 112"/>
                <a:gd name="T40" fmla="*/ 62 w 124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6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9" y="96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5" name="Freeform 31"/>
            <p:cNvSpPr>
              <a:spLocks/>
            </p:cNvSpPr>
            <p:nvPr/>
          </p:nvSpPr>
          <p:spPr bwMode="auto">
            <a:xfrm>
              <a:off x="3620" y="462"/>
              <a:ext cx="121" cy="113"/>
            </a:xfrm>
            <a:custGeom>
              <a:avLst/>
              <a:gdLst>
                <a:gd name="T0" fmla="*/ 62 w 121"/>
                <a:gd name="T1" fmla="*/ 114 h 112"/>
                <a:gd name="T2" fmla="*/ 85 w 121"/>
                <a:gd name="T3" fmla="*/ 109 h 112"/>
                <a:gd name="T4" fmla="*/ 103 w 121"/>
                <a:gd name="T5" fmla="*/ 98 h 112"/>
                <a:gd name="T6" fmla="*/ 117 w 121"/>
                <a:gd name="T7" fmla="*/ 80 h 112"/>
                <a:gd name="T8" fmla="*/ 121 w 121"/>
                <a:gd name="T9" fmla="*/ 59 h 112"/>
                <a:gd name="T10" fmla="*/ 117 w 121"/>
                <a:gd name="T11" fmla="*/ 34 h 112"/>
                <a:gd name="T12" fmla="*/ 103 w 121"/>
                <a:gd name="T13" fmla="*/ 16 h 112"/>
                <a:gd name="T14" fmla="*/ 85 w 121"/>
                <a:gd name="T15" fmla="*/ 5 h 112"/>
                <a:gd name="T16" fmla="*/ 62 w 121"/>
                <a:gd name="T17" fmla="*/ 0 h 112"/>
                <a:gd name="T18" fmla="*/ 36 w 121"/>
                <a:gd name="T19" fmla="*/ 5 h 112"/>
                <a:gd name="T20" fmla="*/ 18 w 121"/>
                <a:gd name="T21" fmla="*/ 16 h 112"/>
                <a:gd name="T22" fmla="*/ 4 w 121"/>
                <a:gd name="T23" fmla="*/ 34 h 112"/>
                <a:gd name="T24" fmla="*/ 0 w 121"/>
                <a:gd name="T25" fmla="*/ 59 h 112"/>
                <a:gd name="T26" fmla="*/ 4 w 121"/>
                <a:gd name="T27" fmla="*/ 80 h 112"/>
                <a:gd name="T28" fmla="*/ 18 w 121"/>
                <a:gd name="T29" fmla="*/ 98 h 112"/>
                <a:gd name="T30" fmla="*/ 36 w 121"/>
                <a:gd name="T31" fmla="*/ 109 h 112"/>
                <a:gd name="T32" fmla="*/ 62 w 121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2"/>
                <a:gd name="T53" fmla="*/ 121 w 121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2">
                  <a:moveTo>
                    <a:pt x="62" y="112"/>
                  </a:moveTo>
                  <a:lnTo>
                    <a:pt x="85" y="107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6" name="Freeform 32"/>
            <p:cNvSpPr>
              <a:spLocks/>
            </p:cNvSpPr>
            <p:nvPr/>
          </p:nvSpPr>
          <p:spPr bwMode="auto">
            <a:xfrm>
              <a:off x="3620" y="462"/>
              <a:ext cx="121" cy="113"/>
            </a:xfrm>
            <a:custGeom>
              <a:avLst/>
              <a:gdLst>
                <a:gd name="T0" fmla="*/ 62 w 121"/>
                <a:gd name="T1" fmla="*/ 114 h 112"/>
                <a:gd name="T2" fmla="*/ 62 w 121"/>
                <a:gd name="T3" fmla="*/ 114 h 112"/>
                <a:gd name="T4" fmla="*/ 85 w 121"/>
                <a:gd name="T5" fmla="*/ 109 h 112"/>
                <a:gd name="T6" fmla="*/ 103 w 121"/>
                <a:gd name="T7" fmla="*/ 98 h 112"/>
                <a:gd name="T8" fmla="*/ 117 w 121"/>
                <a:gd name="T9" fmla="*/ 80 h 112"/>
                <a:gd name="T10" fmla="*/ 121 w 121"/>
                <a:gd name="T11" fmla="*/ 59 h 112"/>
                <a:gd name="T12" fmla="*/ 121 w 121"/>
                <a:gd name="T13" fmla="*/ 59 h 112"/>
                <a:gd name="T14" fmla="*/ 117 w 121"/>
                <a:gd name="T15" fmla="*/ 34 h 112"/>
                <a:gd name="T16" fmla="*/ 103 w 121"/>
                <a:gd name="T17" fmla="*/ 16 h 112"/>
                <a:gd name="T18" fmla="*/ 85 w 121"/>
                <a:gd name="T19" fmla="*/ 5 h 112"/>
                <a:gd name="T20" fmla="*/ 62 w 121"/>
                <a:gd name="T21" fmla="*/ 0 h 112"/>
                <a:gd name="T22" fmla="*/ 62 w 121"/>
                <a:gd name="T23" fmla="*/ 0 h 112"/>
                <a:gd name="T24" fmla="*/ 36 w 121"/>
                <a:gd name="T25" fmla="*/ 5 h 112"/>
                <a:gd name="T26" fmla="*/ 18 w 121"/>
                <a:gd name="T27" fmla="*/ 16 h 112"/>
                <a:gd name="T28" fmla="*/ 4 w 121"/>
                <a:gd name="T29" fmla="*/ 34 h 112"/>
                <a:gd name="T30" fmla="*/ 0 w 121"/>
                <a:gd name="T31" fmla="*/ 59 h 112"/>
                <a:gd name="T32" fmla="*/ 0 w 121"/>
                <a:gd name="T33" fmla="*/ 59 h 112"/>
                <a:gd name="T34" fmla="*/ 4 w 121"/>
                <a:gd name="T35" fmla="*/ 80 h 112"/>
                <a:gd name="T36" fmla="*/ 18 w 121"/>
                <a:gd name="T37" fmla="*/ 98 h 112"/>
                <a:gd name="T38" fmla="*/ 36 w 121"/>
                <a:gd name="T39" fmla="*/ 109 h 112"/>
                <a:gd name="T40" fmla="*/ 62 w 121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2"/>
                <a:gd name="T65" fmla="*/ 121 w 121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2">
                  <a:moveTo>
                    <a:pt x="62" y="112"/>
                  </a:moveTo>
                  <a:lnTo>
                    <a:pt x="62" y="112"/>
                  </a:lnTo>
                  <a:lnTo>
                    <a:pt x="85" y="107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7" name="Freeform 33"/>
            <p:cNvSpPr>
              <a:spLocks/>
            </p:cNvSpPr>
            <p:nvPr/>
          </p:nvSpPr>
          <p:spPr bwMode="auto">
            <a:xfrm>
              <a:off x="3384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87 w 124"/>
                <a:gd name="T3" fmla="*/ 109 h 112"/>
                <a:gd name="T4" fmla="*/ 105 w 124"/>
                <a:gd name="T5" fmla="*/ 98 h 112"/>
                <a:gd name="T6" fmla="*/ 119 w 124"/>
                <a:gd name="T7" fmla="*/ 80 h 112"/>
                <a:gd name="T8" fmla="*/ 124 w 124"/>
                <a:gd name="T9" fmla="*/ 59 h 112"/>
                <a:gd name="T10" fmla="*/ 119 w 124"/>
                <a:gd name="T11" fmla="*/ 34 h 112"/>
                <a:gd name="T12" fmla="*/ 105 w 124"/>
                <a:gd name="T13" fmla="*/ 16 h 112"/>
                <a:gd name="T14" fmla="*/ 87 w 124"/>
                <a:gd name="T15" fmla="*/ 5 h 112"/>
                <a:gd name="T16" fmla="*/ 62 w 124"/>
                <a:gd name="T17" fmla="*/ 0 h 112"/>
                <a:gd name="T18" fmla="*/ 37 w 124"/>
                <a:gd name="T19" fmla="*/ 5 h 112"/>
                <a:gd name="T20" fmla="*/ 18 w 124"/>
                <a:gd name="T21" fmla="*/ 16 h 112"/>
                <a:gd name="T22" fmla="*/ 5 w 124"/>
                <a:gd name="T23" fmla="*/ 34 h 112"/>
                <a:gd name="T24" fmla="*/ 0 w 124"/>
                <a:gd name="T25" fmla="*/ 59 h 112"/>
                <a:gd name="T26" fmla="*/ 5 w 124"/>
                <a:gd name="T27" fmla="*/ 80 h 112"/>
                <a:gd name="T28" fmla="*/ 18 w 124"/>
                <a:gd name="T29" fmla="*/ 98 h 112"/>
                <a:gd name="T30" fmla="*/ 37 w 124"/>
                <a:gd name="T31" fmla="*/ 109 h 112"/>
                <a:gd name="T32" fmla="*/ 62 w 124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8" name="Freeform 34"/>
            <p:cNvSpPr>
              <a:spLocks/>
            </p:cNvSpPr>
            <p:nvPr/>
          </p:nvSpPr>
          <p:spPr bwMode="auto">
            <a:xfrm>
              <a:off x="3384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62 w 124"/>
                <a:gd name="T3" fmla="*/ 114 h 112"/>
                <a:gd name="T4" fmla="*/ 87 w 124"/>
                <a:gd name="T5" fmla="*/ 109 h 112"/>
                <a:gd name="T6" fmla="*/ 105 w 124"/>
                <a:gd name="T7" fmla="*/ 98 h 112"/>
                <a:gd name="T8" fmla="*/ 119 w 124"/>
                <a:gd name="T9" fmla="*/ 80 h 112"/>
                <a:gd name="T10" fmla="*/ 124 w 124"/>
                <a:gd name="T11" fmla="*/ 59 h 112"/>
                <a:gd name="T12" fmla="*/ 124 w 124"/>
                <a:gd name="T13" fmla="*/ 59 h 112"/>
                <a:gd name="T14" fmla="*/ 119 w 124"/>
                <a:gd name="T15" fmla="*/ 34 h 112"/>
                <a:gd name="T16" fmla="*/ 105 w 124"/>
                <a:gd name="T17" fmla="*/ 16 h 112"/>
                <a:gd name="T18" fmla="*/ 87 w 124"/>
                <a:gd name="T19" fmla="*/ 5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5 h 112"/>
                <a:gd name="T26" fmla="*/ 18 w 124"/>
                <a:gd name="T27" fmla="*/ 16 h 112"/>
                <a:gd name="T28" fmla="*/ 5 w 124"/>
                <a:gd name="T29" fmla="*/ 34 h 112"/>
                <a:gd name="T30" fmla="*/ 0 w 124"/>
                <a:gd name="T31" fmla="*/ 59 h 112"/>
                <a:gd name="T32" fmla="*/ 0 w 124"/>
                <a:gd name="T33" fmla="*/ 59 h 112"/>
                <a:gd name="T34" fmla="*/ 5 w 124"/>
                <a:gd name="T35" fmla="*/ 80 h 112"/>
                <a:gd name="T36" fmla="*/ 18 w 124"/>
                <a:gd name="T37" fmla="*/ 98 h 112"/>
                <a:gd name="T38" fmla="*/ 37 w 124"/>
                <a:gd name="T39" fmla="*/ 109 h 112"/>
                <a:gd name="T40" fmla="*/ 62 w 124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29" name="Freeform 35"/>
            <p:cNvSpPr>
              <a:spLocks/>
            </p:cNvSpPr>
            <p:nvPr/>
          </p:nvSpPr>
          <p:spPr bwMode="auto">
            <a:xfrm>
              <a:off x="3320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8 w 181"/>
                <a:gd name="T3" fmla="*/ 345 h 389"/>
                <a:gd name="T4" fmla="*/ 146 w 181"/>
                <a:gd name="T5" fmla="*/ 340 h 389"/>
                <a:gd name="T6" fmla="*/ 153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8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0 w 181"/>
                <a:gd name="T25" fmla="*/ 389 h 389"/>
                <a:gd name="T26" fmla="*/ 105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3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7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4 w 181"/>
                <a:gd name="T47" fmla="*/ 10 h 389"/>
                <a:gd name="T48" fmla="*/ 178 w 181"/>
                <a:gd name="T49" fmla="*/ 57 h 389"/>
                <a:gd name="T50" fmla="*/ 178 w 181"/>
                <a:gd name="T51" fmla="*/ 62 h 389"/>
                <a:gd name="T52" fmla="*/ 176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2 w 181"/>
                <a:gd name="T59" fmla="*/ 75 h 389"/>
                <a:gd name="T60" fmla="*/ 156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1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2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0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59 w 181"/>
                <a:gd name="T93" fmla="*/ 244 h 389"/>
                <a:gd name="T94" fmla="*/ 64 w 181"/>
                <a:gd name="T95" fmla="*/ 262 h 389"/>
                <a:gd name="T96" fmla="*/ 73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7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2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2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0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0" name="Freeform 36"/>
            <p:cNvSpPr>
              <a:spLocks/>
            </p:cNvSpPr>
            <p:nvPr/>
          </p:nvSpPr>
          <p:spPr bwMode="auto">
            <a:xfrm>
              <a:off x="3320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6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8 w 181"/>
                <a:gd name="T11" fmla="*/ 329 h 389"/>
                <a:gd name="T12" fmla="*/ 174 w 181"/>
                <a:gd name="T13" fmla="*/ 371 h 389"/>
                <a:gd name="T14" fmla="*/ 130 w 181"/>
                <a:gd name="T15" fmla="*/ 389 h 389"/>
                <a:gd name="T16" fmla="*/ 105 w 181"/>
                <a:gd name="T17" fmla="*/ 381 h 389"/>
                <a:gd name="T18" fmla="*/ 78 w 181"/>
                <a:gd name="T19" fmla="*/ 363 h 389"/>
                <a:gd name="T20" fmla="*/ 73 w 181"/>
                <a:gd name="T21" fmla="*/ 360 h 389"/>
                <a:gd name="T22" fmla="*/ 0 w 181"/>
                <a:gd name="T23" fmla="*/ 199 h 389"/>
                <a:gd name="T24" fmla="*/ 27 w 181"/>
                <a:gd name="T25" fmla="*/ 64 h 389"/>
                <a:gd name="T26" fmla="*/ 103 w 181"/>
                <a:gd name="T27" fmla="*/ 0 h 389"/>
                <a:gd name="T28" fmla="*/ 178 w 181"/>
                <a:gd name="T29" fmla="*/ 57 h 389"/>
                <a:gd name="T30" fmla="*/ 178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2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3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7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2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2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0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1" name="Freeform 37"/>
            <p:cNvSpPr>
              <a:spLocks/>
            </p:cNvSpPr>
            <p:nvPr/>
          </p:nvSpPr>
          <p:spPr bwMode="auto">
            <a:xfrm>
              <a:off x="3151" y="457"/>
              <a:ext cx="121" cy="114"/>
            </a:xfrm>
            <a:custGeom>
              <a:avLst/>
              <a:gdLst>
                <a:gd name="T0" fmla="*/ 61 w 121"/>
                <a:gd name="T1" fmla="*/ 114 h 114"/>
                <a:gd name="T2" fmla="*/ 84 w 121"/>
                <a:gd name="T3" fmla="*/ 109 h 114"/>
                <a:gd name="T4" fmla="*/ 103 w 121"/>
                <a:gd name="T5" fmla="*/ 96 h 114"/>
                <a:gd name="T6" fmla="*/ 116 w 121"/>
                <a:gd name="T7" fmla="*/ 78 h 114"/>
                <a:gd name="T8" fmla="*/ 121 w 121"/>
                <a:gd name="T9" fmla="*/ 57 h 114"/>
                <a:gd name="T10" fmla="*/ 116 w 121"/>
                <a:gd name="T11" fmla="*/ 34 h 114"/>
                <a:gd name="T12" fmla="*/ 103 w 121"/>
                <a:gd name="T13" fmla="*/ 16 h 114"/>
                <a:gd name="T14" fmla="*/ 84 w 121"/>
                <a:gd name="T15" fmla="*/ 5 h 114"/>
                <a:gd name="T16" fmla="*/ 61 w 121"/>
                <a:gd name="T17" fmla="*/ 0 h 114"/>
                <a:gd name="T18" fmla="*/ 36 w 121"/>
                <a:gd name="T19" fmla="*/ 5 h 114"/>
                <a:gd name="T20" fmla="*/ 18 w 121"/>
                <a:gd name="T21" fmla="*/ 16 h 114"/>
                <a:gd name="T22" fmla="*/ 4 w 121"/>
                <a:gd name="T23" fmla="*/ 34 h 114"/>
                <a:gd name="T24" fmla="*/ 0 w 121"/>
                <a:gd name="T25" fmla="*/ 57 h 114"/>
                <a:gd name="T26" fmla="*/ 4 w 121"/>
                <a:gd name="T27" fmla="*/ 78 h 114"/>
                <a:gd name="T28" fmla="*/ 18 w 121"/>
                <a:gd name="T29" fmla="*/ 96 h 114"/>
                <a:gd name="T30" fmla="*/ 36 w 121"/>
                <a:gd name="T31" fmla="*/ 109 h 114"/>
                <a:gd name="T32" fmla="*/ 61 w 121"/>
                <a:gd name="T33" fmla="*/ 114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4"/>
                <a:gd name="T53" fmla="*/ 121 w 121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4">
                  <a:moveTo>
                    <a:pt x="61" y="114"/>
                  </a:moveTo>
                  <a:lnTo>
                    <a:pt x="84" y="109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9"/>
                  </a:lnTo>
                  <a:lnTo>
                    <a:pt x="61" y="114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2" name="Freeform 38"/>
            <p:cNvSpPr>
              <a:spLocks/>
            </p:cNvSpPr>
            <p:nvPr/>
          </p:nvSpPr>
          <p:spPr bwMode="auto">
            <a:xfrm>
              <a:off x="3151" y="457"/>
              <a:ext cx="121" cy="114"/>
            </a:xfrm>
            <a:custGeom>
              <a:avLst/>
              <a:gdLst>
                <a:gd name="T0" fmla="*/ 61 w 121"/>
                <a:gd name="T1" fmla="*/ 114 h 114"/>
                <a:gd name="T2" fmla="*/ 61 w 121"/>
                <a:gd name="T3" fmla="*/ 114 h 114"/>
                <a:gd name="T4" fmla="*/ 84 w 121"/>
                <a:gd name="T5" fmla="*/ 109 h 114"/>
                <a:gd name="T6" fmla="*/ 103 w 121"/>
                <a:gd name="T7" fmla="*/ 96 h 114"/>
                <a:gd name="T8" fmla="*/ 116 w 121"/>
                <a:gd name="T9" fmla="*/ 78 h 114"/>
                <a:gd name="T10" fmla="*/ 121 w 121"/>
                <a:gd name="T11" fmla="*/ 57 h 114"/>
                <a:gd name="T12" fmla="*/ 121 w 121"/>
                <a:gd name="T13" fmla="*/ 57 h 114"/>
                <a:gd name="T14" fmla="*/ 116 w 121"/>
                <a:gd name="T15" fmla="*/ 34 h 114"/>
                <a:gd name="T16" fmla="*/ 103 w 121"/>
                <a:gd name="T17" fmla="*/ 16 h 114"/>
                <a:gd name="T18" fmla="*/ 84 w 121"/>
                <a:gd name="T19" fmla="*/ 5 h 114"/>
                <a:gd name="T20" fmla="*/ 61 w 121"/>
                <a:gd name="T21" fmla="*/ 0 h 114"/>
                <a:gd name="T22" fmla="*/ 61 w 121"/>
                <a:gd name="T23" fmla="*/ 0 h 114"/>
                <a:gd name="T24" fmla="*/ 36 w 121"/>
                <a:gd name="T25" fmla="*/ 5 h 114"/>
                <a:gd name="T26" fmla="*/ 18 w 121"/>
                <a:gd name="T27" fmla="*/ 16 h 114"/>
                <a:gd name="T28" fmla="*/ 4 w 121"/>
                <a:gd name="T29" fmla="*/ 34 h 114"/>
                <a:gd name="T30" fmla="*/ 0 w 121"/>
                <a:gd name="T31" fmla="*/ 57 h 114"/>
                <a:gd name="T32" fmla="*/ 0 w 121"/>
                <a:gd name="T33" fmla="*/ 57 h 114"/>
                <a:gd name="T34" fmla="*/ 4 w 121"/>
                <a:gd name="T35" fmla="*/ 78 h 114"/>
                <a:gd name="T36" fmla="*/ 18 w 121"/>
                <a:gd name="T37" fmla="*/ 96 h 114"/>
                <a:gd name="T38" fmla="*/ 36 w 121"/>
                <a:gd name="T39" fmla="*/ 109 h 114"/>
                <a:gd name="T40" fmla="*/ 61 w 121"/>
                <a:gd name="T41" fmla="*/ 114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4"/>
                <a:gd name="T65" fmla="*/ 121 w 121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4">
                  <a:moveTo>
                    <a:pt x="61" y="114"/>
                  </a:moveTo>
                  <a:lnTo>
                    <a:pt x="61" y="114"/>
                  </a:lnTo>
                  <a:lnTo>
                    <a:pt x="84" y="109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9"/>
                  </a:lnTo>
                  <a:lnTo>
                    <a:pt x="61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3" name="Freeform 39"/>
            <p:cNvSpPr>
              <a:spLocks/>
            </p:cNvSpPr>
            <p:nvPr/>
          </p:nvSpPr>
          <p:spPr bwMode="auto">
            <a:xfrm>
              <a:off x="2935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87 w 124"/>
                <a:gd name="T3" fmla="*/ 109 h 112"/>
                <a:gd name="T4" fmla="*/ 106 w 124"/>
                <a:gd name="T5" fmla="*/ 96 h 112"/>
                <a:gd name="T6" fmla="*/ 119 w 124"/>
                <a:gd name="T7" fmla="*/ 77 h 112"/>
                <a:gd name="T8" fmla="*/ 124 w 124"/>
                <a:gd name="T9" fmla="*/ 55 h 112"/>
                <a:gd name="T10" fmla="*/ 119 w 124"/>
                <a:gd name="T11" fmla="*/ 34 h 112"/>
                <a:gd name="T12" fmla="*/ 106 w 124"/>
                <a:gd name="T13" fmla="*/ 16 h 112"/>
                <a:gd name="T14" fmla="*/ 87 w 124"/>
                <a:gd name="T15" fmla="*/ 5 h 112"/>
                <a:gd name="T16" fmla="*/ 62 w 124"/>
                <a:gd name="T17" fmla="*/ 0 h 112"/>
                <a:gd name="T18" fmla="*/ 37 w 124"/>
                <a:gd name="T19" fmla="*/ 5 h 112"/>
                <a:gd name="T20" fmla="*/ 19 w 124"/>
                <a:gd name="T21" fmla="*/ 16 h 112"/>
                <a:gd name="T22" fmla="*/ 5 w 124"/>
                <a:gd name="T23" fmla="*/ 34 h 112"/>
                <a:gd name="T24" fmla="*/ 0 w 124"/>
                <a:gd name="T25" fmla="*/ 55 h 112"/>
                <a:gd name="T26" fmla="*/ 5 w 124"/>
                <a:gd name="T27" fmla="*/ 77 h 112"/>
                <a:gd name="T28" fmla="*/ 19 w 124"/>
                <a:gd name="T29" fmla="*/ 96 h 112"/>
                <a:gd name="T30" fmla="*/ 37 w 124"/>
                <a:gd name="T31" fmla="*/ 109 h 112"/>
                <a:gd name="T32" fmla="*/ 62 w 124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6" y="94"/>
                  </a:lnTo>
                  <a:lnTo>
                    <a:pt x="119" y="75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5"/>
                  </a:lnTo>
                  <a:lnTo>
                    <a:pt x="19" y="94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4" name="Freeform 40"/>
            <p:cNvSpPr>
              <a:spLocks/>
            </p:cNvSpPr>
            <p:nvPr/>
          </p:nvSpPr>
          <p:spPr bwMode="auto">
            <a:xfrm>
              <a:off x="2935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62 w 124"/>
                <a:gd name="T3" fmla="*/ 114 h 112"/>
                <a:gd name="T4" fmla="*/ 87 w 124"/>
                <a:gd name="T5" fmla="*/ 109 h 112"/>
                <a:gd name="T6" fmla="*/ 106 w 124"/>
                <a:gd name="T7" fmla="*/ 96 h 112"/>
                <a:gd name="T8" fmla="*/ 119 w 124"/>
                <a:gd name="T9" fmla="*/ 77 h 112"/>
                <a:gd name="T10" fmla="*/ 124 w 124"/>
                <a:gd name="T11" fmla="*/ 55 h 112"/>
                <a:gd name="T12" fmla="*/ 124 w 124"/>
                <a:gd name="T13" fmla="*/ 55 h 112"/>
                <a:gd name="T14" fmla="*/ 119 w 124"/>
                <a:gd name="T15" fmla="*/ 34 h 112"/>
                <a:gd name="T16" fmla="*/ 106 w 124"/>
                <a:gd name="T17" fmla="*/ 16 h 112"/>
                <a:gd name="T18" fmla="*/ 87 w 124"/>
                <a:gd name="T19" fmla="*/ 5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5 h 112"/>
                <a:gd name="T26" fmla="*/ 19 w 124"/>
                <a:gd name="T27" fmla="*/ 16 h 112"/>
                <a:gd name="T28" fmla="*/ 5 w 124"/>
                <a:gd name="T29" fmla="*/ 34 h 112"/>
                <a:gd name="T30" fmla="*/ 0 w 124"/>
                <a:gd name="T31" fmla="*/ 55 h 112"/>
                <a:gd name="T32" fmla="*/ 0 w 124"/>
                <a:gd name="T33" fmla="*/ 55 h 112"/>
                <a:gd name="T34" fmla="*/ 5 w 124"/>
                <a:gd name="T35" fmla="*/ 77 h 112"/>
                <a:gd name="T36" fmla="*/ 19 w 124"/>
                <a:gd name="T37" fmla="*/ 96 h 112"/>
                <a:gd name="T38" fmla="*/ 37 w 124"/>
                <a:gd name="T39" fmla="*/ 109 h 112"/>
                <a:gd name="T40" fmla="*/ 62 w 124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6" y="94"/>
                  </a:lnTo>
                  <a:lnTo>
                    <a:pt x="119" y="75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5"/>
                  </a:lnTo>
                  <a:lnTo>
                    <a:pt x="19" y="94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5" name="Freeform 41"/>
            <p:cNvSpPr>
              <a:spLocks/>
            </p:cNvSpPr>
            <p:nvPr/>
          </p:nvSpPr>
          <p:spPr bwMode="auto">
            <a:xfrm>
              <a:off x="2725" y="444"/>
              <a:ext cx="117" cy="121"/>
            </a:xfrm>
            <a:custGeom>
              <a:avLst/>
              <a:gdLst>
                <a:gd name="T0" fmla="*/ 57 w 117"/>
                <a:gd name="T1" fmla="*/ 123 h 119"/>
                <a:gd name="T2" fmla="*/ 80 w 117"/>
                <a:gd name="T3" fmla="*/ 118 h 119"/>
                <a:gd name="T4" fmla="*/ 98 w 117"/>
                <a:gd name="T5" fmla="*/ 105 h 119"/>
                <a:gd name="T6" fmla="*/ 112 w 117"/>
                <a:gd name="T7" fmla="*/ 85 h 119"/>
                <a:gd name="T8" fmla="*/ 117 w 117"/>
                <a:gd name="T9" fmla="*/ 62 h 119"/>
                <a:gd name="T10" fmla="*/ 112 w 117"/>
                <a:gd name="T11" fmla="*/ 38 h 119"/>
                <a:gd name="T12" fmla="*/ 98 w 117"/>
                <a:gd name="T13" fmla="*/ 18 h 119"/>
                <a:gd name="T14" fmla="*/ 80 w 117"/>
                <a:gd name="T15" fmla="*/ 5 h 119"/>
                <a:gd name="T16" fmla="*/ 57 w 117"/>
                <a:gd name="T17" fmla="*/ 0 h 119"/>
                <a:gd name="T18" fmla="*/ 34 w 117"/>
                <a:gd name="T19" fmla="*/ 5 h 119"/>
                <a:gd name="T20" fmla="*/ 16 w 117"/>
                <a:gd name="T21" fmla="*/ 18 h 119"/>
                <a:gd name="T22" fmla="*/ 4 w 117"/>
                <a:gd name="T23" fmla="*/ 38 h 119"/>
                <a:gd name="T24" fmla="*/ 0 w 117"/>
                <a:gd name="T25" fmla="*/ 62 h 119"/>
                <a:gd name="T26" fmla="*/ 4 w 117"/>
                <a:gd name="T27" fmla="*/ 85 h 119"/>
                <a:gd name="T28" fmla="*/ 16 w 117"/>
                <a:gd name="T29" fmla="*/ 105 h 119"/>
                <a:gd name="T30" fmla="*/ 34 w 117"/>
                <a:gd name="T31" fmla="*/ 118 h 119"/>
                <a:gd name="T32" fmla="*/ 57 w 117"/>
                <a:gd name="T33" fmla="*/ 123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19"/>
                <a:gd name="T53" fmla="*/ 117 w 117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19">
                  <a:moveTo>
                    <a:pt x="57" y="119"/>
                  </a:moveTo>
                  <a:lnTo>
                    <a:pt x="80" y="114"/>
                  </a:lnTo>
                  <a:lnTo>
                    <a:pt x="98" y="101"/>
                  </a:lnTo>
                  <a:lnTo>
                    <a:pt x="112" y="83"/>
                  </a:lnTo>
                  <a:lnTo>
                    <a:pt x="117" y="60"/>
                  </a:lnTo>
                  <a:lnTo>
                    <a:pt x="112" y="36"/>
                  </a:lnTo>
                  <a:lnTo>
                    <a:pt x="98" y="18"/>
                  </a:lnTo>
                  <a:lnTo>
                    <a:pt x="80" y="5"/>
                  </a:lnTo>
                  <a:lnTo>
                    <a:pt x="57" y="0"/>
                  </a:lnTo>
                  <a:lnTo>
                    <a:pt x="34" y="5"/>
                  </a:lnTo>
                  <a:lnTo>
                    <a:pt x="16" y="18"/>
                  </a:lnTo>
                  <a:lnTo>
                    <a:pt x="4" y="36"/>
                  </a:lnTo>
                  <a:lnTo>
                    <a:pt x="0" y="60"/>
                  </a:lnTo>
                  <a:lnTo>
                    <a:pt x="4" y="83"/>
                  </a:lnTo>
                  <a:lnTo>
                    <a:pt x="16" y="101"/>
                  </a:lnTo>
                  <a:lnTo>
                    <a:pt x="34" y="114"/>
                  </a:lnTo>
                  <a:lnTo>
                    <a:pt x="57" y="119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6" name="Freeform 42"/>
            <p:cNvSpPr>
              <a:spLocks/>
            </p:cNvSpPr>
            <p:nvPr/>
          </p:nvSpPr>
          <p:spPr bwMode="auto">
            <a:xfrm>
              <a:off x="2725" y="444"/>
              <a:ext cx="117" cy="121"/>
            </a:xfrm>
            <a:custGeom>
              <a:avLst/>
              <a:gdLst>
                <a:gd name="T0" fmla="*/ 57 w 117"/>
                <a:gd name="T1" fmla="*/ 123 h 119"/>
                <a:gd name="T2" fmla="*/ 57 w 117"/>
                <a:gd name="T3" fmla="*/ 123 h 119"/>
                <a:gd name="T4" fmla="*/ 80 w 117"/>
                <a:gd name="T5" fmla="*/ 118 h 119"/>
                <a:gd name="T6" fmla="*/ 98 w 117"/>
                <a:gd name="T7" fmla="*/ 105 h 119"/>
                <a:gd name="T8" fmla="*/ 112 w 117"/>
                <a:gd name="T9" fmla="*/ 85 h 119"/>
                <a:gd name="T10" fmla="*/ 117 w 117"/>
                <a:gd name="T11" fmla="*/ 62 h 119"/>
                <a:gd name="T12" fmla="*/ 117 w 117"/>
                <a:gd name="T13" fmla="*/ 62 h 119"/>
                <a:gd name="T14" fmla="*/ 112 w 117"/>
                <a:gd name="T15" fmla="*/ 38 h 119"/>
                <a:gd name="T16" fmla="*/ 98 w 117"/>
                <a:gd name="T17" fmla="*/ 18 h 119"/>
                <a:gd name="T18" fmla="*/ 80 w 117"/>
                <a:gd name="T19" fmla="*/ 5 h 119"/>
                <a:gd name="T20" fmla="*/ 57 w 117"/>
                <a:gd name="T21" fmla="*/ 0 h 119"/>
                <a:gd name="T22" fmla="*/ 57 w 117"/>
                <a:gd name="T23" fmla="*/ 0 h 119"/>
                <a:gd name="T24" fmla="*/ 34 w 117"/>
                <a:gd name="T25" fmla="*/ 5 h 119"/>
                <a:gd name="T26" fmla="*/ 16 w 117"/>
                <a:gd name="T27" fmla="*/ 18 h 119"/>
                <a:gd name="T28" fmla="*/ 4 w 117"/>
                <a:gd name="T29" fmla="*/ 38 h 119"/>
                <a:gd name="T30" fmla="*/ 0 w 117"/>
                <a:gd name="T31" fmla="*/ 62 h 119"/>
                <a:gd name="T32" fmla="*/ 0 w 117"/>
                <a:gd name="T33" fmla="*/ 62 h 119"/>
                <a:gd name="T34" fmla="*/ 4 w 117"/>
                <a:gd name="T35" fmla="*/ 85 h 119"/>
                <a:gd name="T36" fmla="*/ 16 w 117"/>
                <a:gd name="T37" fmla="*/ 105 h 119"/>
                <a:gd name="T38" fmla="*/ 34 w 117"/>
                <a:gd name="T39" fmla="*/ 118 h 119"/>
                <a:gd name="T40" fmla="*/ 57 w 117"/>
                <a:gd name="T41" fmla="*/ 123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119"/>
                <a:gd name="T65" fmla="*/ 117 w 117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119">
                  <a:moveTo>
                    <a:pt x="57" y="119"/>
                  </a:moveTo>
                  <a:lnTo>
                    <a:pt x="57" y="119"/>
                  </a:lnTo>
                  <a:lnTo>
                    <a:pt x="80" y="114"/>
                  </a:lnTo>
                  <a:lnTo>
                    <a:pt x="98" y="101"/>
                  </a:lnTo>
                  <a:lnTo>
                    <a:pt x="112" y="83"/>
                  </a:lnTo>
                  <a:lnTo>
                    <a:pt x="117" y="60"/>
                  </a:lnTo>
                  <a:lnTo>
                    <a:pt x="112" y="36"/>
                  </a:lnTo>
                  <a:lnTo>
                    <a:pt x="98" y="18"/>
                  </a:lnTo>
                  <a:lnTo>
                    <a:pt x="80" y="5"/>
                  </a:lnTo>
                  <a:lnTo>
                    <a:pt x="57" y="0"/>
                  </a:lnTo>
                  <a:lnTo>
                    <a:pt x="34" y="5"/>
                  </a:lnTo>
                  <a:lnTo>
                    <a:pt x="16" y="18"/>
                  </a:lnTo>
                  <a:lnTo>
                    <a:pt x="4" y="36"/>
                  </a:lnTo>
                  <a:lnTo>
                    <a:pt x="0" y="60"/>
                  </a:lnTo>
                  <a:lnTo>
                    <a:pt x="4" y="83"/>
                  </a:lnTo>
                  <a:lnTo>
                    <a:pt x="16" y="101"/>
                  </a:lnTo>
                  <a:lnTo>
                    <a:pt x="34" y="114"/>
                  </a:lnTo>
                  <a:lnTo>
                    <a:pt x="57" y="11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7" name="Freeform 43"/>
            <p:cNvSpPr>
              <a:spLocks/>
            </p:cNvSpPr>
            <p:nvPr/>
          </p:nvSpPr>
          <p:spPr bwMode="auto">
            <a:xfrm>
              <a:off x="4499" y="462"/>
              <a:ext cx="123" cy="113"/>
            </a:xfrm>
            <a:custGeom>
              <a:avLst/>
              <a:gdLst>
                <a:gd name="T0" fmla="*/ 62 w 123"/>
                <a:gd name="T1" fmla="*/ 114 h 112"/>
                <a:gd name="T2" fmla="*/ 87 w 123"/>
                <a:gd name="T3" fmla="*/ 109 h 112"/>
                <a:gd name="T4" fmla="*/ 105 w 123"/>
                <a:gd name="T5" fmla="*/ 98 h 112"/>
                <a:gd name="T6" fmla="*/ 119 w 123"/>
                <a:gd name="T7" fmla="*/ 80 h 112"/>
                <a:gd name="T8" fmla="*/ 123 w 123"/>
                <a:gd name="T9" fmla="*/ 59 h 112"/>
                <a:gd name="T10" fmla="*/ 119 w 123"/>
                <a:gd name="T11" fmla="*/ 34 h 112"/>
                <a:gd name="T12" fmla="*/ 105 w 123"/>
                <a:gd name="T13" fmla="*/ 16 h 112"/>
                <a:gd name="T14" fmla="*/ 87 w 123"/>
                <a:gd name="T15" fmla="*/ 5 h 112"/>
                <a:gd name="T16" fmla="*/ 62 w 123"/>
                <a:gd name="T17" fmla="*/ 0 h 112"/>
                <a:gd name="T18" fmla="*/ 36 w 123"/>
                <a:gd name="T19" fmla="*/ 5 h 112"/>
                <a:gd name="T20" fmla="*/ 18 w 123"/>
                <a:gd name="T21" fmla="*/ 16 h 112"/>
                <a:gd name="T22" fmla="*/ 4 w 123"/>
                <a:gd name="T23" fmla="*/ 34 h 112"/>
                <a:gd name="T24" fmla="*/ 0 w 123"/>
                <a:gd name="T25" fmla="*/ 59 h 112"/>
                <a:gd name="T26" fmla="*/ 4 w 123"/>
                <a:gd name="T27" fmla="*/ 80 h 112"/>
                <a:gd name="T28" fmla="*/ 18 w 123"/>
                <a:gd name="T29" fmla="*/ 98 h 112"/>
                <a:gd name="T30" fmla="*/ 36 w 123"/>
                <a:gd name="T31" fmla="*/ 109 h 112"/>
                <a:gd name="T32" fmla="*/ 62 w 123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12"/>
                <a:gd name="T53" fmla="*/ 123 w 123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12">
                  <a:moveTo>
                    <a:pt x="62" y="112"/>
                  </a:move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3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8" name="Freeform 44"/>
            <p:cNvSpPr>
              <a:spLocks/>
            </p:cNvSpPr>
            <p:nvPr/>
          </p:nvSpPr>
          <p:spPr bwMode="auto">
            <a:xfrm>
              <a:off x="4499" y="462"/>
              <a:ext cx="123" cy="113"/>
            </a:xfrm>
            <a:custGeom>
              <a:avLst/>
              <a:gdLst>
                <a:gd name="T0" fmla="*/ 62 w 123"/>
                <a:gd name="T1" fmla="*/ 114 h 112"/>
                <a:gd name="T2" fmla="*/ 62 w 123"/>
                <a:gd name="T3" fmla="*/ 114 h 112"/>
                <a:gd name="T4" fmla="*/ 87 w 123"/>
                <a:gd name="T5" fmla="*/ 109 h 112"/>
                <a:gd name="T6" fmla="*/ 105 w 123"/>
                <a:gd name="T7" fmla="*/ 98 h 112"/>
                <a:gd name="T8" fmla="*/ 119 w 123"/>
                <a:gd name="T9" fmla="*/ 80 h 112"/>
                <a:gd name="T10" fmla="*/ 123 w 123"/>
                <a:gd name="T11" fmla="*/ 59 h 112"/>
                <a:gd name="T12" fmla="*/ 123 w 123"/>
                <a:gd name="T13" fmla="*/ 59 h 112"/>
                <a:gd name="T14" fmla="*/ 119 w 123"/>
                <a:gd name="T15" fmla="*/ 34 h 112"/>
                <a:gd name="T16" fmla="*/ 105 w 123"/>
                <a:gd name="T17" fmla="*/ 16 h 112"/>
                <a:gd name="T18" fmla="*/ 87 w 123"/>
                <a:gd name="T19" fmla="*/ 5 h 112"/>
                <a:gd name="T20" fmla="*/ 62 w 123"/>
                <a:gd name="T21" fmla="*/ 0 h 112"/>
                <a:gd name="T22" fmla="*/ 62 w 123"/>
                <a:gd name="T23" fmla="*/ 0 h 112"/>
                <a:gd name="T24" fmla="*/ 36 w 123"/>
                <a:gd name="T25" fmla="*/ 5 h 112"/>
                <a:gd name="T26" fmla="*/ 18 w 123"/>
                <a:gd name="T27" fmla="*/ 16 h 112"/>
                <a:gd name="T28" fmla="*/ 4 w 123"/>
                <a:gd name="T29" fmla="*/ 34 h 112"/>
                <a:gd name="T30" fmla="*/ 0 w 123"/>
                <a:gd name="T31" fmla="*/ 59 h 112"/>
                <a:gd name="T32" fmla="*/ 0 w 123"/>
                <a:gd name="T33" fmla="*/ 59 h 112"/>
                <a:gd name="T34" fmla="*/ 4 w 123"/>
                <a:gd name="T35" fmla="*/ 80 h 112"/>
                <a:gd name="T36" fmla="*/ 18 w 123"/>
                <a:gd name="T37" fmla="*/ 98 h 112"/>
                <a:gd name="T38" fmla="*/ 36 w 123"/>
                <a:gd name="T39" fmla="*/ 109 h 112"/>
                <a:gd name="T40" fmla="*/ 62 w 123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3"/>
                <a:gd name="T64" fmla="*/ 0 h 112"/>
                <a:gd name="T65" fmla="*/ 123 w 123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3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3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39" name="Freeform 45"/>
            <p:cNvSpPr>
              <a:spLocks/>
            </p:cNvSpPr>
            <p:nvPr/>
          </p:nvSpPr>
          <p:spPr bwMode="auto">
            <a:xfrm>
              <a:off x="2656" y="153"/>
              <a:ext cx="183" cy="387"/>
            </a:xfrm>
            <a:custGeom>
              <a:avLst/>
              <a:gdLst>
                <a:gd name="T0" fmla="*/ 103 w 183"/>
                <a:gd name="T1" fmla="*/ 325 h 387"/>
                <a:gd name="T2" fmla="*/ 131 w 183"/>
                <a:gd name="T3" fmla="*/ 343 h 387"/>
                <a:gd name="T4" fmla="*/ 147 w 183"/>
                <a:gd name="T5" fmla="*/ 338 h 387"/>
                <a:gd name="T6" fmla="*/ 154 w 183"/>
                <a:gd name="T7" fmla="*/ 325 h 387"/>
                <a:gd name="T8" fmla="*/ 156 w 183"/>
                <a:gd name="T9" fmla="*/ 309 h 387"/>
                <a:gd name="T10" fmla="*/ 158 w 183"/>
                <a:gd name="T11" fmla="*/ 309 h 387"/>
                <a:gd name="T12" fmla="*/ 165 w 183"/>
                <a:gd name="T13" fmla="*/ 312 h 387"/>
                <a:gd name="T14" fmla="*/ 174 w 183"/>
                <a:gd name="T15" fmla="*/ 320 h 387"/>
                <a:gd name="T16" fmla="*/ 181 w 183"/>
                <a:gd name="T17" fmla="*/ 330 h 387"/>
                <a:gd name="T18" fmla="*/ 183 w 183"/>
                <a:gd name="T19" fmla="*/ 351 h 387"/>
                <a:gd name="T20" fmla="*/ 174 w 183"/>
                <a:gd name="T21" fmla="*/ 369 h 387"/>
                <a:gd name="T22" fmla="*/ 158 w 183"/>
                <a:gd name="T23" fmla="*/ 384 h 387"/>
                <a:gd name="T24" fmla="*/ 133 w 183"/>
                <a:gd name="T25" fmla="*/ 387 h 387"/>
                <a:gd name="T26" fmla="*/ 105 w 183"/>
                <a:gd name="T27" fmla="*/ 379 h 387"/>
                <a:gd name="T28" fmla="*/ 87 w 183"/>
                <a:gd name="T29" fmla="*/ 371 h 387"/>
                <a:gd name="T30" fmla="*/ 78 w 183"/>
                <a:gd name="T31" fmla="*/ 364 h 387"/>
                <a:gd name="T32" fmla="*/ 73 w 183"/>
                <a:gd name="T33" fmla="*/ 361 h 387"/>
                <a:gd name="T34" fmla="*/ 21 w 183"/>
                <a:gd name="T35" fmla="*/ 281 h 387"/>
                <a:gd name="T36" fmla="*/ 0 w 183"/>
                <a:gd name="T37" fmla="*/ 200 h 387"/>
                <a:gd name="T38" fmla="*/ 5 w 183"/>
                <a:gd name="T39" fmla="*/ 127 h 387"/>
                <a:gd name="T40" fmla="*/ 28 w 183"/>
                <a:gd name="T41" fmla="*/ 65 h 387"/>
                <a:gd name="T42" fmla="*/ 62 w 183"/>
                <a:gd name="T43" fmla="*/ 21 h 387"/>
                <a:gd name="T44" fmla="*/ 105 w 183"/>
                <a:gd name="T45" fmla="*/ 0 h 387"/>
                <a:gd name="T46" fmla="*/ 147 w 183"/>
                <a:gd name="T47" fmla="*/ 11 h 387"/>
                <a:gd name="T48" fmla="*/ 181 w 183"/>
                <a:gd name="T49" fmla="*/ 57 h 387"/>
                <a:gd name="T50" fmla="*/ 181 w 183"/>
                <a:gd name="T51" fmla="*/ 60 h 387"/>
                <a:gd name="T52" fmla="*/ 179 w 183"/>
                <a:gd name="T53" fmla="*/ 65 h 387"/>
                <a:gd name="T54" fmla="*/ 174 w 183"/>
                <a:gd name="T55" fmla="*/ 70 h 387"/>
                <a:gd name="T56" fmla="*/ 174 w 183"/>
                <a:gd name="T57" fmla="*/ 73 h 387"/>
                <a:gd name="T58" fmla="*/ 163 w 183"/>
                <a:gd name="T59" fmla="*/ 73 h 387"/>
                <a:gd name="T60" fmla="*/ 158 w 183"/>
                <a:gd name="T61" fmla="*/ 73 h 387"/>
                <a:gd name="T62" fmla="*/ 154 w 183"/>
                <a:gd name="T63" fmla="*/ 73 h 387"/>
                <a:gd name="T64" fmla="*/ 154 w 183"/>
                <a:gd name="T65" fmla="*/ 73 h 387"/>
                <a:gd name="T66" fmla="*/ 137 w 183"/>
                <a:gd name="T67" fmla="*/ 62 h 387"/>
                <a:gd name="T68" fmla="*/ 124 w 183"/>
                <a:gd name="T69" fmla="*/ 57 h 387"/>
                <a:gd name="T70" fmla="*/ 112 w 183"/>
                <a:gd name="T71" fmla="*/ 57 h 387"/>
                <a:gd name="T72" fmla="*/ 103 w 183"/>
                <a:gd name="T73" fmla="*/ 60 h 387"/>
                <a:gd name="T74" fmla="*/ 94 w 183"/>
                <a:gd name="T75" fmla="*/ 65 h 387"/>
                <a:gd name="T76" fmla="*/ 89 w 183"/>
                <a:gd name="T77" fmla="*/ 70 h 387"/>
                <a:gd name="T78" fmla="*/ 85 w 183"/>
                <a:gd name="T79" fmla="*/ 73 h 387"/>
                <a:gd name="T80" fmla="*/ 85 w 183"/>
                <a:gd name="T81" fmla="*/ 75 h 387"/>
                <a:gd name="T82" fmla="*/ 64 w 183"/>
                <a:gd name="T83" fmla="*/ 117 h 387"/>
                <a:gd name="T84" fmla="*/ 55 w 183"/>
                <a:gd name="T85" fmla="*/ 159 h 387"/>
                <a:gd name="T86" fmla="*/ 53 w 183"/>
                <a:gd name="T87" fmla="*/ 187 h 387"/>
                <a:gd name="T88" fmla="*/ 53 w 183"/>
                <a:gd name="T89" fmla="*/ 203 h 387"/>
                <a:gd name="T90" fmla="*/ 57 w 183"/>
                <a:gd name="T91" fmla="*/ 221 h 387"/>
                <a:gd name="T92" fmla="*/ 62 w 183"/>
                <a:gd name="T93" fmla="*/ 242 h 387"/>
                <a:gd name="T94" fmla="*/ 67 w 183"/>
                <a:gd name="T95" fmla="*/ 260 h 387"/>
                <a:gd name="T96" fmla="*/ 73 w 183"/>
                <a:gd name="T97" fmla="*/ 283 h 387"/>
                <a:gd name="T98" fmla="*/ 80 w 183"/>
                <a:gd name="T99" fmla="*/ 294 h 387"/>
                <a:gd name="T100" fmla="*/ 87 w 183"/>
                <a:gd name="T101" fmla="*/ 304 h 387"/>
                <a:gd name="T102" fmla="*/ 94 w 183"/>
                <a:gd name="T103" fmla="*/ 317 h 387"/>
                <a:gd name="T104" fmla="*/ 103 w 183"/>
                <a:gd name="T105" fmla="*/ 325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"/>
                <a:gd name="T160" fmla="*/ 0 h 387"/>
                <a:gd name="T161" fmla="*/ 183 w 183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" h="387">
                  <a:moveTo>
                    <a:pt x="103" y="325"/>
                  </a:moveTo>
                  <a:lnTo>
                    <a:pt x="131" y="343"/>
                  </a:lnTo>
                  <a:lnTo>
                    <a:pt x="147" y="338"/>
                  </a:lnTo>
                  <a:lnTo>
                    <a:pt x="154" y="325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20"/>
                  </a:lnTo>
                  <a:lnTo>
                    <a:pt x="181" y="330"/>
                  </a:lnTo>
                  <a:lnTo>
                    <a:pt x="183" y="351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4"/>
                  </a:lnTo>
                  <a:lnTo>
                    <a:pt x="73" y="361"/>
                  </a:lnTo>
                  <a:lnTo>
                    <a:pt x="21" y="281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1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4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4" y="117"/>
                  </a:lnTo>
                  <a:lnTo>
                    <a:pt x="55" y="159"/>
                  </a:lnTo>
                  <a:lnTo>
                    <a:pt x="53" y="187"/>
                  </a:lnTo>
                  <a:lnTo>
                    <a:pt x="53" y="203"/>
                  </a:lnTo>
                  <a:lnTo>
                    <a:pt x="57" y="221"/>
                  </a:lnTo>
                  <a:lnTo>
                    <a:pt x="62" y="242"/>
                  </a:lnTo>
                  <a:lnTo>
                    <a:pt x="67" y="260"/>
                  </a:lnTo>
                  <a:lnTo>
                    <a:pt x="73" y="283"/>
                  </a:lnTo>
                  <a:lnTo>
                    <a:pt x="80" y="294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5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0" name="Freeform 46"/>
            <p:cNvSpPr>
              <a:spLocks/>
            </p:cNvSpPr>
            <p:nvPr/>
          </p:nvSpPr>
          <p:spPr bwMode="auto">
            <a:xfrm>
              <a:off x="2656" y="153"/>
              <a:ext cx="183" cy="387"/>
            </a:xfrm>
            <a:custGeom>
              <a:avLst/>
              <a:gdLst>
                <a:gd name="T0" fmla="*/ 103 w 183"/>
                <a:gd name="T1" fmla="*/ 325 h 387"/>
                <a:gd name="T2" fmla="*/ 147 w 183"/>
                <a:gd name="T3" fmla="*/ 338 h 387"/>
                <a:gd name="T4" fmla="*/ 156 w 183"/>
                <a:gd name="T5" fmla="*/ 309 h 387"/>
                <a:gd name="T6" fmla="*/ 158 w 183"/>
                <a:gd name="T7" fmla="*/ 309 h 387"/>
                <a:gd name="T8" fmla="*/ 174 w 183"/>
                <a:gd name="T9" fmla="*/ 320 h 387"/>
                <a:gd name="T10" fmla="*/ 181 w 183"/>
                <a:gd name="T11" fmla="*/ 330 h 387"/>
                <a:gd name="T12" fmla="*/ 174 w 183"/>
                <a:gd name="T13" fmla="*/ 369 h 387"/>
                <a:gd name="T14" fmla="*/ 133 w 183"/>
                <a:gd name="T15" fmla="*/ 387 h 387"/>
                <a:gd name="T16" fmla="*/ 105 w 183"/>
                <a:gd name="T17" fmla="*/ 379 h 387"/>
                <a:gd name="T18" fmla="*/ 78 w 183"/>
                <a:gd name="T19" fmla="*/ 364 h 387"/>
                <a:gd name="T20" fmla="*/ 73 w 183"/>
                <a:gd name="T21" fmla="*/ 361 h 387"/>
                <a:gd name="T22" fmla="*/ 0 w 183"/>
                <a:gd name="T23" fmla="*/ 200 h 387"/>
                <a:gd name="T24" fmla="*/ 28 w 183"/>
                <a:gd name="T25" fmla="*/ 65 h 387"/>
                <a:gd name="T26" fmla="*/ 105 w 183"/>
                <a:gd name="T27" fmla="*/ 0 h 387"/>
                <a:gd name="T28" fmla="*/ 181 w 183"/>
                <a:gd name="T29" fmla="*/ 57 h 387"/>
                <a:gd name="T30" fmla="*/ 181 w 183"/>
                <a:gd name="T31" fmla="*/ 60 h 387"/>
                <a:gd name="T32" fmla="*/ 174 w 183"/>
                <a:gd name="T33" fmla="*/ 70 h 387"/>
                <a:gd name="T34" fmla="*/ 174 w 183"/>
                <a:gd name="T35" fmla="*/ 73 h 387"/>
                <a:gd name="T36" fmla="*/ 158 w 183"/>
                <a:gd name="T37" fmla="*/ 73 h 387"/>
                <a:gd name="T38" fmla="*/ 154 w 183"/>
                <a:gd name="T39" fmla="*/ 73 h 387"/>
                <a:gd name="T40" fmla="*/ 137 w 183"/>
                <a:gd name="T41" fmla="*/ 62 h 387"/>
                <a:gd name="T42" fmla="*/ 112 w 183"/>
                <a:gd name="T43" fmla="*/ 57 h 387"/>
                <a:gd name="T44" fmla="*/ 94 w 183"/>
                <a:gd name="T45" fmla="*/ 65 h 387"/>
                <a:gd name="T46" fmla="*/ 85 w 183"/>
                <a:gd name="T47" fmla="*/ 73 h 387"/>
                <a:gd name="T48" fmla="*/ 85 w 183"/>
                <a:gd name="T49" fmla="*/ 75 h 387"/>
                <a:gd name="T50" fmla="*/ 55 w 183"/>
                <a:gd name="T51" fmla="*/ 159 h 387"/>
                <a:gd name="T52" fmla="*/ 53 w 183"/>
                <a:gd name="T53" fmla="*/ 203 h 387"/>
                <a:gd name="T54" fmla="*/ 57 w 183"/>
                <a:gd name="T55" fmla="*/ 221 h 387"/>
                <a:gd name="T56" fmla="*/ 67 w 183"/>
                <a:gd name="T57" fmla="*/ 260 h 387"/>
                <a:gd name="T58" fmla="*/ 73 w 183"/>
                <a:gd name="T59" fmla="*/ 283 h 387"/>
                <a:gd name="T60" fmla="*/ 87 w 183"/>
                <a:gd name="T61" fmla="*/ 304 h 387"/>
                <a:gd name="T62" fmla="*/ 103 w 183"/>
                <a:gd name="T63" fmla="*/ 325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3"/>
                <a:gd name="T97" fmla="*/ 0 h 387"/>
                <a:gd name="T98" fmla="*/ 183 w 183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3" h="387">
                  <a:moveTo>
                    <a:pt x="103" y="325"/>
                  </a:moveTo>
                  <a:lnTo>
                    <a:pt x="103" y="325"/>
                  </a:lnTo>
                  <a:lnTo>
                    <a:pt x="131" y="343"/>
                  </a:lnTo>
                  <a:lnTo>
                    <a:pt x="147" y="338"/>
                  </a:lnTo>
                  <a:lnTo>
                    <a:pt x="154" y="325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20"/>
                  </a:lnTo>
                  <a:lnTo>
                    <a:pt x="181" y="330"/>
                  </a:lnTo>
                  <a:lnTo>
                    <a:pt x="183" y="351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4"/>
                  </a:lnTo>
                  <a:lnTo>
                    <a:pt x="73" y="361"/>
                  </a:lnTo>
                  <a:lnTo>
                    <a:pt x="21" y="281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1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4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4" y="117"/>
                  </a:lnTo>
                  <a:lnTo>
                    <a:pt x="55" y="159"/>
                  </a:lnTo>
                  <a:lnTo>
                    <a:pt x="53" y="187"/>
                  </a:lnTo>
                  <a:lnTo>
                    <a:pt x="53" y="203"/>
                  </a:lnTo>
                  <a:lnTo>
                    <a:pt x="57" y="221"/>
                  </a:lnTo>
                  <a:lnTo>
                    <a:pt x="62" y="242"/>
                  </a:lnTo>
                  <a:lnTo>
                    <a:pt x="67" y="260"/>
                  </a:lnTo>
                  <a:lnTo>
                    <a:pt x="73" y="283"/>
                  </a:lnTo>
                  <a:lnTo>
                    <a:pt x="80" y="294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1" name="Freeform 47"/>
            <p:cNvSpPr>
              <a:spLocks/>
            </p:cNvSpPr>
            <p:nvPr/>
          </p:nvSpPr>
          <p:spPr bwMode="auto">
            <a:xfrm>
              <a:off x="2869" y="161"/>
              <a:ext cx="183" cy="387"/>
            </a:xfrm>
            <a:custGeom>
              <a:avLst/>
              <a:gdLst>
                <a:gd name="T0" fmla="*/ 103 w 183"/>
                <a:gd name="T1" fmla="*/ 324 h 387"/>
                <a:gd name="T2" fmla="*/ 131 w 183"/>
                <a:gd name="T3" fmla="*/ 343 h 387"/>
                <a:gd name="T4" fmla="*/ 147 w 183"/>
                <a:gd name="T5" fmla="*/ 337 h 387"/>
                <a:gd name="T6" fmla="*/ 153 w 183"/>
                <a:gd name="T7" fmla="*/ 324 h 387"/>
                <a:gd name="T8" fmla="*/ 156 w 183"/>
                <a:gd name="T9" fmla="*/ 309 h 387"/>
                <a:gd name="T10" fmla="*/ 158 w 183"/>
                <a:gd name="T11" fmla="*/ 309 h 387"/>
                <a:gd name="T12" fmla="*/ 165 w 183"/>
                <a:gd name="T13" fmla="*/ 312 h 387"/>
                <a:gd name="T14" fmla="*/ 174 w 183"/>
                <a:gd name="T15" fmla="*/ 319 h 387"/>
                <a:gd name="T16" fmla="*/ 181 w 183"/>
                <a:gd name="T17" fmla="*/ 330 h 387"/>
                <a:gd name="T18" fmla="*/ 183 w 183"/>
                <a:gd name="T19" fmla="*/ 350 h 387"/>
                <a:gd name="T20" fmla="*/ 174 w 183"/>
                <a:gd name="T21" fmla="*/ 369 h 387"/>
                <a:gd name="T22" fmla="*/ 158 w 183"/>
                <a:gd name="T23" fmla="*/ 384 h 387"/>
                <a:gd name="T24" fmla="*/ 133 w 183"/>
                <a:gd name="T25" fmla="*/ 387 h 387"/>
                <a:gd name="T26" fmla="*/ 105 w 183"/>
                <a:gd name="T27" fmla="*/ 379 h 387"/>
                <a:gd name="T28" fmla="*/ 87 w 183"/>
                <a:gd name="T29" fmla="*/ 371 h 387"/>
                <a:gd name="T30" fmla="*/ 78 w 183"/>
                <a:gd name="T31" fmla="*/ 363 h 387"/>
                <a:gd name="T32" fmla="*/ 73 w 183"/>
                <a:gd name="T33" fmla="*/ 361 h 387"/>
                <a:gd name="T34" fmla="*/ 21 w 183"/>
                <a:gd name="T35" fmla="*/ 280 h 387"/>
                <a:gd name="T36" fmla="*/ 0 w 183"/>
                <a:gd name="T37" fmla="*/ 200 h 387"/>
                <a:gd name="T38" fmla="*/ 5 w 183"/>
                <a:gd name="T39" fmla="*/ 127 h 387"/>
                <a:gd name="T40" fmla="*/ 28 w 183"/>
                <a:gd name="T41" fmla="*/ 65 h 387"/>
                <a:gd name="T42" fmla="*/ 62 w 183"/>
                <a:gd name="T43" fmla="*/ 21 h 387"/>
                <a:gd name="T44" fmla="*/ 105 w 183"/>
                <a:gd name="T45" fmla="*/ 0 h 387"/>
                <a:gd name="T46" fmla="*/ 147 w 183"/>
                <a:gd name="T47" fmla="*/ 10 h 387"/>
                <a:gd name="T48" fmla="*/ 181 w 183"/>
                <a:gd name="T49" fmla="*/ 57 h 387"/>
                <a:gd name="T50" fmla="*/ 181 w 183"/>
                <a:gd name="T51" fmla="*/ 60 h 387"/>
                <a:gd name="T52" fmla="*/ 179 w 183"/>
                <a:gd name="T53" fmla="*/ 65 h 387"/>
                <a:gd name="T54" fmla="*/ 174 w 183"/>
                <a:gd name="T55" fmla="*/ 70 h 387"/>
                <a:gd name="T56" fmla="*/ 174 w 183"/>
                <a:gd name="T57" fmla="*/ 73 h 387"/>
                <a:gd name="T58" fmla="*/ 163 w 183"/>
                <a:gd name="T59" fmla="*/ 73 h 387"/>
                <a:gd name="T60" fmla="*/ 158 w 183"/>
                <a:gd name="T61" fmla="*/ 73 h 387"/>
                <a:gd name="T62" fmla="*/ 153 w 183"/>
                <a:gd name="T63" fmla="*/ 73 h 387"/>
                <a:gd name="T64" fmla="*/ 153 w 183"/>
                <a:gd name="T65" fmla="*/ 73 h 387"/>
                <a:gd name="T66" fmla="*/ 137 w 183"/>
                <a:gd name="T67" fmla="*/ 62 h 387"/>
                <a:gd name="T68" fmla="*/ 124 w 183"/>
                <a:gd name="T69" fmla="*/ 57 h 387"/>
                <a:gd name="T70" fmla="*/ 112 w 183"/>
                <a:gd name="T71" fmla="*/ 57 h 387"/>
                <a:gd name="T72" fmla="*/ 103 w 183"/>
                <a:gd name="T73" fmla="*/ 60 h 387"/>
                <a:gd name="T74" fmla="*/ 94 w 183"/>
                <a:gd name="T75" fmla="*/ 65 h 387"/>
                <a:gd name="T76" fmla="*/ 89 w 183"/>
                <a:gd name="T77" fmla="*/ 70 h 387"/>
                <a:gd name="T78" fmla="*/ 85 w 183"/>
                <a:gd name="T79" fmla="*/ 73 h 387"/>
                <a:gd name="T80" fmla="*/ 85 w 183"/>
                <a:gd name="T81" fmla="*/ 75 h 387"/>
                <a:gd name="T82" fmla="*/ 62 w 183"/>
                <a:gd name="T83" fmla="*/ 117 h 387"/>
                <a:gd name="T84" fmla="*/ 53 w 183"/>
                <a:gd name="T85" fmla="*/ 158 h 387"/>
                <a:gd name="T86" fmla="*/ 53 w 183"/>
                <a:gd name="T87" fmla="*/ 187 h 387"/>
                <a:gd name="T88" fmla="*/ 53 w 183"/>
                <a:gd name="T89" fmla="*/ 202 h 387"/>
                <a:gd name="T90" fmla="*/ 57 w 183"/>
                <a:gd name="T91" fmla="*/ 221 h 387"/>
                <a:gd name="T92" fmla="*/ 62 w 183"/>
                <a:gd name="T93" fmla="*/ 241 h 387"/>
                <a:gd name="T94" fmla="*/ 66 w 183"/>
                <a:gd name="T95" fmla="*/ 260 h 387"/>
                <a:gd name="T96" fmla="*/ 73 w 183"/>
                <a:gd name="T97" fmla="*/ 283 h 387"/>
                <a:gd name="T98" fmla="*/ 80 w 183"/>
                <a:gd name="T99" fmla="*/ 293 h 387"/>
                <a:gd name="T100" fmla="*/ 87 w 183"/>
                <a:gd name="T101" fmla="*/ 304 h 387"/>
                <a:gd name="T102" fmla="*/ 94 w 183"/>
                <a:gd name="T103" fmla="*/ 317 h 387"/>
                <a:gd name="T104" fmla="*/ 103 w 183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"/>
                <a:gd name="T160" fmla="*/ 0 h 387"/>
                <a:gd name="T161" fmla="*/ 183 w 183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" h="387">
                  <a:moveTo>
                    <a:pt x="103" y="324"/>
                  </a:moveTo>
                  <a:lnTo>
                    <a:pt x="131" y="343"/>
                  </a:lnTo>
                  <a:lnTo>
                    <a:pt x="147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19"/>
                  </a:lnTo>
                  <a:lnTo>
                    <a:pt x="181" y="330"/>
                  </a:lnTo>
                  <a:lnTo>
                    <a:pt x="183" y="350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0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3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3" y="187"/>
                  </a:lnTo>
                  <a:lnTo>
                    <a:pt x="53" y="202"/>
                  </a:lnTo>
                  <a:lnTo>
                    <a:pt x="57" y="221"/>
                  </a:lnTo>
                  <a:lnTo>
                    <a:pt x="62" y="241"/>
                  </a:lnTo>
                  <a:lnTo>
                    <a:pt x="66" y="260"/>
                  </a:lnTo>
                  <a:lnTo>
                    <a:pt x="73" y="283"/>
                  </a:lnTo>
                  <a:lnTo>
                    <a:pt x="80" y="293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2" name="Freeform 48"/>
            <p:cNvSpPr>
              <a:spLocks/>
            </p:cNvSpPr>
            <p:nvPr/>
          </p:nvSpPr>
          <p:spPr bwMode="auto">
            <a:xfrm>
              <a:off x="2869" y="161"/>
              <a:ext cx="183" cy="387"/>
            </a:xfrm>
            <a:custGeom>
              <a:avLst/>
              <a:gdLst>
                <a:gd name="T0" fmla="*/ 103 w 183"/>
                <a:gd name="T1" fmla="*/ 324 h 387"/>
                <a:gd name="T2" fmla="*/ 147 w 183"/>
                <a:gd name="T3" fmla="*/ 337 h 387"/>
                <a:gd name="T4" fmla="*/ 156 w 183"/>
                <a:gd name="T5" fmla="*/ 309 h 387"/>
                <a:gd name="T6" fmla="*/ 158 w 183"/>
                <a:gd name="T7" fmla="*/ 309 h 387"/>
                <a:gd name="T8" fmla="*/ 174 w 183"/>
                <a:gd name="T9" fmla="*/ 319 h 387"/>
                <a:gd name="T10" fmla="*/ 181 w 183"/>
                <a:gd name="T11" fmla="*/ 330 h 387"/>
                <a:gd name="T12" fmla="*/ 174 w 183"/>
                <a:gd name="T13" fmla="*/ 369 h 387"/>
                <a:gd name="T14" fmla="*/ 133 w 183"/>
                <a:gd name="T15" fmla="*/ 387 h 387"/>
                <a:gd name="T16" fmla="*/ 105 w 183"/>
                <a:gd name="T17" fmla="*/ 379 h 387"/>
                <a:gd name="T18" fmla="*/ 78 w 183"/>
                <a:gd name="T19" fmla="*/ 363 h 387"/>
                <a:gd name="T20" fmla="*/ 73 w 183"/>
                <a:gd name="T21" fmla="*/ 361 h 387"/>
                <a:gd name="T22" fmla="*/ 0 w 183"/>
                <a:gd name="T23" fmla="*/ 200 h 387"/>
                <a:gd name="T24" fmla="*/ 28 w 183"/>
                <a:gd name="T25" fmla="*/ 65 h 387"/>
                <a:gd name="T26" fmla="*/ 105 w 183"/>
                <a:gd name="T27" fmla="*/ 0 h 387"/>
                <a:gd name="T28" fmla="*/ 181 w 183"/>
                <a:gd name="T29" fmla="*/ 57 h 387"/>
                <a:gd name="T30" fmla="*/ 181 w 183"/>
                <a:gd name="T31" fmla="*/ 60 h 387"/>
                <a:gd name="T32" fmla="*/ 174 w 183"/>
                <a:gd name="T33" fmla="*/ 70 h 387"/>
                <a:gd name="T34" fmla="*/ 174 w 183"/>
                <a:gd name="T35" fmla="*/ 73 h 387"/>
                <a:gd name="T36" fmla="*/ 158 w 183"/>
                <a:gd name="T37" fmla="*/ 73 h 387"/>
                <a:gd name="T38" fmla="*/ 153 w 183"/>
                <a:gd name="T39" fmla="*/ 73 h 387"/>
                <a:gd name="T40" fmla="*/ 137 w 183"/>
                <a:gd name="T41" fmla="*/ 62 h 387"/>
                <a:gd name="T42" fmla="*/ 112 w 183"/>
                <a:gd name="T43" fmla="*/ 57 h 387"/>
                <a:gd name="T44" fmla="*/ 94 w 183"/>
                <a:gd name="T45" fmla="*/ 65 h 387"/>
                <a:gd name="T46" fmla="*/ 85 w 183"/>
                <a:gd name="T47" fmla="*/ 73 h 387"/>
                <a:gd name="T48" fmla="*/ 85 w 183"/>
                <a:gd name="T49" fmla="*/ 75 h 387"/>
                <a:gd name="T50" fmla="*/ 53 w 183"/>
                <a:gd name="T51" fmla="*/ 158 h 387"/>
                <a:gd name="T52" fmla="*/ 53 w 183"/>
                <a:gd name="T53" fmla="*/ 202 h 387"/>
                <a:gd name="T54" fmla="*/ 57 w 183"/>
                <a:gd name="T55" fmla="*/ 221 h 387"/>
                <a:gd name="T56" fmla="*/ 66 w 183"/>
                <a:gd name="T57" fmla="*/ 260 h 387"/>
                <a:gd name="T58" fmla="*/ 73 w 183"/>
                <a:gd name="T59" fmla="*/ 283 h 387"/>
                <a:gd name="T60" fmla="*/ 87 w 183"/>
                <a:gd name="T61" fmla="*/ 304 h 387"/>
                <a:gd name="T62" fmla="*/ 103 w 183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3"/>
                <a:gd name="T97" fmla="*/ 0 h 387"/>
                <a:gd name="T98" fmla="*/ 183 w 183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3" h="387">
                  <a:moveTo>
                    <a:pt x="103" y="324"/>
                  </a:moveTo>
                  <a:lnTo>
                    <a:pt x="103" y="324"/>
                  </a:lnTo>
                  <a:lnTo>
                    <a:pt x="131" y="343"/>
                  </a:lnTo>
                  <a:lnTo>
                    <a:pt x="147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19"/>
                  </a:lnTo>
                  <a:lnTo>
                    <a:pt x="181" y="330"/>
                  </a:lnTo>
                  <a:lnTo>
                    <a:pt x="183" y="350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0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3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3" y="187"/>
                  </a:lnTo>
                  <a:lnTo>
                    <a:pt x="53" y="202"/>
                  </a:lnTo>
                  <a:lnTo>
                    <a:pt x="57" y="221"/>
                  </a:lnTo>
                  <a:lnTo>
                    <a:pt x="62" y="241"/>
                  </a:lnTo>
                  <a:lnTo>
                    <a:pt x="66" y="260"/>
                  </a:lnTo>
                  <a:lnTo>
                    <a:pt x="73" y="283"/>
                  </a:lnTo>
                  <a:lnTo>
                    <a:pt x="80" y="293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3" name="Freeform 49"/>
            <p:cNvSpPr>
              <a:spLocks/>
            </p:cNvSpPr>
            <p:nvPr/>
          </p:nvSpPr>
          <p:spPr bwMode="auto">
            <a:xfrm>
              <a:off x="3086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29 w 181"/>
                <a:gd name="T3" fmla="*/ 343 h 387"/>
                <a:gd name="T4" fmla="*/ 147 w 181"/>
                <a:gd name="T5" fmla="*/ 337 h 387"/>
                <a:gd name="T6" fmla="*/ 154 w 181"/>
                <a:gd name="T7" fmla="*/ 324 h 387"/>
                <a:gd name="T8" fmla="*/ 156 w 181"/>
                <a:gd name="T9" fmla="*/ 309 h 387"/>
                <a:gd name="T10" fmla="*/ 158 w 181"/>
                <a:gd name="T11" fmla="*/ 309 h 387"/>
                <a:gd name="T12" fmla="*/ 165 w 181"/>
                <a:gd name="T13" fmla="*/ 312 h 387"/>
                <a:gd name="T14" fmla="*/ 172 w 181"/>
                <a:gd name="T15" fmla="*/ 319 h 387"/>
                <a:gd name="T16" fmla="*/ 179 w 181"/>
                <a:gd name="T17" fmla="*/ 330 h 387"/>
                <a:gd name="T18" fmla="*/ 181 w 181"/>
                <a:gd name="T19" fmla="*/ 350 h 387"/>
                <a:gd name="T20" fmla="*/ 174 w 181"/>
                <a:gd name="T21" fmla="*/ 369 h 387"/>
                <a:gd name="T22" fmla="*/ 156 w 181"/>
                <a:gd name="T23" fmla="*/ 384 h 387"/>
                <a:gd name="T24" fmla="*/ 131 w 181"/>
                <a:gd name="T25" fmla="*/ 387 h 387"/>
                <a:gd name="T26" fmla="*/ 106 w 181"/>
                <a:gd name="T27" fmla="*/ 379 h 387"/>
                <a:gd name="T28" fmla="*/ 87 w 181"/>
                <a:gd name="T29" fmla="*/ 371 h 387"/>
                <a:gd name="T30" fmla="*/ 78 w 181"/>
                <a:gd name="T31" fmla="*/ 363 h 387"/>
                <a:gd name="T32" fmla="*/ 74 w 181"/>
                <a:gd name="T33" fmla="*/ 361 h 387"/>
                <a:gd name="T34" fmla="*/ 21 w 181"/>
                <a:gd name="T35" fmla="*/ 280 h 387"/>
                <a:gd name="T36" fmla="*/ 0 w 181"/>
                <a:gd name="T37" fmla="*/ 200 h 387"/>
                <a:gd name="T38" fmla="*/ 5 w 181"/>
                <a:gd name="T39" fmla="*/ 127 h 387"/>
                <a:gd name="T40" fmla="*/ 28 w 181"/>
                <a:gd name="T41" fmla="*/ 65 h 387"/>
                <a:gd name="T42" fmla="*/ 62 w 181"/>
                <a:gd name="T43" fmla="*/ 21 h 387"/>
                <a:gd name="T44" fmla="*/ 103 w 181"/>
                <a:gd name="T45" fmla="*/ 0 h 387"/>
                <a:gd name="T46" fmla="*/ 145 w 181"/>
                <a:gd name="T47" fmla="*/ 10 h 387"/>
                <a:gd name="T48" fmla="*/ 179 w 181"/>
                <a:gd name="T49" fmla="*/ 57 h 387"/>
                <a:gd name="T50" fmla="*/ 179 w 181"/>
                <a:gd name="T51" fmla="*/ 60 h 387"/>
                <a:gd name="T52" fmla="*/ 177 w 181"/>
                <a:gd name="T53" fmla="*/ 65 h 387"/>
                <a:gd name="T54" fmla="*/ 174 w 181"/>
                <a:gd name="T55" fmla="*/ 70 h 387"/>
                <a:gd name="T56" fmla="*/ 174 w 181"/>
                <a:gd name="T57" fmla="*/ 73 h 387"/>
                <a:gd name="T58" fmla="*/ 163 w 181"/>
                <a:gd name="T59" fmla="*/ 73 h 387"/>
                <a:gd name="T60" fmla="*/ 156 w 181"/>
                <a:gd name="T61" fmla="*/ 73 h 387"/>
                <a:gd name="T62" fmla="*/ 152 w 181"/>
                <a:gd name="T63" fmla="*/ 73 h 387"/>
                <a:gd name="T64" fmla="*/ 152 w 181"/>
                <a:gd name="T65" fmla="*/ 73 h 387"/>
                <a:gd name="T66" fmla="*/ 136 w 181"/>
                <a:gd name="T67" fmla="*/ 62 h 387"/>
                <a:gd name="T68" fmla="*/ 122 w 181"/>
                <a:gd name="T69" fmla="*/ 57 h 387"/>
                <a:gd name="T70" fmla="*/ 110 w 181"/>
                <a:gd name="T71" fmla="*/ 57 h 387"/>
                <a:gd name="T72" fmla="*/ 101 w 181"/>
                <a:gd name="T73" fmla="*/ 60 h 387"/>
                <a:gd name="T74" fmla="*/ 92 w 181"/>
                <a:gd name="T75" fmla="*/ 65 h 387"/>
                <a:gd name="T76" fmla="*/ 87 w 181"/>
                <a:gd name="T77" fmla="*/ 70 h 387"/>
                <a:gd name="T78" fmla="*/ 85 w 181"/>
                <a:gd name="T79" fmla="*/ 73 h 387"/>
                <a:gd name="T80" fmla="*/ 83 w 181"/>
                <a:gd name="T81" fmla="*/ 75 h 387"/>
                <a:gd name="T82" fmla="*/ 62 w 181"/>
                <a:gd name="T83" fmla="*/ 117 h 387"/>
                <a:gd name="T84" fmla="*/ 53 w 181"/>
                <a:gd name="T85" fmla="*/ 158 h 387"/>
                <a:gd name="T86" fmla="*/ 51 w 181"/>
                <a:gd name="T87" fmla="*/ 187 h 387"/>
                <a:gd name="T88" fmla="*/ 53 w 181"/>
                <a:gd name="T89" fmla="*/ 202 h 387"/>
                <a:gd name="T90" fmla="*/ 55 w 181"/>
                <a:gd name="T91" fmla="*/ 221 h 387"/>
                <a:gd name="T92" fmla="*/ 60 w 181"/>
                <a:gd name="T93" fmla="*/ 241 h 387"/>
                <a:gd name="T94" fmla="*/ 65 w 181"/>
                <a:gd name="T95" fmla="*/ 260 h 387"/>
                <a:gd name="T96" fmla="*/ 74 w 181"/>
                <a:gd name="T97" fmla="*/ 283 h 387"/>
                <a:gd name="T98" fmla="*/ 78 w 181"/>
                <a:gd name="T99" fmla="*/ 293 h 387"/>
                <a:gd name="T100" fmla="*/ 85 w 181"/>
                <a:gd name="T101" fmla="*/ 304 h 387"/>
                <a:gd name="T102" fmla="*/ 92 w 181"/>
                <a:gd name="T103" fmla="*/ 317 h 387"/>
                <a:gd name="T104" fmla="*/ 101 w 181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7"/>
                <a:gd name="T161" fmla="*/ 181 w 181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7">
                  <a:moveTo>
                    <a:pt x="101" y="324"/>
                  </a:moveTo>
                  <a:lnTo>
                    <a:pt x="129" y="343"/>
                  </a:lnTo>
                  <a:lnTo>
                    <a:pt x="147" y="337"/>
                  </a:lnTo>
                  <a:lnTo>
                    <a:pt x="154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9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1" y="387"/>
                  </a:lnTo>
                  <a:lnTo>
                    <a:pt x="106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0"/>
                  </a:lnTo>
                  <a:lnTo>
                    <a:pt x="177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6" y="73"/>
                  </a:lnTo>
                  <a:lnTo>
                    <a:pt x="152" y="73"/>
                  </a:lnTo>
                  <a:lnTo>
                    <a:pt x="136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2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3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1" y="187"/>
                  </a:lnTo>
                  <a:lnTo>
                    <a:pt x="53" y="202"/>
                  </a:lnTo>
                  <a:lnTo>
                    <a:pt x="55" y="221"/>
                  </a:lnTo>
                  <a:lnTo>
                    <a:pt x="60" y="241"/>
                  </a:lnTo>
                  <a:lnTo>
                    <a:pt x="65" y="260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2" y="317"/>
                  </a:lnTo>
                  <a:lnTo>
                    <a:pt x="101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4" name="Freeform 50"/>
            <p:cNvSpPr>
              <a:spLocks/>
            </p:cNvSpPr>
            <p:nvPr/>
          </p:nvSpPr>
          <p:spPr bwMode="auto">
            <a:xfrm>
              <a:off x="3086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47 w 181"/>
                <a:gd name="T3" fmla="*/ 337 h 387"/>
                <a:gd name="T4" fmla="*/ 156 w 181"/>
                <a:gd name="T5" fmla="*/ 309 h 387"/>
                <a:gd name="T6" fmla="*/ 158 w 181"/>
                <a:gd name="T7" fmla="*/ 309 h 387"/>
                <a:gd name="T8" fmla="*/ 172 w 181"/>
                <a:gd name="T9" fmla="*/ 319 h 387"/>
                <a:gd name="T10" fmla="*/ 179 w 181"/>
                <a:gd name="T11" fmla="*/ 330 h 387"/>
                <a:gd name="T12" fmla="*/ 174 w 181"/>
                <a:gd name="T13" fmla="*/ 369 h 387"/>
                <a:gd name="T14" fmla="*/ 131 w 181"/>
                <a:gd name="T15" fmla="*/ 387 h 387"/>
                <a:gd name="T16" fmla="*/ 106 w 181"/>
                <a:gd name="T17" fmla="*/ 379 h 387"/>
                <a:gd name="T18" fmla="*/ 78 w 181"/>
                <a:gd name="T19" fmla="*/ 363 h 387"/>
                <a:gd name="T20" fmla="*/ 74 w 181"/>
                <a:gd name="T21" fmla="*/ 361 h 387"/>
                <a:gd name="T22" fmla="*/ 0 w 181"/>
                <a:gd name="T23" fmla="*/ 200 h 387"/>
                <a:gd name="T24" fmla="*/ 28 w 181"/>
                <a:gd name="T25" fmla="*/ 65 h 387"/>
                <a:gd name="T26" fmla="*/ 103 w 181"/>
                <a:gd name="T27" fmla="*/ 0 h 387"/>
                <a:gd name="T28" fmla="*/ 179 w 181"/>
                <a:gd name="T29" fmla="*/ 57 h 387"/>
                <a:gd name="T30" fmla="*/ 179 w 181"/>
                <a:gd name="T31" fmla="*/ 60 h 387"/>
                <a:gd name="T32" fmla="*/ 174 w 181"/>
                <a:gd name="T33" fmla="*/ 70 h 387"/>
                <a:gd name="T34" fmla="*/ 174 w 181"/>
                <a:gd name="T35" fmla="*/ 73 h 387"/>
                <a:gd name="T36" fmla="*/ 156 w 181"/>
                <a:gd name="T37" fmla="*/ 73 h 387"/>
                <a:gd name="T38" fmla="*/ 152 w 181"/>
                <a:gd name="T39" fmla="*/ 73 h 387"/>
                <a:gd name="T40" fmla="*/ 136 w 181"/>
                <a:gd name="T41" fmla="*/ 62 h 387"/>
                <a:gd name="T42" fmla="*/ 110 w 181"/>
                <a:gd name="T43" fmla="*/ 57 h 387"/>
                <a:gd name="T44" fmla="*/ 92 w 181"/>
                <a:gd name="T45" fmla="*/ 65 h 387"/>
                <a:gd name="T46" fmla="*/ 85 w 181"/>
                <a:gd name="T47" fmla="*/ 73 h 387"/>
                <a:gd name="T48" fmla="*/ 83 w 181"/>
                <a:gd name="T49" fmla="*/ 75 h 387"/>
                <a:gd name="T50" fmla="*/ 53 w 181"/>
                <a:gd name="T51" fmla="*/ 158 h 387"/>
                <a:gd name="T52" fmla="*/ 53 w 181"/>
                <a:gd name="T53" fmla="*/ 202 h 387"/>
                <a:gd name="T54" fmla="*/ 55 w 181"/>
                <a:gd name="T55" fmla="*/ 221 h 387"/>
                <a:gd name="T56" fmla="*/ 65 w 181"/>
                <a:gd name="T57" fmla="*/ 260 h 387"/>
                <a:gd name="T58" fmla="*/ 74 w 181"/>
                <a:gd name="T59" fmla="*/ 283 h 387"/>
                <a:gd name="T60" fmla="*/ 85 w 181"/>
                <a:gd name="T61" fmla="*/ 304 h 387"/>
                <a:gd name="T62" fmla="*/ 101 w 181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7"/>
                <a:gd name="T98" fmla="*/ 181 w 181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7">
                  <a:moveTo>
                    <a:pt x="101" y="324"/>
                  </a:moveTo>
                  <a:lnTo>
                    <a:pt x="101" y="324"/>
                  </a:lnTo>
                  <a:lnTo>
                    <a:pt x="129" y="343"/>
                  </a:lnTo>
                  <a:lnTo>
                    <a:pt x="147" y="337"/>
                  </a:lnTo>
                  <a:lnTo>
                    <a:pt x="154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9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1" y="387"/>
                  </a:lnTo>
                  <a:lnTo>
                    <a:pt x="106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0"/>
                  </a:lnTo>
                  <a:lnTo>
                    <a:pt x="177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6" y="73"/>
                  </a:lnTo>
                  <a:lnTo>
                    <a:pt x="152" y="73"/>
                  </a:lnTo>
                  <a:lnTo>
                    <a:pt x="136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2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3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1" y="187"/>
                  </a:lnTo>
                  <a:lnTo>
                    <a:pt x="53" y="202"/>
                  </a:lnTo>
                  <a:lnTo>
                    <a:pt x="55" y="221"/>
                  </a:lnTo>
                  <a:lnTo>
                    <a:pt x="60" y="241"/>
                  </a:lnTo>
                  <a:lnTo>
                    <a:pt x="65" y="260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2" y="317"/>
                  </a:lnTo>
                  <a:lnTo>
                    <a:pt x="101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5" name="Freeform 51"/>
            <p:cNvSpPr>
              <a:spLocks/>
            </p:cNvSpPr>
            <p:nvPr/>
          </p:nvSpPr>
          <p:spPr bwMode="auto">
            <a:xfrm>
              <a:off x="355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9 w 181"/>
                <a:gd name="T3" fmla="*/ 345 h 389"/>
                <a:gd name="T4" fmla="*/ 147 w 181"/>
                <a:gd name="T5" fmla="*/ 340 h 389"/>
                <a:gd name="T6" fmla="*/ 154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9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1 w 181"/>
                <a:gd name="T25" fmla="*/ 389 h 389"/>
                <a:gd name="T26" fmla="*/ 106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4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8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5 w 181"/>
                <a:gd name="T47" fmla="*/ 10 h 389"/>
                <a:gd name="T48" fmla="*/ 179 w 181"/>
                <a:gd name="T49" fmla="*/ 57 h 389"/>
                <a:gd name="T50" fmla="*/ 179 w 181"/>
                <a:gd name="T51" fmla="*/ 62 h 389"/>
                <a:gd name="T52" fmla="*/ 177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3 w 181"/>
                <a:gd name="T59" fmla="*/ 75 h 389"/>
                <a:gd name="T60" fmla="*/ 156 w 181"/>
                <a:gd name="T61" fmla="*/ 75 h 389"/>
                <a:gd name="T62" fmla="*/ 152 w 181"/>
                <a:gd name="T63" fmla="*/ 72 h 389"/>
                <a:gd name="T64" fmla="*/ 152 w 181"/>
                <a:gd name="T65" fmla="*/ 72 h 389"/>
                <a:gd name="T66" fmla="*/ 135 w 181"/>
                <a:gd name="T67" fmla="*/ 62 h 389"/>
                <a:gd name="T68" fmla="*/ 122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3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1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60 w 181"/>
                <a:gd name="T93" fmla="*/ 244 h 389"/>
                <a:gd name="T94" fmla="*/ 65 w 181"/>
                <a:gd name="T95" fmla="*/ 262 h 389"/>
                <a:gd name="T96" fmla="*/ 74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2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5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6" name="Freeform 52"/>
            <p:cNvSpPr>
              <a:spLocks/>
            </p:cNvSpPr>
            <p:nvPr/>
          </p:nvSpPr>
          <p:spPr bwMode="auto">
            <a:xfrm>
              <a:off x="355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7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9 w 181"/>
                <a:gd name="T11" fmla="*/ 329 h 389"/>
                <a:gd name="T12" fmla="*/ 174 w 181"/>
                <a:gd name="T13" fmla="*/ 371 h 389"/>
                <a:gd name="T14" fmla="*/ 131 w 181"/>
                <a:gd name="T15" fmla="*/ 389 h 389"/>
                <a:gd name="T16" fmla="*/ 106 w 181"/>
                <a:gd name="T17" fmla="*/ 381 h 389"/>
                <a:gd name="T18" fmla="*/ 78 w 181"/>
                <a:gd name="T19" fmla="*/ 363 h 389"/>
                <a:gd name="T20" fmla="*/ 74 w 181"/>
                <a:gd name="T21" fmla="*/ 360 h 389"/>
                <a:gd name="T22" fmla="*/ 0 w 181"/>
                <a:gd name="T23" fmla="*/ 199 h 389"/>
                <a:gd name="T24" fmla="*/ 28 w 181"/>
                <a:gd name="T25" fmla="*/ 64 h 389"/>
                <a:gd name="T26" fmla="*/ 103 w 181"/>
                <a:gd name="T27" fmla="*/ 0 h 389"/>
                <a:gd name="T28" fmla="*/ 179 w 181"/>
                <a:gd name="T29" fmla="*/ 57 h 389"/>
                <a:gd name="T30" fmla="*/ 179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2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3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5 w 181"/>
                <a:gd name="T57" fmla="*/ 262 h 389"/>
                <a:gd name="T58" fmla="*/ 74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2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5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7" name="Freeform 53"/>
            <p:cNvSpPr>
              <a:spLocks/>
            </p:cNvSpPr>
            <p:nvPr/>
          </p:nvSpPr>
          <p:spPr bwMode="auto">
            <a:xfrm>
              <a:off x="377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8 w 181"/>
                <a:gd name="T3" fmla="*/ 345 h 389"/>
                <a:gd name="T4" fmla="*/ 147 w 181"/>
                <a:gd name="T5" fmla="*/ 340 h 389"/>
                <a:gd name="T6" fmla="*/ 154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9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1 w 181"/>
                <a:gd name="T25" fmla="*/ 389 h 389"/>
                <a:gd name="T26" fmla="*/ 105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3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8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4 w 181"/>
                <a:gd name="T47" fmla="*/ 10 h 389"/>
                <a:gd name="T48" fmla="*/ 179 w 181"/>
                <a:gd name="T49" fmla="*/ 57 h 389"/>
                <a:gd name="T50" fmla="*/ 179 w 181"/>
                <a:gd name="T51" fmla="*/ 62 h 389"/>
                <a:gd name="T52" fmla="*/ 176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3 w 181"/>
                <a:gd name="T59" fmla="*/ 75 h 389"/>
                <a:gd name="T60" fmla="*/ 156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1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3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1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60 w 181"/>
                <a:gd name="T93" fmla="*/ 244 h 389"/>
                <a:gd name="T94" fmla="*/ 64 w 181"/>
                <a:gd name="T95" fmla="*/ 262 h 389"/>
                <a:gd name="T96" fmla="*/ 73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8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8" name="Freeform 54"/>
            <p:cNvSpPr>
              <a:spLocks/>
            </p:cNvSpPr>
            <p:nvPr/>
          </p:nvSpPr>
          <p:spPr bwMode="auto">
            <a:xfrm>
              <a:off x="377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7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9 w 181"/>
                <a:gd name="T11" fmla="*/ 329 h 389"/>
                <a:gd name="T12" fmla="*/ 174 w 181"/>
                <a:gd name="T13" fmla="*/ 371 h 389"/>
                <a:gd name="T14" fmla="*/ 131 w 181"/>
                <a:gd name="T15" fmla="*/ 389 h 389"/>
                <a:gd name="T16" fmla="*/ 105 w 181"/>
                <a:gd name="T17" fmla="*/ 381 h 389"/>
                <a:gd name="T18" fmla="*/ 78 w 181"/>
                <a:gd name="T19" fmla="*/ 363 h 389"/>
                <a:gd name="T20" fmla="*/ 73 w 181"/>
                <a:gd name="T21" fmla="*/ 360 h 389"/>
                <a:gd name="T22" fmla="*/ 0 w 181"/>
                <a:gd name="T23" fmla="*/ 199 h 389"/>
                <a:gd name="T24" fmla="*/ 28 w 181"/>
                <a:gd name="T25" fmla="*/ 64 h 389"/>
                <a:gd name="T26" fmla="*/ 103 w 181"/>
                <a:gd name="T27" fmla="*/ 0 h 389"/>
                <a:gd name="T28" fmla="*/ 179 w 181"/>
                <a:gd name="T29" fmla="*/ 57 h 389"/>
                <a:gd name="T30" fmla="*/ 179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3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3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8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49" name="Freeform 55"/>
            <p:cNvSpPr>
              <a:spLocks/>
            </p:cNvSpPr>
            <p:nvPr/>
          </p:nvSpPr>
          <p:spPr bwMode="auto">
            <a:xfrm>
              <a:off x="4014" y="169"/>
              <a:ext cx="180" cy="387"/>
            </a:xfrm>
            <a:custGeom>
              <a:avLst/>
              <a:gdLst>
                <a:gd name="T0" fmla="*/ 100 w 180"/>
                <a:gd name="T1" fmla="*/ 324 h 387"/>
                <a:gd name="T2" fmla="*/ 128 w 180"/>
                <a:gd name="T3" fmla="*/ 342 h 387"/>
                <a:gd name="T4" fmla="*/ 146 w 180"/>
                <a:gd name="T5" fmla="*/ 337 h 387"/>
                <a:gd name="T6" fmla="*/ 153 w 180"/>
                <a:gd name="T7" fmla="*/ 324 h 387"/>
                <a:gd name="T8" fmla="*/ 155 w 180"/>
                <a:gd name="T9" fmla="*/ 309 h 387"/>
                <a:gd name="T10" fmla="*/ 157 w 180"/>
                <a:gd name="T11" fmla="*/ 309 h 387"/>
                <a:gd name="T12" fmla="*/ 164 w 180"/>
                <a:gd name="T13" fmla="*/ 311 h 387"/>
                <a:gd name="T14" fmla="*/ 171 w 180"/>
                <a:gd name="T15" fmla="*/ 319 h 387"/>
                <a:gd name="T16" fmla="*/ 178 w 180"/>
                <a:gd name="T17" fmla="*/ 329 h 387"/>
                <a:gd name="T18" fmla="*/ 180 w 180"/>
                <a:gd name="T19" fmla="*/ 350 h 387"/>
                <a:gd name="T20" fmla="*/ 173 w 180"/>
                <a:gd name="T21" fmla="*/ 368 h 387"/>
                <a:gd name="T22" fmla="*/ 155 w 180"/>
                <a:gd name="T23" fmla="*/ 384 h 387"/>
                <a:gd name="T24" fmla="*/ 130 w 180"/>
                <a:gd name="T25" fmla="*/ 387 h 387"/>
                <a:gd name="T26" fmla="*/ 105 w 180"/>
                <a:gd name="T27" fmla="*/ 379 h 387"/>
                <a:gd name="T28" fmla="*/ 86 w 180"/>
                <a:gd name="T29" fmla="*/ 371 h 387"/>
                <a:gd name="T30" fmla="*/ 77 w 180"/>
                <a:gd name="T31" fmla="*/ 363 h 387"/>
                <a:gd name="T32" fmla="*/ 73 w 180"/>
                <a:gd name="T33" fmla="*/ 361 h 387"/>
                <a:gd name="T34" fmla="*/ 20 w 180"/>
                <a:gd name="T35" fmla="*/ 280 h 387"/>
                <a:gd name="T36" fmla="*/ 0 w 180"/>
                <a:gd name="T37" fmla="*/ 200 h 387"/>
                <a:gd name="T38" fmla="*/ 4 w 180"/>
                <a:gd name="T39" fmla="*/ 127 h 387"/>
                <a:gd name="T40" fmla="*/ 27 w 180"/>
                <a:gd name="T41" fmla="*/ 65 h 387"/>
                <a:gd name="T42" fmla="*/ 61 w 180"/>
                <a:gd name="T43" fmla="*/ 21 h 387"/>
                <a:gd name="T44" fmla="*/ 103 w 180"/>
                <a:gd name="T45" fmla="*/ 0 h 387"/>
                <a:gd name="T46" fmla="*/ 144 w 180"/>
                <a:gd name="T47" fmla="*/ 10 h 387"/>
                <a:gd name="T48" fmla="*/ 178 w 180"/>
                <a:gd name="T49" fmla="*/ 57 h 387"/>
                <a:gd name="T50" fmla="*/ 178 w 180"/>
                <a:gd name="T51" fmla="*/ 59 h 387"/>
                <a:gd name="T52" fmla="*/ 176 w 180"/>
                <a:gd name="T53" fmla="*/ 65 h 387"/>
                <a:gd name="T54" fmla="*/ 173 w 180"/>
                <a:gd name="T55" fmla="*/ 70 h 387"/>
                <a:gd name="T56" fmla="*/ 173 w 180"/>
                <a:gd name="T57" fmla="*/ 72 h 387"/>
                <a:gd name="T58" fmla="*/ 162 w 180"/>
                <a:gd name="T59" fmla="*/ 72 h 387"/>
                <a:gd name="T60" fmla="*/ 155 w 180"/>
                <a:gd name="T61" fmla="*/ 72 h 387"/>
                <a:gd name="T62" fmla="*/ 151 w 180"/>
                <a:gd name="T63" fmla="*/ 72 h 387"/>
                <a:gd name="T64" fmla="*/ 151 w 180"/>
                <a:gd name="T65" fmla="*/ 72 h 387"/>
                <a:gd name="T66" fmla="*/ 135 w 180"/>
                <a:gd name="T67" fmla="*/ 62 h 387"/>
                <a:gd name="T68" fmla="*/ 121 w 180"/>
                <a:gd name="T69" fmla="*/ 57 h 387"/>
                <a:gd name="T70" fmla="*/ 109 w 180"/>
                <a:gd name="T71" fmla="*/ 57 h 387"/>
                <a:gd name="T72" fmla="*/ 100 w 180"/>
                <a:gd name="T73" fmla="*/ 59 h 387"/>
                <a:gd name="T74" fmla="*/ 91 w 180"/>
                <a:gd name="T75" fmla="*/ 65 h 387"/>
                <a:gd name="T76" fmla="*/ 86 w 180"/>
                <a:gd name="T77" fmla="*/ 70 h 387"/>
                <a:gd name="T78" fmla="*/ 84 w 180"/>
                <a:gd name="T79" fmla="*/ 72 h 387"/>
                <a:gd name="T80" fmla="*/ 82 w 180"/>
                <a:gd name="T81" fmla="*/ 75 h 387"/>
                <a:gd name="T82" fmla="*/ 61 w 180"/>
                <a:gd name="T83" fmla="*/ 117 h 387"/>
                <a:gd name="T84" fmla="*/ 52 w 180"/>
                <a:gd name="T85" fmla="*/ 158 h 387"/>
                <a:gd name="T86" fmla="*/ 50 w 180"/>
                <a:gd name="T87" fmla="*/ 187 h 387"/>
                <a:gd name="T88" fmla="*/ 52 w 180"/>
                <a:gd name="T89" fmla="*/ 202 h 387"/>
                <a:gd name="T90" fmla="*/ 54 w 180"/>
                <a:gd name="T91" fmla="*/ 220 h 387"/>
                <a:gd name="T92" fmla="*/ 59 w 180"/>
                <a:gd name="T93" fmla="*/ 241 h 387"/>
                <a:gd name="T94" fmla="*/ 64 w 180"/>
                <a:gd name="T95" fmla="*/ 259 h 387"/>
                <a:gd name="T96" fmla="*/ 73 w 180"/>
                <a:gd name="T97" fmla="*/ 283 h 387"/>
                <a:gd name="T98" fmla="*/ 77 w 180"/>
                <a:gd name="T99" fmla="*/ 293 h 387"/>
                <a:gd name="T100" fmla="*/ 84 w 180"/>
                <a:gd name="T101" fmla="*/ 304 h 387"/>
                <a:gd name="T102" fmla="*/ 91 w 180"/>
                <a:gd name="T103" fmla="*/ 316 h 387"/>
                <a:gd name="T104" fmla="*/ 100 w 180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387"/>
                <a:gd name="T161" fmla="*/ 180 w 180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387">
                  <a:moveTo>
                    <a:pt x="100" y="324"/>
                  </a:moveTo>
                  <a:lnTo>
                    <a:pt x="128" y="342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5" y="309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68"/>
                  </a:lnTo>
                  <a:lnTo>
                    <a:pt x="155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6" y="371"/>
                  </a:lnTo>
                  <a:lnTo>
                    <a:pt x="77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1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59"/>
                  </a:lnTo>
                  <a:lnTo>
                    <a:pt x="176" y="65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2"/>
                  </a:lnTo>
                  <a:lnTo>
                    <a:pt x="155" y="72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5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2" y="75"/>
                  </a:lnTo>
                  <a:lnTo>
                    <a:pt x="61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4" y="220"/>
                  </a:lnTo>
                  <a:lnTo>
                    <a:pt x="59" y="241"/>
                  </a:lnTo>
                  <a:lnTo>
                    <a:pt x="64" y="259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4"/>
                  </a:lnTo>
                  <a:lnTo>
                    <a:pt x="91" y="316"/>
                  </a:lnTo>
                  <a:lnTo>
                    <a:pt x="100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50" name="Freeform 56"/>
            <p:cNvSpPr>
              <a:spLocks/>
            </p:cNvSpPr>
            <p:nvPr/>
          </p:nvSpPr>
          <p:spPr bwMode="auto">
            <a:xfrm>
              <a:off x="4014" y="169"/>
              <a:ext cx="180" cy="387"/>
            </a:xfrm>
            <a:custGeom>
              <a:avLst/>
              <a:gdLst>
                <a:gd name="T0" fmla="*/ 100 w 180"/>
                <a:gd name="T1" fmla="*/ 324 h 387"/>
                <a:gd name="T2" fmla="*/ 146 w 180"/>
                <a:gd name="T3" fmla="*/ 337 h 387"/>
                <a:gd name="T4" fmla="*/ 155 w 180"/>
                <a:gd name="T5" fmla="*/ 309 h 387"/>
                <a:gd name="T6" fmla="*/ 157 w 180"/>
                <a:gd name="T7" fmla="*/ 309 h 387"/>
                <a:gd name="T8" fmla="*/ 171 w 180"/>
                <a:gd name="T9" fmla="*/ 319 h 387"/>
                <a:gd name="T10" fmla="*/ 178 w 180"/>
                <a:gd name="T11" fmla="*/ 329 h 387"/>
                <a:gd name="T12" fmla="*/ 173 w 180"/>
                <a:gd name="T13" fmla="*/ 368 h 387"/>
                <a:gd name="T14" fmla="*/ 130 w 180"/>
                <a:gd name="T15" fmla="*/ 387 h 387"/>
                <a:gd name="T16" fmla="*/ 105 w 180"/>
                <a:gd name="T17" fmla="*/ 379 h 387"/>
                <a:gd name="T18" fmla="*/ 77 w 180"/>
                <a:gd name="T19" fmla="*/ 363 h 387"/>
                <a:gd name="T20" fmla="*/ 73 w 180"/>
                <a:gd name="T21" fmla="*/ 361 h 387"/>
                <a:gd name="T22" fmla="*/ 0 w 180"/>
                <a:gd name="T23" fmla="*/ 200 h 387"/>
                <a:gd name="T24" fmla="*/ 27 w 180"/>
                <a:gd name="T25" fmla="*/ 65 h 387"/>
                <a:gd name="T26" fmla="*/ 103 w 180"/>
                <a:gd name="T27" fmla="*/ 0 h 387"/>
                <a:gd name="T28" fmla="*/ 178 w 180"/>
                <a:gd name="T29" fmla="*/ 57 h 387"/>
                <a:gd name="T30" fmla="*/ 178 w 180"/>
                <a:gd name="T31" fmla="*/ 59 h 387"/>
                <a:gd name="T32" fmla="*/ 173 w 180"/>
                <a:gd name="T33" fmla="*/ 70 h 387"/>
                <a:gd name="T34" fmla="*/ 173 w 180"/>
                <a:gd name="T35" fmla="*/ 72 h 387"/>
                <a:gd name="T36" fmla="*/ 155 w 180"/>
                <a:gd name="T37" fmla="*/ 72 h 387"/>
                <a:gd name="T38" fmla="*/ 151 w 180"/>
                <a:gd name="T39" fmla="*/ 72 h 387"/>
                <a:gd name="T40" fmla="*/ 135 w 180"/>
                <a:gd name="T41" fmla="*/ 62 h 387"/>
                <a:gd name="T42" fmla="*/ 109 w 180"/>
                <a:gd name="T43" fmla="*/ 57 h 387"/>
                <a:gd name="T44" fmla="*/ 91 w 180"/>
                <a:gd name="T45" fmla="*/ 65 h 387"/>
                <a:gd name="T46" fmla="*/ 84 w 180"/>
                <a:gd name="T47" fmla="*/ 72 h 387"/>
                <a:gd name="T48" fmla="*/ 82 w 180"/>
                <a:gd name="T49" fmla="*/ 75 h 387"/>
                <a:gd name="T50" fmla="*/ 52 w 180"/>
                <a:gd name="T51" fmla="*/ 158 h 387"/>
                <a:gd name="T52" fmla="*/ 52 w 180"/>
                <a:gd name="T53" fmla="*/ 202 h 387"/>
                <a:gd name="T54" fmla="*/ 54 w 180"/>
                <a:gd name="T55" fmla="*/ 220 h 387"/>
                <a:gd name="T56" fmla="*/ 64 w 180"/>
                <a:gd name="T57" fmla="*/ 259 h 387"/>
                <a:gd name="T58" fmla="*/ 73 w 180"/>
                <a:gd name="T59" fmla="*/ 283 h 387"/>
                <a:gd name="T60" fmla="*/ 84 w 180"/>
                <a:gd name="T61" fmla="*/ 304 h 387"/>
                <a:gd name="T62" fmla="*/ 100 w 180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387"/>
                <a:gd name="T98" fmla="*/ 180 w 180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387">
                  <a:moveTo>
                    <a:pt x="100" y="324"/>
                  </a:moveTo>
                  <a:lnTo>
                    <a:pt x="100" y="324"/>
                  </a:lnTo>
                  <a:lnTo>
                    <a:pt x="128" y="342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5" y="309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68"/>
                  </a:lnTo>
                  <a:lnTo>
                    <a:pt x="155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6" y="371"/>
                  </a:lnTo>
                  <a:lnTo>
                    <a:pt x="77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1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59"/>
                  </a:lnTo>
                  <a:lnTo>
                    <a:pt x="176" y="65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2"/>
                  </a:lnTo>
                  <a:lnTo>
                    <a:pt x="155" y="72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5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2" y="75"/>
                  </a:lnTo>
                  <a:lnTo>
                    <a:pt x="61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4" y="220"/>
                  </a:lnTo>
                  <a:lnTo>
                    <a:pt x="59" y="241"/>
                  </a:lnTo>
                  <a:lnTo>
                    <a:pt x="64" y="259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4"/>
                  </a:lnTo>
                  <a:lnTo>
                    <a:pt x="91" y="316"/>
                  </a:lnTo>
                  <a:lnTo>
                    <a:pt x="100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51" name="Freeform 57"/>
            <p:cNvSpPr>
              <a:spLocks/>
            </p:cNvSpPr>
            <p:nvPr/>
          </p:nvSpPr>
          <p:spPr bwMode="auto">
            <a:xfrm>
              <a:off x="4220" y="164"/>
              <a:ext cx="180" cy="389"/>
            </a:xfrm>
            <a:custGeom>
              <a:avLst/>
              <a:gdLst>
                <a:gd name="T0" fmla="*/ 100 w 180"/>
                <a:gd name="T1" fmla="*/ 327 h 389"/>
                <a:gd name="T2" fmla="*/ 128 w 180"/>
                <a:gd name="T3" fmla="*/ 345 h 389"/>
                <a:gd name="T4" fmla="*/ 146 w 180"/>
                <a:gd name="T5" fmla="*/ 340 h 389"/>
                <a:gd name="T6" fmla="*/ 153 w 180"/>
                <a:gd name="T7" fmla="*/ 324 h 389"/>
                <a:gd name="T8" fmla="*/ 155 w 180"/>
                <a:gd name="T9" fmla="*/ 311 h 389"/>
                <a:gd name="T10" fmla="*/ 157 w 180"/>
                <a:gd name="T11" fmla="*/ 309 h 389"/>
                <a:gd name="T12" fmla="*/ 164 w 180"/>
                <a:gd name="T13" fmla="*/ 311 h 389"/>
                <a:gd name="T14" fmla="*/ 171 w 180"/>
                <a:gd name="T15" fmla="*/ 319 h 389"/>
                <a:gd name="T16" fmla="*/ 178 w 180"/>
                <a:gd name="T17" fmla="*/ 329 h 389"/>
                <a:gd name="T18" fmla="*/ 180 w 180"/>
                <a:gd name="T19" fmla="*/ 350 h 389"/>
                <a:gd name="T20" fmla="*/ 173 w 180"/>
                <a:gd name="T21" fmla="*/ 371 h 389"/>
                <a:gd name="T22" fmla="*/ 155 w 180"/>
                <a:gd name="T23" fmla="*/ 386 h 389"/>
                <a:gd name="T24" fmla="*/ 130 w 180"/>
                <a:gd name="T25" fmla="*/ 389 h 389"/>
                <a:gd name="T26" fmla="*/ 105 w 180"/>
                <a:gd name="T27" fmla="*/ 381 h 389"/>
                <a:gd name="T28" fmla="*/ 87 w 180"/>
                <a:gd name="T29" fmla="*/ 371 h 389"/>
                <a:gd name="T30" fmla="*/ 77 w 180"/>
                <a:gd name="T31" fmla="*/ 363 h 389"/>
                <a:gd name="T32" fmla="*/ 73 w 180"/>
                <a:gd name="T33" fmla="*/ 360 h 389"/>
                <a:gd name="T34" fmla="*/ 20 w 180"/>
                <a:gd name="T35" fmla="*/ 280 h 389"/>
                <a:gd name="T36" fmla="*/ 0 w 180"/>
                <a:gd name="T37" fmla="*/ 199 h 389"/>
                <a:gd name="T38" fmla="*/ 4 w 180"/>
                <a:gd name="T39" fmla="*/ 127 h 389"/>
                <a:gd name="T40" fmla="*/ 27 w 180"/>
                <a:gd name="T41" fmla="*/ 64 h 389"/>
                <a:gd name="T42" fmla="*/ 61 w 180"/>
                <a:gd name="T43" fmla="*/ 20 h 389"/>
                <a:gd name="T44" fmla="*/ 103 w 180"/>
                <a:gd name="T45" fmla="*/ 0 h 389"/>
                <a:gd name="T46" fmla="*/ 144 w 180"/>
                <a:gd name="T47" fmla="*/ 10 h 389"/>
                <a:gd name="T48" fmla="*/ 178 w 180"/>
                <a:gd name="T49" fmla="*/ 57 h 389"/>
                <a:gd name="T50" fmla="*/ 178 w 180"/>
                <a:gd name="T51" fmla="*/ 62 h 389"/>
                <a:gd name="T52" fmla="*/ 176 w 180"/>
                <a:gd name="T53" fmla="*/ 67 h 389"/>
                <a:gd name="T54" fmla="*/ 173 w 180"/>
                <a:gd name="T55" fmla="*/ 70 h 389"/>
                <a:gd name="T56" fmla="*/ 173 w 180"/>
                <a:gd name="T57" fmla="*/ 72 h 389"/>
                <a:gd name="T58" fmla="*/ 162 w 180"/>
                <a:gd name="T59" fmla="*/ 75 h 389"/>
                <a:gd name="T60" fmla="*/ 155 w 180"/>
                <a:gd name="T61" fmla="*/ 75 h 389"/>
                <a:gd name="T62" fmla="*/ 151 w 180"/>
                <a:gd name="T63" fmla="*/ 72 h 389"/>
                <a:gd name="T64" fmla="*/ 151 w 180"/>
                <a:gd name="T65" fmla="*/ 72 h 389"/>
                <a:gd name="T66" fmla="*/ 135 w 180"/>
                <a:gd name="T67" fmla="*/ 62 h 389"/>
                <a:gd name="T68" fmla="*/ 121 w 180"/>
                <a:gd name="T69" fmla="*/ 57 h 389"/>
                <a:gd name="T70" fmla="*/ 109 w 180"/>
                <a:gd name="T71" fmla="*/ 57 h 389"/>
                <a:gd name="T72" fmla="*/ 100 w 180"/>
                <a:gd name="T73" fmla="*/ 59 h 389"/>
                <a:gd name="T74" fmla="*/ 91 w 180"/>
                <a:gd name="T75" fmla="*/ 64 h 389"/>
                <a:gd name="T76" fmla="*/ 87 w 180"/>
                <a:gd name="T77" fmla="*/ 72 h 389"/>
                <a:gd name="T78" fmla="*/ 84 w 180"/>
                <a:gd name="T79" fmla="*/ 75 h 389"/>
                <a:gd name="T80" fmla="*/ 82 w 180"/>
                <a:gd name="T81" fmla="*/ 77 h 389"/>
                <a:gd name="T82" fmla="*/ 61 w 180"/>
                <a:gd name="T83" fmla="*/ 119 h 389"/>
                <a:gd name="T84" fmla="*/ 52 w 180"/>
                <a:gd name="T85" fmla="*/ 158 h 389"/>
                <a:gd name="T86" fmla="*/ 50 w 180"/>
                <a:gd name="T87" fmla="*/ 189 h 389"/>
                <a:gd name="T88" fmla="*/ 52 w 180"/>
                <a:gd name="T89" fmla="*/ 205 h 389"/>
                <a:gd name="T90" fmla="*/ 54 w 180"/>
                <a:gd name="T91" fmla="*/ 223 h 389"/>
                <a:gd name="T92" fmla="*/ 59 w 180"/>
                <a:gd name="T93" fmla="*/ 244 h 389"/>
                <a:gd name="T94" fmla="*/ 64 w 180"/>
                <a:gd name="T95" fmla="*/ 262 h 389"/>
                <a:gd name="T96" fmla="*/ 73 w 180"/>
                <a:gd name="T97" fmla="*/ 283 h 389"/>
                <a:gd name="T98" fmla="*/ 77 w 180"/>
                <a:gd name="T99" fmla="*/ 293 h 389"/>
                <a:gd name="T100" fmla="*/ 84 w 180"/>
                <a:gd name="T101" fmla="*/ 306 h 389"/>
                <a:gd name="T102" fmla="*/ 91 w 180"/>
                <a:gd name="T103" fmla="*/ 316 h 389"/>
                <a:gd name="T104" fmla="*/ 100 w 180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389"/>
                <a:gd name="T161" fmla="*/ 180 w 180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389">
                  <a:moveTo>
                    <a:pt x="100" y="327"/>
                  </a:move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5" y="311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7" y="363"/>
                  </a:lnTo>
                  <a:lnTo>
                    <a:pt x="73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4" y="127"/>
                  </a:lnTo>
                  <a:lnTo>
                    <a:pt x="27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0" y="189"/>
                  </a:lnTo>
                  <a:lnTo>
                    <a:pt x="52" y="205"/>
                  </a:lnTo>
                  <a:lnTo>
                    <a:pt x="54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6"/>
                  </a:lnTo>
                  <a:lnTo>
                    <a:pt x="91" y="316"/>
                  </a:lnTo>
                  <a:lnTo>
                    <a:pt x="100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52" name="Freeform 58"/>
            <p:cNvSpPr>
              <a:spLocks/>
            </p:cNvSpPr>
            <p:nvPr/>
          </p:nvSpPr>
          <p:spPr bwMode="auto">
            <a:xfrm>
              <a:off x="4220" y="164"/>
              <a:ext cx="180" cy="389"/>
            </a:xfrm>
            <a:custGeom>
              <a:avLst/>
              <a:gdLst>
                <a:gd name="T0" fmla="*/ 100 w 180"/>
                <a:gd name="T1" fmla="*/ 327 h 389"/>
                <a:gd name="T2" fmla="*/ 146 w 180"/>
                <a:gd name="T3" fmla="*/ 340 h 389"/>
                <a:gd name="T4" fmla="*/ 155 w 180"/>
                <a:gd name="T5" fmla="*/ 311 h 389"/>
                <a:gd name="T6" fmla="*/ 157 w 180"/>
                <a:gd name="T7" fmla="*/ 309 h 389"/>
                <a:gd name="T8" fmla="*/ 171 w 180"/>
                <a:gd name="T9" fmla="*/ 319 h 389"/>
                <a:gd name="T10" fmla="*/ 178 w 180"/>
                <a:gd name="T11" fmla="*/ 329 h 389"/>
                <a:gd name="T12" fmla="*/ 173 w 180"/>
                <a:gd name="T13" fmla="*/ 371 h 389"/>
                <a:gd name="T14" fmla="*/ 130 w 180"/>
                <a:gd name="T15" fmla="*/ 389 h 389"/>
                <a:gd name="T16" fmla="*/ 105 w 180"/>
                <a:gd name="T17" fmla="*/ 381 h 389"/>
                <a:gd name="T18" fmla="*/ 77 w 180"/>
                <a:gd name="T19" fmla="*/ 363 h 389"/>
                <a:gd name="T20" fmla="*/ 73 w 180"/>
                <a:gd name="T21" fmla="*/ 360 h 389"/>
                <a:gd name="T22" fmla="*/ 0 w 180"/>
                <a:gd name="T23" fmla="*/ 199 h 389"/>
                <a:gd name="T24" fmla="*/ 27 w 180"/>
                <a:gd name="T25" fmla="*/ 64 h 389"/>
                <a:gd name="T26" fmla="*/ 103 w 180"/>
                <a:gd name="T27" fmla="*/ 0 h 389"/>
                <a:gd name="T28" fmla="*/ 178 w 180"/>
                <a:gd name="T29" fmla="*/ 57 h 389"/>
                <a:gd name="T30" fmla="*/ 178 w 180"/>
                <a:gd name="T31" fmla="*/ 62 h 389"/>
                <a:gd name="T32" fmla="*/ 173 w 180"/>
                <a:gd name="T33" fmla="*/ 70 h 389"/>
                <a:gd name="T34" fmla="*/ 173 w 180"/>
                <a:gd name="T35" fmla="*/ 72 h 389"/>
                <a:gd name="T36" fmla="*/ 155 w 180"/>
                <a:gd name="T37" fmla="*/ 75 h 389"/>
                <a:gd name="T38" fmla="*/ 151 w 180"/>
                <a:gd name="T39" fmla="*/ 72 h 389"/>
                <a:gd name="T40" fmla="*/ 135 w 180"/>
                <a:gd name="T41" fmla="*/ 62 h 389"/>
                <a:gd name="T42" fmla="*/ 109 w 180"/>
                <a:gd name="T43" fmla="*/ 57 h 389"/>
                <a:gd name="T44" fmla="*/ 91 w 180"/>
                <a:gd name="T45" fmla="*/ 64 h 389"/>
                <a:gd name="T46" fmla="*/ 84 w 180"/>
                <a:gd name="T47" fmla="*/ 75 h 389"/>
                <a:gd name="T48" fmla="*/ 82 w 180"/>
                <a:gd name="T49" fmla="*/ 77 h 389"/>
                <a:gd name="T50" fmla="*/ 52 w 180"/>
                <a:gd name="T51" fmla="*/ 158 h 389"/>
                <a:gd name="T52" fmla="*/ 52 w 180"/>
                <a:gd name="T53" fmla="*/ 205 h 389"/>
                <a:gd name="T54" fmla="*/ 54 w 180"/>
                <a:gd name="T55" fmla="*/ 223 h 389"/>
                <a:gd name="T56" fmla="*/ 64 w 180"/>
                <a:gd name="T57" fmla="*/ 262 h 389"/>
                <a:gd name="T58" fmla="*/ 73 w 180"/>
                <a:gd name="T59" fmla="*/ 283 h 389"/>
                <a:gd name="T60" fmla="*/ 84 w 180"/>
                <a:gd name="T61" fmla="*/ 306 h 389"/>
                <a:gd name="T62" fmla="*/ 100 w 180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389"/>
                <a:gd name="T98" fmla="*/ 180 w 180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389">
                  <a:moveTo>
                    <a:pt x="100" y="327"/>
                  </a:moveTo>
                  <a:lnTo>
                    <a:pt x="100" y="327"/>
                  </a:ln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5" y="311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7" y="363"/>
                  </a:lnTo>
                  <a:lnTo>
                    <a:pt x="73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4" y="127"/>
                  </a:lnTo>
                  <a:lnTo>
                    <a:pt x="27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0" y="189"/>
                  </a:lnTo>
                  <a:lnTo>
                    <a:pt x="52" y="205"/>
                  </a:lnTo>
                  <a:lnTo>
                    <a:pt x="54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6"/>
                  </a:lnTo>
                  <a:lnTo>
                    <a:pt x="91" y="316"/>
                  </a:lnTo>
                  <a:lnTo>
                    <a:pt x="100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53" name="Freeform 59"/>
            <p:cNvSpPr>
              <a:spLocks/>
            </p:cNvSpPr>
            <p:nvPr/>
          </p:nvSpPr>
          <p:spPr bwMode="auto">
            <a:xfrm>
              <a:off x="4435" y="164"/>
              <a:ext cx="181" cy="389"/>
            </a:xfrm>
            <a:custGeom>
              <a:avLst/>
              <a:gdLst>
                <a:gd name="T0" fmla="*/ 100 w 181"/>
                <a:gd name="T1" fmla="*/ 327 h 389"/>
                <a:gd name="T2" fmla="*/ 128 w 181"/>
                <a:gd name="T3" fmla="*/ 345 h 389"/>
                <a:gd name="T4" fmla="*/ 144 w 181"/>
                <a:gd name="T5" fmla="*/ 340 h 389"/>
                <a:gd name="T6" fmla="*/ 151 w 181"/>
                <a:gd name="T7" fmla="*/ 324 h 389"/>
                <a:gd name="T8" fmla="*/ 153 w 181"/>
                <a:gd name="T9" fmla="*/ 311 h 389"/>
                <a:gd name="T10" fmla="*/ 155 w 181"/>
                <a:gd name="T11" fmla="*/ 309 h 389"/>
                <a:gd name="T12" fmla="*/ 162 w 181"/>
                <a:gd name="T13" fmla="*/ 311 h 389"/>
                <a:gd name="T14" fmla="*/ 171 w 181"/>
                <a:gd name="T15" fmla="*/ 319 h 389"/>
                <a:gd name="T16" fmla="*/ 178 w 181"/>
                <a:gd name="T17" fmla="*/ 329 h 389"/>
                <a:gd name="T18" fmla="*/ 181 w 181"/>
                <a:gd name="T19" fmla="*/ 350 h 389"/>
                <a:gd name="T20" fmla="*/ 171 w 181"/>
                <a:gd name="T21" fmla="*/ 371 h 389"/>
                <a:gd name="T22" fmla="*/ 155 w 181"/>
                <a:gd name="T23" fmla="*/ 386 h 389"/>
                <a:gd name="T24" fmla="*/ 130 w 181"/>
                <a:gd name="T25" fmla="*/ 389 h 389"/>
                <a:gd name="T26" fmla="*/ 103 w 181"/>
                <a:gd name="T27" fmla="*/ 381 h 389"/>
                <a:gd name="T28" fmla="*/ 84 w 181"/>
                <a:gd name="T29" fmla="*/ 371 h 389"/>
                <a:gd name="T30" fmla="*/ 75 w 181"/>
                <a:gd name="T31" fmla="*/ 363 h 389"/>
                <a:gd name="T32" fmla="*/ 71 w 181"/>
                <a:gd name="T33" fmla="*/ 360 h 389"/>
                <a:gd name="T34" fmla="*/ 20 w 181"/>
                <a:gd name="T35" fmla="*/ 280 h 389"/>
                <a:gd name="T36" fmla="*/ 0 w 181"/>
                <a:gd name="T37" fmla="*/ 199 h 389"/>
                <a:gd name="T38" fmla="*/ 2 w 181"/>
                <a:gd name="T39" fmla="*/ 127 h 389"/>
                <a:gd name="T40" fmla="*/ 25 w 181"/>
                <a:gd name="T41" fmla="*/ 64 h 389"/>
                <a:gd name="T42" fmla="*/ 61 w 181"/>
                <a:gd name="T43" fmla="*/ 20 h 389"/>
                <a:gd name="T44" fmla="*/ 103 w 181"/>
                <a:gd name="T45" fmla="*/ 0 h 389"/>
                <a:gd name="T46" fmla="*/ 144 w 181"/>
                <a:gd name="T47" fmla="*/ 10 h 389"/>
                <a:gd name="T48" fmla="*/ 178 w 181"/>
                <a:gd name="T49" fmla="*/ 57 h 389"/>
                <a:gd name="T50" fmla="*/ 178 w 181"/>
                <a:gd name="T51" fmla="*/ 62 h 389"/>
                <a:gd name="T52" fmla="*/ 176 w 181"/>
                <a:gd name="T53" fmla="*/ 67 h 389"/>
                <a:gd name="T54" fmla="*/ 171 w 181"/>
                <a:gd name="T55" fmla="*/ 70 h 389"/>
                <a:gd name="T56" fmla="*/ 171 w 181"/>
                <a:gd name="T57" fmla="*/ 72 h 389"/>
                <a:gd name="T58" fmla="*/ 160 w 181"/>
                <a:gd name="T59" fmla="*/ 75 h 389"/>
                <a:gd name="T60" fmla="*/ 155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1 w 181"/>
                <a:gd name="T69" fmla="*/ 57 h 389"/>
                <a:gd name="T70" fmla="*/ 110 w 181"/>
                <a:gd name="T71" fmla="*/ 57 h 389"/>
                <a:gd name="T72" fmla="*/ 100 w 181"/>
                <a:gd name="T73" fmla="*/ 59 h 389"/>
                <a:gd name="T74" fmla="*/ 91 w 181"/>
                <a:gd name="T75" fmla="*/ 64 h 389"/>
                <a:gd name="T76" fmla="*/ 87 w 181"/>
                <a:gd name="T77" fmla="*/ 72 h 389"/>
                <a:gd name="T78" fmla="*/ 82 w 181"/>
                <a:gd name="T79" fmla="*/ 75 h 389"/>
                <a:gd name="T80" fmla="*/ 82 w 181"/>
                <a:gd name="T81" fmla="*/ 77 h 389"/>
                <a:gd name="T82" fmla="*/ 61 w 181"/>
                <a:gd name="T83" fmla="*/ 119 h 389"/>
                <a:gd name="T84" fmla="*/ 52 w 181"/>
                <a:gd name="T85" fmla="*/ 158 h 389"/>
                <a:gd name="T86" fmla="*/ 52 w 181"/>
                <a:gd name="T87" fmla="*/ 189 h 389"/>
                <a:gd name="T88" fmla="*/ 52 w 181"/>
                <a:gd name="T89" fmla="*/ 205 h 389"/>
                <a:gd name="T90" fmla="*/ 55 w 181"/>
                <a:gd name="T91" fmla="*/ 223 h 389"/>
                <a:gd name="T92" fmla="*/ 59 w 181"/>
                <a:gd name="T93" fmla="*/ 244 h 389"/>
                <a:gd name="T94" fmla="*/ 64 w 181"/>
                <a:gd name="T95" fmla="*/ 262 h 389"/>
                <a:gd name="T96" fmla="*/ 71 w 181"/>
                <a:gd name="T97" fmla="*/ 283 h 389"/>
                <a:gd name="T98" fmla="*/ 75 w 181"/>
                <a:gd name="T99" fmla="*/ 293 h 389"/>
                <a:gd name="T100" fmla="*/ 82 w 181"/>
                <a:gd name="T101" fmla="*/ 306 h 389"/>
                <a:gd name="T102" fmla="*/ 91 w 181"/>
                <a:gd name="T103" fmla="*/ 316 h 389"/>
                <a:gd name="T104" fmla="*/ 100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0" y="327"/>
                  </a:moveTo>
                  <a:lnTo>
                    <a:pt x="128" y="345"/>
                  </a:lnTo>
                  <a:lnTo>
                    <a:pt x="144" y="340"/>
                  </a:lnTo>
                  <a:lnTo>
                    <a:pt x="151" y="324"/>
                  </a:lnTo>
                  <a:lnTo>
                    <a:pt x="153" y="311"/>
                  </a:lnTo>
                  <a:lnTo>
                    <a:pt x="155" y="309"/>
                  </a:lnTo>
                  <a:lnTo>
                    <a:pt x="162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1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3" y="381"/>
                  </a:lnTo>
                  <a:lnTo>
                    <a:pt x="84" y="371"/>
                  </a:lnTo>
                  <a:lnTo>
                    <a:pt x="75" y="363"/>
                  </a:lnTo>
                  <a:lnTo>
                    <a:pt x="71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2" y="127"/>
                  </a:lnTo>
                  <a:lnTo>
                    <a:pt x="25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1" y="70"/>
                  </a:lnTo>
                  <a:lnTo>
                    <a:pt x="171" y="72"/>
                  </a:lnTo>
                  <a:lnTo>
                    <a:pt x="160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2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2" y="189"/>
                  </a:lnTo>
                  <a:lnTo>
                    <a:pt x="52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1" y="283"/>
                  </a:lnTo>
                  <a:lnTo>
                    <a:pt x="75" y="293"/>
                  </a:lnTo>
                  <a:lnTo>
                    <a:pt x="82" y="306"/>
                  </a:lnTo>
                  <a:lnTo>
                    <a:pt x="91" y="316"/>
                  </a:lnTo>
                  <a:lnTo>
                    <a:pt x="100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54" name="Freeform 60"/>
            <p:cNvSpPr>
              <a:spLocks/>
            </p:cNvSpPr>
            <p:nvPr/>
          </p:nvSpPr>
          <p:spPr bwMode="auto">
            <a:xfrm>
              <a:off x="4435" y="164"/>
              <a:ext cx="181" cy="389"/>
            </a:xfrm>
            <a:custGeom>
              <a:avLst/>
              <a:gdLst>
                <a:gd name="T0" fmla="*/ 100 w 181"/>
                <a:gd name="T1" fmla="*/ 327 h 389"/>
                <a:gd name="T2" fmla="*/ 144 w 181"/>
                <a:gd name="T3" fmla="*/ 340 h 389"/>
                <a:gd name="T4" fmla="*/ 153 w 181"/>
                <a:gd name="T5" fmla="*/ 311 h 389"/>
                <a:gd name="T6" fmla="*/ 155 w 181"/>
                <a:gd name="T7" fmla="*/ 309 h 389"/>
                <a:gd name="T8" fmla="*/ 171 w 181"/>
                <a:gd name="T9" fmla="*/ 319 h 389"/>
                <a:gd name="T10" fmla="*/ 178 w 181"/>
                <a:gd name="T11" fmla="*/ 329 h 389"/>
                <a:gd name="T12" fmla="*/ 171 w 181"/>
                <a:gd name="T13" fmla="*/ 371 h 389"/>
                <a:gd name="T14" fmla="*/ 130 w 181"/>
                <a:gd name="T15" fmla="*/ 389 h 389"/>
                <a:gd name="T16" fmla="*/ 103 w 181"/>
                <a:gd name="T17" fmla="*/ 381 h 389"/>
                <a:gd name="T18" fmla="*/ 75 w 181"/>
                <a:gd name="T19" fmla="*/ 363 h 389"/>
                <a:gd name="T20" fmla="*/ 71 w 181"/>
                <a:gd name="T21" fmla="*/ 360 h 389"/>
                <a:gd name="T22" fmla="*/ 0 w 181"/>
                <a:gd name="T23" fmla="*/ 199 h 389"/>
                <a:gd name="T24" fmla="*/ 25 w 181"/>
                <a:gd name="T25" fmla="*/ 64 h 389"/>
                <a:gd name="T26" fmla="*/ 103 w 181"/>
                <a:gd name="T27" fmla="*/ 0 h 389"/>
                <a:gd name="T28" fmla="*/ 178 w 181"/>
                <a:gd name="T29" fmla="*/ 57 h 389"/>
                <a:gd name="T30" fmla="*/ 178 w 181"/>
                <a:gd name="T31" fmla="*/ 62 h 389"/>
                <a:gd name="T32" fmla="*/ 171 w 181"/>
                <a:gd name="T33" fmla="*/ 70 h 389"/>
                <a:gd name="T34" fmla="*/ 171 w 181"/>
                <a:gd name="T35" fmla="*/ 72 h 389"/>
                <a:gd name="T36" fmla="*/ 155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1 w 181"/>
                <a:gd name="T45" fmla="*/ 64 h 389"/>
                <a:gd name="T46" fmla="*/ 82 w 181"/>
                <a:gd name="T47" fmla="*/ 75 h 389"/>
                <a:gd name="T48" fmla="*/ 82 w 181"/>
                <a:gd name="T49" fmla="*/ 77 h 389"/>
                <a:gd name="T50" fmla="*/ 52 w 181"/>
                <a:gd name="T51" fmla="*/ 158 h 389"/>
                <a:gd name="T52" fmla="*/ 52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1 w 181"/>
                <a:gd name="T59" fmla="*/ 283 h 389"/>
                <a:gd name="T60" fmla="*/ 82 w 181"/>
                <a:gd name="T61" fmla="*/ 306 h 389"/>
                <a:gd name="T62" fmla="*/ 100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0" y="327"/>
                  </a:moveTo>
                  <a:lnTo>
                    <a:pt x="100" y="327"/>
                  </a:lnTo>
                  <a:lnTo>
                    <a:pt x="128" y="345"/>
                  </a:lnTo>
                  <a:lnTo>
                    <a:pt x="144" y="340"/>
                  </a:lnTo>
                  <a:lnTo>
                    <a:pt x="151" y="324"/>
                  </a:lnTo>
                  <a:lnTo>
                    <a:pt x="153" y="311"/>
                  </a:lnTo>
                  <a:lnTo>
                    <a:pt x="155" y="309"/>
                  </a:lnTo>
                  <a:lnTo>
                    <a:pt x="162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1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3" y="381"/>
                  </a:lnTo>
                  <a:lnTo>
                    <a:pt x="84" y="371"/>
                  </a:lnTo>
                  <a:lnTo>
                    <a:pt x="75" y="363"/>
                  </a:lnTo>
                  <a:lnTo>
                    <a:pt x="71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2" y="127"/>
                  </a:lnTo>
                  <a:lnTo>
                    <a:pt x="25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1" y="70"/>
                  </a:lnTo>
                  <a:lnTo>
                    <a:pt x="171" y="72"/>
                  </a:lnTo>
                  <a:lnTo>
                    <a:pt x="160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2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2" y="189"/>
                  </a:lnTo>
                  <a:lnTo>
                    <a:pt x="52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1" y="283"/>
                  </a:lnTo>
                  <a:lnTo>
                    <a:pt x="75" y="293"/>
                  </a:lnTo>
                  <a:lnTo>
                    <a:pt x="82" y="306"/>
                  </a:lnTo>
                  <a:lnTo>
                    <a:pt x="91" y="316"/>
                  </a:lnTo>
                  <a:lnTo>
                    <a:pt x="100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55" name="Freeform 61"/>
            <p:cNvSpPr>
              <a:spLocks/>
            </p:cNvSpPr>
            <p:nvPr/>
          </p:nvSpPr>
          <p:spPr bwMode="auto">
            <a:xfrm>
              <a:off x="4650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28 w 181"/>
                <a:gd name="T3" fmla="*/ 343 h 387"/>
                <a:gd name="T4" fmla="*/ 146 w 181"/>
                <a:gd name="T5" fmla="*/ 337 h 387"/>
                <a:gd name="T6" fmla="*/ 153 w 181"/>
                <a:gd name="T7" fmla="*/ 324 h 387"/>
                <a:gd name="T8" fmla="*/ 156 w 181"/>
                <a:gd name="T9" fmla="*/ 309 h 387"/>
                <a:gd name="T10" fmla="*/ 158 w 181"/>
                <a:gd name="T11" fmla="*/ 309 h 387"/>
                <a:gd name="T12" fmla="*/ 165 w 181"/>
                <a:gd name="T13" fmla="*/ 312 h 387"/>
                <a:gd name="T14" fmla="*/ 172 w 181"/>
                <a:gd name="T15" fmla="*/ 319 h 387"/>
                <a:gd name="T16" fmla="*/ 178 w 181"/>
                <a:gd name="T17" fmla="*/ 330 h 387"/>
                <a:gd name="T18" fmla="*/ 181 w 181"/>
                <a:gd name="T19" fmla="*/ 350 h 387"/>
                <a:gd name="T20" fmla="*/ 174 w 181"/>
                <a:gd name="T21" fmla="*/ 369 h 387"/>
                <a:gd name="T22" fmla="*/ 156 w 181"/>
                <a:gd name="T23" fmla="*/ 384 h 387"/>
                <a:gd name="T24" fmla="*/ 130 w 181"/>
                <a:gd name="T25" fmla="*/ 387 h 387"/>
                <a:gd name="T26" fmla="*/ 105 w 181"/>
                <a:gd name="T27" fmla="*/ 379 h 387"/>
                <a:gd name="T28" fmla="*/ 87 w 181"/>
                <a:gd name="T29" fmla="*/ 371 h 387"/>
                <a:gd name="T30" fmla="*/ 78 w 181"/>
                <a:gd name="T31" fmla="*/ 363 h 387"/>
                <a:gd name="T32" fmla="*/ 73 w 181"/>
                <a:gd name="T33" fmla="*/ 361 h 387"/>
                <a:gd name="T34" fmla="*/ 20 w 181"/>
                <a:gd name="T35" fmla="*/ 280 h 387"/>
                <a:gd name="T36" fmla="*/ 0 w 181"/>
                <a:gd name="T37" fmla="*/ 200 h 387"/>
                <a:gd name="T38" fmla="*/ 4 w 181"/>
                <a:gd name="T39" fmla="*/ 127 h 387"/>
                <a:gd name="T40" fmla="*/ 27 w 181"/>
                <a:gd name="T41" fmla="*/ 65 h 387"/>
                <a:gd name="T42" fmla="*/ 62 w 181"/>
                <a:gd name="T43" fmla="*/ 21 h 387"/>
                <a:gd name="T44" fmla="*/ 103 w 181"/>
                <a:gd name="T45" fmla="*/ 0 h 387"/>
                <a:gd name="T46" fmla="*/ 144 w 181"/>
                <a:gd name="T47" fmla="*/ 10 h 387"/>
                <a:gd name="T48" fmla="*/ 178 w 181"/>
                <a:gd name="T49" fmla="*/ 57 h 387"/>
                <a:gd name="T50" fmla="*/ 178 w 181"/>
                <a:gd name="T51" fmla="*/ 60 h 387"/>
                <a:gd name="T52" fmla="*/ 176 w 181"/>
                <a:gd name="T53" fmla="*/ 65 h 387"/>
                <a:gd name="T54" fmla="*/ 174 w 181"/>
                <a:gd name="T55" fmla="*/ 70 h 387"/>
                <a:gd name="T56" fmla="*/ 174 w 181"/>
                <a:gd name="T57" fmla="*/ 73 h 387"/>
                <a:gd name="T58" fmla="*/ 162 w 181"/>
                <a:gd name="T59" fmla="*/ 73 h 387"/>
                <a:gd name="T60" fmla="*/ 156 w 181"/>
                <a:gd name="T61" fmla="*/ 73 h 387"/>
                <a:gd name="T62" fmla="*/ 151 w 181"/>
                <a:gd name="T63" fmla="*/ 73 h 387"/>
                <a:gd name="T64" fmla="*/ 151 w 181"/>
                <a:gd name="T65" fmla="*/ 73 h 387"/>
                <a:gd name="T66" fmla="*/ 135 w 181"/>
                <a:gd name="T67" fmla="*/ 62 h 387"/>
                <a:gd name="T68" fmla="*/ 121 w 181"/>
                <a:gd name="T69" fmla="*/ 57 h 387"/>
                <a:gd name="T70" fmla="*/ 110 w 181"/>
                <a:gd name="T71" fmla="*/ 57 h 387"/>
                <a:gd name="T72" fmla="*/ 101 w 181"/>
                <a:gd name="T73" fmla="*/ 60 h 387"/>
                <a:gd name="T74" fmla="*/ 91 w 181"/>
                <a:gd name="T75" fmla="*/ 65 h 387"/>
                <a:gd name="T76" fmla="*/ 87 w 181"/>
                <a:gd name="T77" fmla="*/ 70 h 387"/>
                <a:gd name="T78" fmla="*/ 85 w 181"/>
                <a:gd name="T79" fmla="*/ 73 h 387"/>
                <a:gd name="T80" fmla="*/ 82 w 181"/>
                <a:gd name="T81" fmla="*/ 75 h 387"/>
                <a:gd name="T82" fmla="*/ 62 w 181"/>
                <a:gd name="T83" fmla="*/ 117 h 387"/>
                <a:gd name="T84" fmla="*/ 52 w 181"/>
                <a:gd name="T85" fmla="*/ 158 h 387"/>
                <a:gd name="T86" fmla="*/ 50 w 181"/>
                <a:gd name="T87" fmla="*/ 187 h 387"/>
                <a:gd name="T88" fmla="*/ 52 w 181"/>
                <a:gd name="T89" fmla="*/ 202 h 387"/>
                <a:gd name="T90" fmla="*/ 55 w 181"/>
                <a:gd name="T91" fmla="*/ 221 h 387"/>
                <a:gd name="T92" fmla="*/ 59 w 181"/>
                <a:gd name="T93" fmla="*/ 241 h 387"/>
                <a:gd name="T94" fmla="*/ 64 w 181"/>
                <a:gd name="T95" fmla="*/ 260 h 387"/>
                <a:gd name="T96" fmla="*/ 73 w 181"/>
                <a:gd name="T97" fmla="*/ 283 h 387"/>
                <a:gd name="T98" fmla="*/ 78 w 181"/>
                <a:gd name="T99" fmla="*/ 293 h 387"/>
                <a:gd name="T100" fmla="*/ 85 w 181"/>
                <a:gd name="T101" fmla="*/ 304 h 387"/>
                <a:gd name="T102" fmla="*/ 91 w 181"/>
                <a:gd name="T103" fmla="*/ 317 h 387"/>
                <a:gd name="T104" fmla="*/ 101 w 181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7"/>
                <a:gd name="T161" fmla="*/ 181 w 181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7">
                  <a:moveTo>
                    <a:pt x="101" y="324"/>
                  </a:moveTo>
                  <a:lnTo>
                    <a:pt x="128" y="343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8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0"/>
                  </a:lnTo>
                  <a:lnTo>
                    <a:pt x="176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51" y="73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1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2" y="75"/>
                  </a:lnTo>
                  <a:lnTo>
                    <a:pt x="62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5" y="221"/>
                  </a:lnTo>
                  <a:lnTo>
                    <a:pt x="59" y="241"/>
                  </a:lnTo>
                  <a:lnTo>
                    <a:pt x="64" y="260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1" y="317"/>
                  </a:lnTo>
                  <a:lnTo>
                    <a:pt x="101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56" name="Freeform 62"/>
            <p:cNvSpPr>
              <a:spLocks/>
            </p:cNvSpPr>
            <p:nvPr/>
          </p:nvSpPr>
          <p:spPr bwMode="auto">
            <a:xfrm>
              <a:off x="4650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46 w 181"/>
                <a:gd name="T3" fmla="*/ 337 h 387"/>
                <a:gd name="T4" fmla="*/ 156 w 181"/>
                <a:gd name="T5" fmla="*/ 309 h 387"/>
                <a:gd name="T6" fmla="*/ 158 w 181"/>
                <a:gd name="T7" fmla="*/ 309 h 387"/>
                <a:gd name="T8" fmla="*/ 172 w 181"/>
                <a:gd name="T9" fmla="*/ 319 h 387"/>
                <a:gd name="T10" fmla="*/ 178 w 181"/>
                <a:gd name="T11" fmla="*/ 330 h 387"/>
                <a:gd name="T12" fmla="*/ 174 w 181"/>
                <a:gd name="T13" fmla="*/ 369 h 387"/>
                <a:gd name="T14" fmla="*/ 130 w 181"/>
                <a:gd name="T15" fmla="*/ 387 h 387"/>
                <a:gd name="T16" fmla="*/ 105 w 181"/>
                <a:gd name="T17" fmla="*/ 379 h 387"/>
                <a:gd name="T18" fmla="*/ 78 w 181"/>
                <a:gd name="T19" fmla="*/ 363 h 387"/>
                <a:gd name="T20" fmla="*/ 73 w 181"/>
                <a:gd name="T21" fmla="*/ 361 h 387"/>
                <a:gd name="T22" fmla="*/ 0 w 181"/>
                <a:gd name="T23" fmla="*/ 200 h 387"/>
                <a:gd name="T24" fmla="*/ 27 w 181"/>
                <a:gd name="T25" fmla="*/ 65 h 387"/>
                <a:gd name="T26" fmla="*/ 103 w 181"/>
                <a:gd name="T27" fmla="*/ 0 h 387"/>
                <a:gd name="T28" fmla="*/ 178 w 181"/>
                <a:gd name="T29" fmla="*/ 57 h 387"/>
                <a:gd name="T30" fmla="*/ 178 w 181"/>
                <a:gd name="T31" fmla="*/ 60 h 387"/>
                <a:gd name="T32" fmla="*/ 174 w 181"/>
                <a:gd name="T33" fmla="*/ 70 h 387"/>
                <a:gd name="T34" fmla="*/ 174 w 181"/>
                <a:gd name="T35" fmla="*/ 73 h 387"/>
                <a:gd name="T36" fmla="*/ 156 w 181"/>
                <a:gd name="T37" fmla="*/ 73 h 387"/>
                <a:gd name="T38" fmla="*/ 151 w 181"/>
                <a:gd name="T39" fmla="*/ 73 h 387"/>
                <a:gd name="T40" fmla="*/ 135 w 181"/>
                <a:gd name="T41" fmla="*/ 62 h 387"/>
                <a:gd name="T42" fmla="*/ 110 w 181"/>
                <a:gd name="T43" fmla="*/ 57 h 387"/>
                <a:gd name="T44" fmla="*/ 91 w 181"/>
                <a:gd name="T45" fmla="*/ 65 h 387"/>
                <a:gd name="T46" fmla="*/ 85 w 181"/>
                <a:gd name="T47" fmla="*/ 73 h 387"/>
                <a:gd name="T48" fmla="*/ 82 w 181"/>
                <a:gd name="T49" fmla="*/ 75 h 387"/>
                <a:gd name="T50" fmla="*/ 52 w 181"/>
                <a:gd name="T51" fmla="*/ 158 h 387"/>
                <a:gd name="T52" fmla="*/ 52 w 181"/>
                <a:gd name="T53" fmla="*/ 202 h 387"/>
                <a:gd name="T54" fmla="*/ 55 w 181"/>
                <a:gd name="T55" fmla="*/ 221 h 387"/>
                <a:gd name="T56" fmla="*/ 64 w 181"/>
                <a:gd name="T57" fmla="*/ 260 h 387"/>
                <a:gd name="T58" fmla="*/ 73 w 181"/>
                <a:gd name="T59" fmla="*/ 283 h 387"/>
                <a:gd name="T60" fmla="*/ 85 w 181"/>
                <a:gd name="T61" fmla="*/ 304 h 387"/>
                <a:gd name="T62" fmla="*/ 101 w 181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7"/>
                <a:gd name="T98" fmla="*/ 181 w 181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7">
                  <a:moveTo>
                    <a:pt x="101" y="324"/>
                  </a:moveTo>
                  <a:lnTo>
                    <a:pt x="101" y="324"/>
                  </a:lnTo>
                  <a:lnTo>
                    <a:pt x="128" y="343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8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0"/>
                  </a:lnTo>
                  <a:lnTo>
                    <a:pt x="176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51" y="73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1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2" y="75"/>
                  </a:lnTo>
                  <a:lnTo>
                    <a:pt x="62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5" y="221"/>
                  </a:lnTo>
                  <a:lnTo>
                    <a:pt x="59" y="241"/>
                  </a:lnTo>
                  <a:lnTo>
                    <a:pt x="64" y="260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1" y="317"/>
                  </a:lnTo>
                  <a:lnTo>
                    <a:pt x="101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57" name="Freeform 63"/>
            <p:cNvSpPr>
              <a:spLocks/>
            </p:cNvSpPr>
            <p:nvPr/>
          </p:nvSpPr>
          <p:spPr bwMode="auto">
            <a:xfrm>
              <a:off x="488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9 w 181"/>
                <a:gd name="T3" fmla="*/ 345 h 389"/>
                <a:gd name="T4" fmla="*/ 147 w 181"/>
                <a:gd name="T5" fmla="*/ 340 h 389"/>
                <a:gd name="T6" fmla="*/ 154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9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1 w 181"/>
                <a:gd name="T25" fmla="*/ 389 h 389"/>
                <a:gd name="T26" fmla="*/ 106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4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8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5 w 181"/>
                <a:gd name="T47" fmla="*/ 10 h 389"/>
                <a:gd name="T48" fmla="*/ 179 w 181"/>
                <a:gd name="T49" fmla="*/ 57 h 389"/>
                <a:gd name="T50" fmla="*/ 179 w 181"/>
                <a:gd name="T51" fmla="*/ 62 h 389"/>
                <a:gd name="T52" fmla="*/ 177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3 w 181"/>
                <a:gd name="T59" fmla="*/ 75 h 389"/>
                <a:gd name="T60" fmla="*/ 156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2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3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1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60 w 181"/>
                <a:gd name="T93" fmla="*/ 244 h 389"/>
                <a:gd name="T94" fmla="*/ 64 w 181"/>
                <a:gd name="T95" fmla="*/ 262 h 389"/>
                <a:gd name="T96" fmla="*/ 74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158" name="Freeform 64"/>
            <p:cNvSpPr>
              <a:spLocks/>
            </p:cNvSpPr>
            <p:nvPr/>
          </p:nvSpPr>
          <p:spPr bwMode="auto">
            <a:xfrm>
              <a:off x="488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7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9 w 181"/>
                <a:gd name="T11" fmla="*/ 329 h 389"/>
                <a:gd name="T12" fmla="*/ 174 w 181"/>
                <a:gd name="T13" fmla="*/ 371 h 389"/>
                <a:gd name="T14" fmla="*/ 131 w 181"/>
                <a:gd name="T15" fmla="*/ 389 h 389"/>
                <a:gd name="T16" fmla="*/ 106 w 181"/>
                <a:gd name="T17" fmla="*/ 381 h 389"/>
                <a:gd name="T18" fmla="*/ 78 w 181"/>
                <a:gd name="T19" fmla="*/ 363 h 389"/>
                <a:gd name="T20" fmla="*/ 74 w 181"/>
                <a:gd name="T21" fmla="*/ 360 h 389"/>
                <a:gd name="T22" fmla="*/ 0 w 181"/>
                <a:gd name="T23" fmla="*/ 199 h 389"/>
                <a:gd name="T24" fmla="*/ 28 w 181"/>
                <a:gd name="T25" fmla="*/ 64 h 389"/>
                <a:gd name="T26" fmla="*/ 103 w 181"/>
                <a:gd name="T27" fmla="*/ 0 h 389"/>
                <a:gd name="T28" fmla="*/ 179 w 181"/>
                <a:gd name="T29" fmla="*/ 57 h 389"/>
                <a:gd name="T30" fmla="*/ 179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3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4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5" name="Text Box 66"/>
          <p:cNvSpPr txBox="1">
            <a:spLocks noChangeArrowheads="1"/>
          </p:cNvSpPr>
          <p:nvPr/>
        </p:nvSpPr>
        <p:spPr bwMode="auto">
          <a:xfrm>
            <a:off x="5732463" y="2220913"/>
            <a:ext cx="231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</a:rPr>
              <a:t>= 3 x 3 = 9 cm</a:t>
            </a:r>
            <a:r>
              <a:rPr lang="en-GB" altLang="en-US" sz="2400" baseline="60000">
                <a:solidFill>
                  <a:srgbClr val="000000"/>
                </a:solidFill>
              </a:rPr>
              <a:t>2</a:t>
            </a: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66" name="Text Box 68"/>
          <p:cNvSpPr txBox="1">
            <a:spLocks noChangeArrowheads="1"/>
          </p:cNvSpPr>
          <p:nvPr/>
        </p:nvSpPr>
        <p:spPr bwMode="auto">
          <a:xfrm>
            <a:off x="5678488" y="941388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u="sng">
                <a:solidFill>
                  <a:srgbClr val="FF0066"/>
                </a:solidFill>
              </a:rPr>
              <a:t>Working</a:t>
            </a:r>
          </a:p>
        </p:txBody>
      </p:sp>
      <p:sp>
        <p:nvSpPr>
          <p:cNvPr id="167" name="Text Box 86"/>
          <p:cNvSpPr txBox="1">
            <a:spLocks noChangeArrowheads="1"/>
          </p:cNvSpPr>
          <p:nvPr/>
        </p:nvSpPr>
        <p:spPr bwMode="auto">
          <a:xfrm>
            <a:off x="4665663" y="2890838"/>
            <a:ext cx="3706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80808"/>
                </a:solidFill>
              </a:rPr>
              <a:t>Volume = Area x length </a:t>
            </a:r>
          </a:p>
          <a:p>
            <a:pPr eaLnBrk="1" hangingPunct="1"/>
            <a:r>
              <a:rPr lang="en-GB" altLang="en-US" sz="2400">
                <a:solidFill>
                  <a:srgbClr val="080808"/>
                </a:solidFill>
              </a:rPr>
              <a:t>	= 9 x 30 = 270cm</a:t>
            </a:r>
            <a:r>
              <a:rPr lang="en-GB" altLang="en-US" sz="2400" baseline="60000">
                <a:solidFill>
                  <a:srgbClr val="080808"/>
                </a:solidFill>
              </a:rPr>
              <a:t>3</a:t>
            </a:r>
            <a:endParaRPr lang="en-GB" altLang="en-US" sz="2400">
              <a:solidFill>
                <a:srgbClr val="080808"/>
              </a:solidFill>
            </a:endParaRPr>
          </a:p>
        </p:txBody>
      </p: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4587875" y="1347788"/>
            <a:ext cx="3136900" cy="668337"/>
            <a:chOff x="2890" y="843"/>
            <a:chExt cx="1898" cy="427"/>
          </a:xfrm>
        </p:grpSpPr>
        <p:sp>
          <p:nvSpPr>
            <p:cNvPr id="3096" name="Text Box 65"/>
            <p:cNvSpPr txBox="1">
              <a:spLocks noChangeArrowheads="1"/>
            </p:cNvSpPr>
            <p:nvPr/>
          </p:nvSpPr>
          <p:spPr bwMode="auto">
            <a:xfrm>
              <a:off x="2890" y="925"/>
              <a:ext cx="145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</a:rPr>
                <a:t>Triangle Area =</a:t>
              </a:r>
            </a:p>
          </p:txBody>
        </p:sp>
        <p:graphicFrame>
          <p:nvGraphicFramePr>
            <p:cNvPr id="3074" name="Object 111"/>
            <p:cNvGraphicFramePr>
              <a:graphicFrameLocks noChangeAspect="1"/>
            </p:cNvGraphicFramePr>
            <p:nvPr/>
          </p:nvGraphicFramePr>
          <p:xfrm>
            <a:off x="4416" y="843"/>
            <a:ext cx="372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name="Equation" r:id="rId4" imgW="342720" imgH="393480" progId="Equation.DSMT4">
                    <p:embed/>
                  </p:oleObj>
                </mc:Choice>
                <mc:Fallback>
                  <p:oleObj name="Equation" r:id="rId4" imgW="342720" imgH="393480" progId="Equation.DSMT4">
                    <p:embed/>
                    <p:pic>
                      <p:nvPicPr>
                        <p:cNvPr id="0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843"/>
                          <a:ext cx="372" cy="427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6" grpId="0" autoUpdateAnimBg="0"/>
      <p:bldP spid="165" grpId="0" autoUpdateAnimBg="0"/>
      <p:bldP spid="166" grpId="0"/>
      <p:bldP spid="1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7"/>
          <p:cNvSpPr>
            <a:spLocks noChangeArrowheads="1"/>
          </p:cNvSpPr>
          <p:nvPr/>
        </p:nvSpPr>
        <p:spPr bwMode="auto">
          <a:xfrm>
            <a:off x="885825" y="246063"/>
            <a:ext cx="36671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4000" b="1">
                <a:solidFill>
                  <a:srgbClr val="FFFF00"/>
                </a:solidFill>
                <a:ea typeface="PMingLiU" panose="02020500000000000000" pitchFamily="18" charset="-120"/>
              </a:rPr>
              <a:t>Example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en-US" sz="2400" b="1">
                <a:solidFill>
                  <a:srgbClr val="FFFF00"/>
                </a:solidFill>
                <a:ea typeface="PMingLiU" panose="02020500000000000000" pitchFamily="18" charset="-120"/>
              </a:rPr>
              <a:t>Find the volume of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en-US" sz="2400" b="1">
                <a:solidFill>
                  <a:srgbClr val="FFFF00"/>
                </a:solidFill>
                <a:ea typeface="PMingLiU" panose="02020500000000000000" pitchFamily="18" charset="-120"/>
              </a:rPr>
              <a:t>this prism.</a:t>
            </a:r>
            <a:endParaRPr lang="en-GB" altLang="en-US" sz="2400" i="1">
              <a:solidFill>
                <a:srgbClr val="FFFF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4587875" y="5183188"/>
            <a:ext cx="3862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3399"/>
                </a:solidFill>
              </a:rPr>
              <a:t>Total Area </a:t>
            </a:r>
          </a:p>
          <a:p>
            <a:pPr eaLnBrk="1" hangingPunct="1"/>
            <a:r>
              <a:rPr lang="en-GB" altLang="en-US" sz="2400">
                <a:solidFill>
                  <a:srgbClr val="003399"/>
                </a:solidFill>
              </a:rPr>
              <a:t>= 6+6+30+40+50 = 132cm</a:t>
            </a:r>
            <a:r>
              <a:rPr lang="en-GB" altLang="en-US" sz="2400" baseline="60000">
                <a:solidFill>
                  <a:srgbClr val="003399"/>
                </a:solidFill>
              </a:rPr>
              <a:t>2</a:t>
            </a:r>
            <a:endParaRPr lang="en-GB" altLang="en-US" sz="2400">
              <a:solidFill>
                <a:srgbClr val="003399"/>
              </a:solidFill>
            </a:endParaRPr>
          </a:p>
        </p:txBody>
      </p:sp>
      <p:sp>
        <p:nvSpPr>
          <p:cNvPr id="4103" name="Line 95"/>
          <p:cNvSpPr>
            <a:spLocks noChangeShapeType="1"/>
          </p:cNvSpPr>
          <p:nvPr/>
        </p:nvSpPr>
        <p:spPr bwMode="auto">
          <a:xfrm flipH="1">
            <a:off x="1400175" y="3749675"/>
            <a:ext cx="1588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Text Box 96"/>
          <p:cNvSpPr txBox="1">
            <a:spLocks noChangeArrowheads="1"/>
          </p:cNvSpPr>
          <p:nvPr/>
        </p:nvSpPr>
        <p:spPr bwMode="auto">
          <a:xfrm>
            <a:off x="654050" y="3971925"/>
            <a:ext cx="76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FF"/>
                </a:solidFill>
              </a:rPr>
              <a:t>6cm</a:t>
            </a:r>
          </a:p>
        </p:txBody>
      </p:sp>
      <p:sp>
        <p:nvSpPr>
          <p:cNvPr id="4105" name="Text Box 106"/>
          <p:cNvSpPr txBox="1">
            <a:spLocks noChangeArrowheads="1"/>
          </p:cNvSpPr>
          <p:nvPr/>
        </p:nvSpPr>
        <p:spPr bwMode="auto">
          <a:xfrm>
            <a:off x="1995488" y="4729163"/>
            <a:ext cx="90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FF"/>
                </a:solidFill>
              </a:rPr>
              <a:t>12cm</a:t>
            </a:r>
          </a:p>
        </p:txBody>
      </p:sp>
      <p:pic>
        <p:nvPicPr>
          <p:cNvPr id="4108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9" name="Group 2"/>
          <p:cNvGrpSpPr>
            <a:grpSpLocks/>
          </p:cNvGrpSpPr>
          <p:nvPr/>
        </p:nvGrpSpPr>
        <p:grpSpPr bwMode="auto">
          <a:xfrm>
            <a:off x="4610100" y="242888"/>
            <a:ext cx="4533900" cy="5916612"/>
            <a:chOff x="2647" y="153"/>
            <a:chExt cx="2882" cy="4167"/>
          </a:xfrm>
        </p:grpSpPr>
        <p:sp>
          <p:nvSpPr>
            <p:cNvPr id="4127" name="Freeform 3"/>
            <p:cNvSpPr>
              <a:spLocks/>
            </p:cNvSpPr>
            <p:nvPr/>
          </p:nvSpPr>
          <p:spPr bwMode="auto">
            <a:xfrm>
              <a:off x="3027" y="249"/>
              <a:ext cx="2502" cy="3687"/>
            </a:xfrm>
            <a:custGeom>
              <a:avLst/>
              <a:gdLst>
                <a:gd name="T0" fmla="*/ 2152 w 2502"/>
                <a:gd name="T1" fmla="*/ 0 h 3689"/>
                <a:gd name="T2" fmla="*/ 2502 w 2502"/>
                <a:gd name="T3" fmla="*/ 3498 h 3689"/>
                <a:gd name="T4" fmla="*/ 0 w 2502"/>
                <a:gd name="T5" fmla="*/ 3685 h 3689"/>
                <a:gd name="T6" fmla="*/ 2152 w 2502"/>
                <a:gd name="T7" fmla="*/ 0 h 36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02"/>
                <a:gd name="T13" fmla="*/ 0 h 3689"/>
                <a:gd name="T14" fmla="*/ 2502 w 2502"/>
                <a:gd name="T15" fmla="*/ 3689 h 36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02" h="3689">
                  <a:moveTo>
                    <a:pt x="2152" y="0"/>
                  </a:moveTo>
                  <a:lnTo>
                    <a:pt x="2502" y="3502"/>
                  </a:lnTo>
                  <a:lnTo>
                    <a:pt x="0" y="3689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28" name="Freeform 4"/>
            <p:cNvSpPr>
              <a:spLocks/>
            </p:cNvSpPr>
            <p:nvPr/>
          </p:nvSpPr>
          <p:spPr bwMode="auto">
            <a:xfrm>
              <a:off x="3027" y="249"/>
              <a:ext cx="2502" cy="3687"/>
            </a:xfrm>
            <a:custGeom>
              <a:avLst/>
              <a:gdLst>
                <a:gd name="T0" fmla="*/ 2152 w 2502"/>
                <a:gd name="T1" fmla="*/ 0 h 3689"/>
                <a:gd name="T2" fmla="*/ 2502 w 2502"/>
                <a:gd name="T3" fmla="*/ 3498 h 3689"/>
                <a:gd name="T4" fmla="*/ 0 w 2502"/>
                <a:gd name="T5" fmla="*/ 3685 h 3689"/>
                <a:gd name="T6" fmla="*/ 0 60000 65536"/>
                <a:gd name="T7" fmla="*/ 0 60000 65536"/>
                <a:gd name="T8" fmla="*/ 0 60000 65536"/>
                <a:gd name="T9" fmla="*/ 0 w 2502"/>
                <a:gd name="T10" fmla="*/ 0 h 3689"/>
                <a:gd name="T11" fmla="*/ 2502 w 2502"/>
                <a:gd name="T12" fmla="*/ 3689 h 3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2" h="3689">
                  <a:moveTo>
                    <a:pt x="2152" y="0"/>
                  </a:moveTo>
                  <a:lnTo>
                    <a:pt x="2502" y="3502"/>
                  </a:lnTo>
                  <a:lnTo>
                    <a:pt x="0" y="36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29" name="Freeform 5"/>
            <p:cNvSpPr>
              <a:spLocks/>
            </p:cNvSpPr>
            <p:nvPr/>
          </p:nvSpPr>
          <p:spPr bwMode="auto">
            <a:xfrm>
              <a:off x="2755" y="280"/>
              <a:ext cx="2723" cy="3721"/>
            </a:xfrm>
            <a:custGeom>
              <a:avLst/>
              <a:gdLst>
                <a:gd name="T0" fmla="*/ 2408 w 2723"/>
                <a:gd name="T1" fmla="*/ 16 h 3721"/>
                <a:gd name="T2" fmla="*/ 2723 w 2723"/>
                <a:gd name="T3" fmla="*/ 3583 h 3721"/>
                <a:gd name="T4" fmla="*/ 235 w 2723"/>
                <a:gd name="T5" fmla="*/ 3721 h 3721"/>
                <a:gd name="T6" fmla="*/ 0 w 2723"/>
                <a:gd name="T7" fmla="*/ 0 h 3721"/>
                <a:gd name="T8" fmla="*/ 2408 w 2723"/>
                <a:gd name="T9" fmla="*/ 16 h 3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3"/>
                <a:gd name="T16" fmla="*/ 0 h 3721"/>
                <a:gd name="T17" fmla="*/ 2723 w 2723"/>
                <a:gd name="T18" fmla="*/ 3721 h 3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3" h="3721">
                  <a:moveTo>
                    <a:pt x="2408" y="16"/>
                  </a:moveTo>
                  <a:lnTo>
                    <a:pt x="2723" y="3583"/>
                  </a:lnTo>
                  <a:lnTo>
                    <a:pt x="235" y="3721"/>
                  </a:lnTo>
                  <a:lnTo>
                    <a:pt x="0" y="0"/>
                  </a:lnTo>
                  <a:lnTo>
                    <a:pt x="2408" y="16"/>
                  </a:lnTo>
                  <a:close/>
                </a:path>
              </a:pathLst>
            </a:custGeom>
            <a:solidFill>
              <a:srgbClr val="0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30" name="Freeform 6"/>
            <p:cNvSpPr>
              <a:spLocks/>
            </p:cNvSpPr>
            <p:nvPr/>
          </p:nvSpPr>
          <p:spPr bwMode="auto">
            <a:xfrm>
              <a:off x="5153" y="286"/>
              <a:ext cx="19" cy="10"/>
            </a:xfrm>
            <a:custGeom>
              <a:avLst/>
              <a:gdLst>
                <a:gd name="T0" fmla="*/ 19 w 19"/>
                <a:gd name="T1" fmla="*/ 10 h 10"/>
                <a:gd name="T2" fmla="*/ 16 w 19"/>
                <a:gd name="T3" fmla="*/ 2 h 10"/>
                <a:gd name="T4" fmla="*/ 10 w 19"/>
                <a:gd name="T5" fmla="*/ 0 h 10"/>
                <a:gd name="T6" fmla="*/ 3 w 19"/>
                <a:gd name="T7" fmla="*/ 2 h 10"/>
                <a:gd name="T8" fmla="*/ 0 w 19"/>
                <a:gd name="T9" fmla="*/ 10 h 10"/>
                <a:gd name="T10" fmla="*/ 19 w 19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0"/>
                <a:gd name="T20" fmla="*/ 19 w 1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0">
                  <a:moveTo>
                    <a:pt x="19" y="10"/>
                  </a:moveTo>
                  <a:lnTo>
                    <a:pt x="16" y="2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31" name="Freeform 7"/>
            <p:cNvSpPr>
              <a:spLocks/>
            </p:cNvSpPr>
            <p:nvPr/>
          </p:nvSpPr>
          <p:spPr bwMode="auto">
            <a:xfrm>
              <a:off x="5153" y="296"/>
              <a:ext cx="335" cy="3577"/>
            </a:xfrm>
            <a:custGeom>
              <a:avLst/>
              <a:gdLst>
                <a:gd name="T0" fmla="*/ 325 w 335"/>
                <a:gd name="T1" fmla="*/ 3577 h 3577"/>
                <a:gd name="T2" fmla="*/ 335 w 335"/>
                <a:gd name="T3" fmla="*/ 3567 h 3577"/>
                <a:gd name="T4" fmla="*/ 19 w 335"/>
                <a:gd name="T5" fmla="*/ 0 h 3577"/>
                <a:gd name="T6" fmla="*/ 0 w 335"/>
                <a:gd name="T7" fmla="*/ 0 h 3577"/>
                <a:gd name="T8" fmla="*/ 316 w 335"/>
                <a:gd name="T9" fmla="*/ 3567 h 3577"/>
                <a:gd name="T10" fmla="*/ 325 w 335"/>
                <a:gd name="T11" fmla="*/ 3557 h 3577"/>
                <a:gd name="T12" fmla="*/ 316 w 335"/>
                <a:gd name="T13" fmla="*/ 3567 h 3577"/>
                <a:gd name="T14" fmla="*/ 319 w 335"/>
                <a:gd name="T15" fmla="*/ 3575 h 3577"/>
                <a:gd name="T16" fmla="*/ 325 w 335"/>
                <a:gd name="T17" fmla="*/ 3577 h 3577"/>
                <a:gd name="T18" fmla="*/ 332 w 335"/>
                <a:gd name="T19" fmla="*/ 3575 h 3577"/>
                <a:gd name="T20" fmla="*/ 335 w 335"/>
                <a:gd name="T21" fmla="*/ 3567 h 3577"/>
                <a:gd name="T22" fmla="*/ 325 w 335"/>
                <a:gd name="T23" fmla="*/ 3577 h 35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5"/>
                <a:gd name="T37" fmla="*/ 0 h 3577"/>
                <a:gd name="T38" fmla="*/ 335 w 335"/>
                <a:gd name="T39" fmla="*/ 3577 h 35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5" h="3577">
                  <a:moveTo>
                    <a:pt x="325" y="3577"/>
                  </a:moveTo>
                  <a:lnTo>
                    <a:pt x="335" y="356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316" y="3567"/>
                  </a:lnTo>
                  <a:lnTo>
                    <a:pt x="325" y="3557"/>
                  </a:lnTo>
                  <a:lnTo>
                    <a:pt x="316" y="3567"/>
                  </a:lnTo>
                  <a:lnTo>
                    <a:pt x="319" y="3575"/>
                  </a:lnTo>
                  <a:lnTo>
                    <a:pt x="325" y="3577"/>
                  </a:lnTo>
                  <a:lnTo>
                    <a:pt x="332" y="3575"/>
                  </a:lnTo>
                  <a:lnTo>
                    <a:pt x="335" y="3567"/>
                  </a:lnTo>
                  <a:lnTo>
                    <a:pt x="325" y="3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32" name="Freeform 8"/>
            <p:cNvSpPr>
              <a:spLocks/>
            </p:cNvSpPr>
            <p:nvPr/>
          </p:nvSpPr>
          <p:spPr bwMode="auto">
            <a:xfrm>
              <a:off x="2981" y="3853"/>
              <a:ext cx="2497" cy="160"/>
            </a:xfrm>
            <a:custGeom>
              <a:avLst/>
              <a:gdLst>
                <a:gd name="T0" fmla="*/ 0 w 2497"/>
                <a:gd name="T1" fmla="*/ 152 h 158"/>
                <a:gd name="T2" fmla="*/ 9 w 2497"/>
                <a:gd name="T3" fmla="*/ 162 h 158"/>
                <a:gd name="T4" fmla="*/ 2497 w 2497"/>
                <a:gd name="T5" fmla="*/ 20 h 158"/>
                <a:gd name="T6" fmla="*/ 2497 w 2497"/>
                <a:gd name="T7" fmla="*/ 0 h 158"/>
                <a:gd name="T8" fmla="*/ 9 w 2497"/>
                <a:gd name="T9" fmla="*/ 141 h 158"/>
                <a:gd name="T10" fmla="*/ 19 w 2497"/>
                <a:gd name="T11" fmla="*/ 152 h 158"/>
                <a:gd name="T12" fmla="*/ 9 w 2497"/>
                <a:gd name="T13" fmla="*/ 141 h 158"/>
                <a:gd name="T14" fmla="*/ 2 w 2497"/>
                <a:gd name="T15" fmla="*/ 144 h 158"/>
                <a:gd name="T16" fmla="*/ 0 w 2497"/>
                <a:gd name="T17" fmla="*/ 152 h 158"/>
                <a:gd name="T18" fmla="*/ 2 w 2497"/>
                <a:gd name="T19" fmla="*/ 159 h 158"/>
                <a:gd name="T20" fmla="*/ 9 w 2497"/>
                <a:gd name="T21" fmla="*/ 162 h 158"/>
                <a:gd name="T22" fmla="*/ 0 w 2497"/>
                <a:gd name="T23" fmla="*/ 152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97"/>
                <a:gd name="T37" fmla="*/ 0 h 158"/>
                <a:gd name="T38" fmla="*/ 2497 w 2497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97" h="158">
                  <a:moveTo>
                    <a:pt x="0" y="148"/>
                  </a:moveTo>
                  <a:lnTo>
                    <a:pt x="9" y="158"/>
                  </a:lnTo>
                  <a:lnTo>
                    <a:pt x="2497" y="20"/>
                  </a:lnTo>
                  <a:lnTo>
                    <a:pt x="2497" y="0"/>
                  </a:lnTo>
                  <a:lnTo>
                    <a:pt x="9" y="137"/>
                  </a:lnTo>
                  <a:lnTo>
                    <a:pt x="19" y="148"/>
                  </a:lnTo>
                  <a:lnTo>
                    <a:pt x="9" y="137"/>
                  </a:lnTo>
                  <a:lnTo>
                    <a:pt x="2" y="140"/>
                  </a:lnTo>
                  <a:lnTo>
                    <a:pt x="0" y="148"/>
                  </a:lnTo>
                  <a:lnTo>
                    <a:pt x="2" y="155"/>
                  </a:lnTo>
                  <a:lnTo>
                    <a:pt x="9" y="15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33" name="Freeform 9"/>
            <p:cNvSpPr>
              <a:spLocks/>
            </p:cNvSpPr>
            <p:nvPr/>
          </p:nvSpPr>
          <p:spPr bwMode="auto">
            <a:xfrm>
              <a:off x="2745" y="270"/>
              <a:ext cx="255" cy="3731"/>
            </a:xfrm>
            <a:custGeom>
              <a:avLst/>
              <a:gdLst>
                <a:gd name="T0" fmla="*/ 10 w 255"/>
                <a:gd name="T1" fmla="*/ 0 h 3731"/>
                <a:gd name="T2" fmla="*/ 0 w 255"/>
                <a:gd name="T3" fmla="*/ 10 h 3731"/>
                <a:gd name="T4" fmla="*/ 236 w 255"/>
                <a:gd name="T5" fmla="*/ 3731 h 3731"/>
                <a:gd name="T6" fmla="*/ 255 w 255"/>
                <a:gd name="T7" fmla="*/ 3731 h 3731"/>
                <a:gd name="T8" fmla="*/ 19 w 255"/>
                <a:gd name="T9" fmla="*/ 10 h 3731"/>
                <a:gd name="T10" fmla="*/ 10 w 255"/>
                <a:gd name="T11" fmla="*/ 21 h 3731"/>
                <a:gd name="T12" fmla="*/ 19 w 255"/>
                <a:gd name="T13" fmla="*/ 10 h 3731"/>
                <a:gd name="T14" fmla="*/ 16 w 255"/>
                <a:gd name="T15" fmla="*/ 3 h 3731"/>
                <a:gd name="T16" fmla="*/ 10 w 255"/>
                <a:gd name="T17" fmla="*/ 0 h 3731"/>
                <a:gd name="T18" fmla="*/ 3 w 255"/>
                <a:gd name="T19" fmla="*/ 3 h 3731"/>
                <a:gd name="T20" fmla="*/ 0 w 255"/>
                <a:gd name="T21" fmla="*/ 10 h 3731"/>
                <a:gd name="T22" fmla="*/ 10 w 255"/>
                <a:gd name="T23" fmla="*/ 0 h 37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3731"/>
                <a:gd name="T38" fmla="*/ 255 w 255"/>
                <a:gd name="T39" fmla="*/ 3731 h 37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3731">
                  <a:moveTo>
                    <a:pt x="10" y="0"/>
                  </a:moveTo>
                  <a:lnTo>
                    <a:pt x="0" y="10"/>
                  </a:lnTo>
                  <a:lnTo>
                    <a:pt x="236" y="3731"/>
                  </a:lnTo>
                  <a:lnTo>
                    <a:pt x="255" y="3731"/>
                  </a:lnTo>
                  <a:lnTo>
                    <a:pt x="19" y="10"/>
                  </a:lnTo>
                  <a:lnTo>
                    <a:pt x="10" y="21"/>
                  </a:lnTo>
                  <a:lnTo>
                    <a:pt x="19" y="10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34" name="Freeform 10"/>
            <p:cNvSpPr>
              <a:spLocks/>
            </p:cNvSpPr>
            <p:nvPr/>
          </p:nvSpPr>
          <p:spPr bwMode="auto">
            <a:xfrm>
              <a:off x="2755" y="270"/>
              <a:ext cx="2408" cy="36"/>
            </a:xfrm>
            <a:custGeom>
              <a:avLst/>
              <a:gdLst>
                <a:gd name="T0" fmla="*/ 2408 w 2408"/>
                <a:gd name="T1" fmla="*/ 26 h 36"/>
                <a:gd name="T2" fmla="*/ 2408 w 2408"/>
                <a:gd name="T3" fmla="*/ 16 h 36"/>
                <a:gd name="T4" fmla="*/ 0 w 2408"/>
                <a:gd name="T5" fmla="*/ 0 h 36"/>
                <a:gd name="T6" fmla="*/ 0 w 2408"/>
                <a:gd name="T7" fmla="*/ 21 h 36"/>
                <a:gd name="T8" fmla="*/ 2408 w 2408"/>
                <a:gd name="T9" fmla="*/ 36 h 36"/>
                <a:gd name="T10" fmla="*/ 2408 w 2408"/>
                <a:gd name="T11" fmla="*/ 2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8"/>
                <a:gd name="T19" fmla="*/ 0 h 36"/>
                <a:gd name="T20" fmla="*/ 2408 w 240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8" h="36">
                  <a:moveTo>
                    <a:pt x="2408" y="26"/>
                  </a:moveTo>
                  <a:lnTo>
                    <a:pt x="2408" y="16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408" y="36"/>
                  </a:lnTo>
                  <a:lnTo>
                    <a:pt x="240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35" name="Freeform 11"/>
            <p:cNvSpPr>
              <a:spLocks/>
            </p:cNvSpPr>
            <p:nvPr/>
          </p:nvSpPr>
          <p:spPr bwMode="auto">
            <a:xfrm>
              <a:off x="5163" y="286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6 w 9"/>
                <a:gd name="T3" fmla="*/ 18 h 20"/>
                <a:gd name="T4" fmla="*/ 9 w 9"/>
                <a:gd name="T5" fmla="*/ 10 h 20"/>
                <a:gd name="T6" fmla="*/ 6 w 9"/>
                <a:gd name="T7" fmla="*/ 2 h 20"/>
                <a:gd name="T8" fmla="*/ 0 w 9"/>
                <a:gd name="T9" fmla="*/ 0 h 20"/>
                <a:gd name="T10" fmla="*/ 0 w 9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0"/>
                <a:gd name="T20" fmla="*/ 9 w 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0">
                  <a:moveTo>
                    <a:pt x="0" y="20"/>
                  </a:moveTo>
                  <a:lnTo>
                    <a:pt x="6" y="18"/>
                  </a:lnTo>
                  <a:lnTo>
                    <a:pt x="9" y="1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36" name="Freeform 12"/>
            <p:cNvSpPr>
              <a:spLocks/>
            </p:cNvSpPr>
            <p:nvPr/>
          </p:nvSpPr>
          <p:spPr bwMode="auto">
            <a:xfrm>
              <a:off x="2704" y="239"/>
              <a:ext cx="14" cy="15"/>
            </a:xfrm>
            <a:custGeom>
              <a:avLst/>
              <a:gdLst>
                <a:gd name="T0" fmla="*/ 5 w 14"/>
                <a:gd name="T1" fmla="*/ 0 h 15"/>
                <a:gd name="T2" fmla="*/ 0 w 14"/>
                <a:gd name="T3" fmla="*/ 5 h 15"/>
                <a:gd name="T4" fmla="*/ 3 w 14"/>
                <a:gd name="T5" fmla="*/ 10 h 15"/>
                <a:gd name="T6" fmla="*/ 7 w 14"/>
                <a:gd name="T7" fmla="*/ 15 h 15"/>
                <a:gd name="T8" fmla="*/ 14 w 14"/>
                <a:gd name="T9" fmla="*/ 15 h 15"/>
                <a:gd name="T10" fmla="*/ 5 w 14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5"/>
                <a:gd name="T20" fmla="*/ 14 w 1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5">
                  <a:moveTo>
                    <a:pt x="5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7" y="15"/>
                  </a:lnTo>
                  <a:lnTo>
                    <a:pt x="14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37" name="Freeform 13"/>
            <p:cNvSpPr>
              <a:spLocks/>
            </p:cNvSpPr>
            <p:nvPr/>
          </p:nvSpPr>
          <p:spPr bwMode="auto">
            <a:xfrm>
              <a:off x="2709" y="200"/>
              <a:ext cx="114" cy="54"/>
            </a:xfrm>
            <a:custGeom>
              <a:avLst/>
              <a:gdLst>
                <a:gd name="T0" fmla="*/ 114 w 114"/>
                <a:gd name="T1" fmla="*/ 0 h 54"/>
                <a:gd name="T2" fmla="*/ 114 w 114"/>
                <a:gd name="T3" fmla="*/ 0 h 54"/>
                <a:gd name="T4" fmla="*/ 101 w 114"/>
                <a:gd name="T5" fmla="*/ 0 h 54"/>
                <a:gd name="T6" fmla="*/ 89 w 114"/>
                <a:gd name="T7" fmla="*/ 0 h 54"/>
                <a:gd name="T8" fmla="*/ 78 w 114"/>
                <a:gd name="T9" fmla="*/ 3 h 54"/>
                <a:gd name="T10" fmla="*/ 64 w 114"/>
                <a:gd name="T11" fmla="*/ 5 h 54"/>
                <a:gd name="T12" fmla="*/ 48 w 114"/>
                <a:gd name="T13" fmla="*/ 8 h 54"/>
                <a:gd name="T14" fmla="*/ 34 w 114"/>
                <a:gd name="T15" fmla="*/ 15 h 54"/>
                <a:gd name="T16" fmla="*/ 16 w 114"/>
                <a:gd name="T17" fmla="*/ 26 h 54"/>
                <a:gd name="T18" fmla="*/ 0 w 114"/>
                <a:gd name="T19" fmla="*/ 39 h 54"/>
                <a:gd name="T20" fmla="*/ 9 w 114"/>
                <a:gd name="T21" fmla="*/ 54 h 54"/>
                <a:gd name="T22" fmla="*/ 25 w 114"/>
                <a:gd name="T23" fmla="*/ 41 h 54"/>
                <a:gd name="T24" fmla="*/ 39 w 114"/>
                <a:gd name="T25" fmla="*/ 36 h 54"/>
                <a:gd name="T26" fmla="*/ 52 w 114"/>
                <a:gd name="T27" fmla="*/ 28 h 54"/>
                <a:gd name="T28" fmla="*/ 64 w 114"/>
                <a:gd name="T29" fmla="*/ 26 h 54"/>
                <a:gd name="T30" fmla="*/ 78 w 114"/>
                <a:gd name="T31" fmla="*/ 23 h 54"/>
                <a:gd name="T32" fmla="*/ 89 w 114"/>
                <a:gd name="T33" fmla="*/ 21 h 54"/>
                <a:gd name="T34" fmla="*/ 101 w 114"/>
                <a:gd name="T35" fmla="*/ 21 h 54"/>
                <a:gd name="T36" fmla="*/ 114 w 114"/>
                <a:gd name="T37" fmla="*/ 21 h 54"/>
                <a:gd name="T38" fmla="*/ 114 w 114"/>
                <a:gd name="T39" fmla="*/ 21 h 54"/>
                <a:gd name="T40" fmla="*/ 114 w 114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54"/>
                <a:gd name="T65" fmla="*/ 114 w 11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54">
                  <a:moveTo>
                    <a:pt x="114" y="0"/>
                  </a:moveTo>
                  <a:lnTo>
                    <a:pt x="114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8" y="3"/>
                  </a:lnTo>
                  <a:lnTo>
                    <a:pt x="64" y="5"/>
                  </a:lnTo>
                  <a:lnTo>
                    <a:pt x="48" y="8"/>
                  </a:lnTo>
                  <a:lnTo>
                    <a:pt x="34" y="15"/>
                  </a:lnTo>
                  <a:lnTo>
                    <a:pt x="16" y="26"/>
                  </a:lnTo>
                  <a:lnTo>
                    <a:pt x="0" y="39"/>
                  </a:lnTo>
                  <a:lnTo>
                    <a:pt x="9" y="54"/>
                  </a:lnTo>
                  <a:lnTo>
                    <a:pt x="25" y="41"/>
                  </a:lnTo>
                  <a:lnTo>
                    <a:pt x="39" y="36"/>
                  </a:lnTo>
                  <a:lnTo>
                    <a:pt x="52" y="28"/>
                  </a:lnTo>
                  <a:lnTo>
                    <a:pt x="64" y="26"/>
                  </a:lnTo>
                  <a:lnTo>
                    <a:pt x="78" y="23"/>
                  </a:lnTo>
                  <a:lnTo>
                    <a:pt x="89" y="21"/>
                  </a:lnTo>
                  <a:lnTo>
                    <a:pt x="101" y="21"/>
                  </a:lnTo>
                  <a:lnTo>
                    <a:pt x="114" y="2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38" name="Line 14"/>
            <p:cNvSpPr>
              <a:spLocks noChangeShapeType="1"/>
            </p:cNvSpPr>
            <p:nvPr/>
          </p:nvSpPr>
          <p:spPr bwMode="auto">
            <a:xfrm flipH="1" flipV="1">
              <a:off x="2713" y="247"/>
              <a:ext cx="246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9" name="Rectangle 15"/>
            <p:cNvSpPr>
              <a:spLocks noChangeArrowheads="1"/>
            </p:cNvSpPr>
            <p:nvPr/>
          </p:nvSpPr>
          <p:spPr bwMode="auto">
            <a:xfrm>
              <a:off x="2707" y="265"/>
              <a:ext cx="2476" cy="3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0" name="Rectangle 16"/>
            <p:cNvSpPr>
              <a:spLocks noChangeArrowheads="1"/>
            </p:cNvSpPr>
            <p:nvPr/>
          </p:nvSpPr>
          <p:spPr bwMode="auto">
            <a:xfrm>
              <a:off x="2707" y="265"/>
              <a:ext cx="2476" cy="39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1" name="Rectangle 17"/>
            <p:cNvSpPr>
              <a:spLocks noChangeArrowheads="1"/>
            </p:cNvSpPr>
            <p:nvPr/>
          </p:nvSpPr>
          <p:spPr bwMode="auto">
            <a:xfrm>
              <a:off x="2665" y="273"/>
              <a:ext cx="2502" cy="3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2" name="Rectangle 18"/>
            <p:cNvSpPr>
              <a:spLocks noChangeArrowheads="1"/>
            </p:cNvSpPr>
            <p:nvPr/>
          </p:nvSpPr>
          <p:spPr bwMode="auto">
            <a:xfrm>
              <a:off x="2665" y="273"/>
              <a:ext cx="2502" cy="399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3" name="Rectangle 19"/>
            <p:cNvSpPr>
              <a:spLocks noChangeArrowheads="1"/>
            </p:cNvSpPr>
            <p:nvPr/>
          </p:nvSpPr>
          <p:spPr bwMode="auto">
            <a:xfrm>
              <a:off x="2647" y="304"/>
              <a:ext cx="2495" cy="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4" name="Rectangle 20"/>
            <p:cNvSpPr>
              <a:spLocks noChangeArrowheads="1"/>
            </p:cNvSpPr>
            <p:nvPr/>
          </p:nvSpPr>
          <p:spPr bwMode="auto">
            <a:xfrm>
              <a:off x="2647" y="304"/>
              <a:ext cx="2495" cy="40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5" name="Freeform 21"/>
            <p:cNvSpPr>
              <a:spLocks/>
            </p:cNvSpPr>
            <p:nvPr/>
          </p:nvSpPr>
          <p:spPr bwMode="auto">
            <a:xfrm>
              <a:off x="4952" y="467"/>
              <a:ext cx="124" cy="112"/>
            </a:xfrm>
            <a:custGeom>
              <a:avLst/>
              <a:gdLst>
                <a:gd name="T0" fmla="*/ 62 w 124"/>
                <a:gd name="T1" fmla="*/ 112 h 112"/>
                <a:gd name="T2" fmla="*/ 87 w 124"/>
                <a:gd name="T3" fmla="*/ 107 h 112"/>
                <a:gd name="T4" fmla="*/ 105 w 124"/>
                <a:gd name="T5" fmla="*/ 94 h 112"/>
                <a:gd name="T6" fmla="*/ 119 w 124"/>
                <a:gd name="T7" fmla="*/ 76 h 112"/>
                <a:gd name="T8" fmla="*/ 124 w 124"/>
                <a:gd name="T9" fmla="*/ 55 h 112"/>
                <a:gd name="T10" fmla="*/ 119 w 124"/>
                <a:gd name="T11" fmla="*/ 34 h 112"/>
                <a:gd name="T12" fmla="*/ 105 w 124"/>
                <a:gd name="T13" fmla="*/ 16 h 112"/>
                <a:gd name="T14" fmla="*/ 87 w 124"/>
                <a:gd name="T15" fmla="*/ 6 h 112"/>
                <a:gd name="T16" fmla="*/ 62 w 124"/>
                <a:gd name="T17" fmla="*/ 0 h 112"/>
                <a:gd name="T18" fmla="*/ 37 w 124"/>
                <a:gd name="T19" fmla="*/ 6 h 112"/>
                <a:gd name="T20" fmla="*/ 18 w 124"/>
                <a:gd name="T21" fmla="*/ 16 h 112"/>
                <a:gd name="T22" fmla="*/ 5 w 124"/>
                <a:gd name="T23" fmla="*/ 34 h 112"/>
                <a:gd name="T24" fmla="*/ 0 w 124"/>
                <a:gd name="T25" fmla="*/ 55 h 112"/>
                <a:gd name="T26" fmla="*/ 5 w 124"/>
                <a:gd name="T27" fmla="*/ 76 h 112"/>
                <a:gd name="T28" fmla="*/ 18 w 124"/>
                <a:gd name="T29" fmla="*/ 94 h 112"/>
                <a:gd name="T30" fmla="*/ 37 w 124"/>
                <a:gd name="T31" fmla="*/ 107 h 112"/>
                <a:gd name="T32" fmla="*/ 62 w 124"/>
                <a:gd name="T33" fmla="*/ 1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5" y="94"/>
                  </a:lnTo>
                  <a:lnTo>
                    <a:pt x="119" y="76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6"/>
                  </a:lnTo>
                  <a:lnTo>
                    <a:pt x="18" y="94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6" name="Freeform 22"/>
            <p:cNvSpPr>
              <a:spLocks/>
            </p:cNvSpPr>
            <p:nvPr/>
          </p:nvSpPr>
          <p:spPr bwMode="auto">
            <a:xfrm>
              <a:off x="4952" y="467"/>
              <a:ext cx="124" cy="112"/>
            </a:xfrm>
            <a:custGeom>
              <a:avLst/>
              <a:gdLst>
                <a:gd name="T0" fmla="*/ 62 w 124"/>
                <a:gd name="T1" fmla="*/ 112 h 112"/>
                <a:gd name="T2" fmla="*/ 62 w 124"/>
                <a:gd name="T3" fmla="*/ 112 h 112"/>
                <a:gd name="T4" fmla="*/ 87 w 124"/>
                <a:gd name="T5" fmla="*/ 107 h 112"/>
                <a:gd name="T6" fmla="*/ 105 w 124"/>
                <a:gd name="T7" fmla="*/ 94 h 112"/>
                <a:gd name="T8" fmla="*/ 119 w 124"/>
                <a:gd name="T9" fmla="*/ 76 h 112"/>
                <a:gd name="T10" fmla="*/ 124 w 124"/>
                <a:gd name="T11" fmla="*/ 55 h 112"/>
                <a:gd name="T12" fmla="*/ 124 w 124"/>
                <a:gd name="T13" fmla="*/ 55 h 112"/>
                <a:gd name="T14" fmla="*/ 119 w 124"/>
                <a:gd name="T15" fmla="*/ 34 h 112"/>
                <a:gd name="T16" fmla="*/ 105 w 124"/>
                <a:gd name="T17" fmla="*/ 16 h 112"/>
                <a:gd name="T18" fmla="*/ 87 w 124"/>
                <a:gd name="T19" fmla="*/ 6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6 h 112"/>
                <a:gd name="T26" fmla="*/ 18 w 124"/>
                <a:gd name="T27" fmla="*/ 16 h 112"/>
                <a:gd name="T28" fmla="*/ 5 w 124"/>
                <a:gd name="T29" fmla="*/ 34 h 112"/>
                <a:gd name="T30" fmla="*/ 0 w 124"/>
                <a:gd name="T31" fmla="*/ 55 h 112"/>
                <a:gd name="T32" fmla="*/ 0 w 124"/>
                <a:gd name="T33" fmla="*/ 55 h 112"/>
                <a:gd name="T34" fmla="*/ 5 w 124"/>
                <a:gd name="T35" fmla="*/ 76 h 112"/>
                <a:gd name="T36" fmla="*/ 18 w 124"/>
                <a:gd name="T37" fmla="*/ 94 h 112"/>
                <a:gd name="T38" fmla="*/ 37 w 124"/>
                <a:gd name="T39" fmla="*/ 107 h 112"/>
                <a:gd name="T40" fmla="*/ 62 w 124"/>
                <a:gd name="T41" fmla="*/ 112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5" y="94"/>
                  </a:lnTo>
                  <a:lnTo>
                    <a:pt x="119" y="76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6"/>
                  </a:lnTo>
                  <a:lnTo>
                    <a:pt x="18" y="94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7" name="Freeform 23"/>
            <p:cNvSpPr>
              <a:spLocks/>
            </p:cNvSpPr>
            <p:nvPr/>
          </p:nvSpPr>
          <p:spPr bwMode="auto">
            <a:xfrm>
              <a:off x="4714" y="457"/>
              <a:ext cx="121" cy="114"/>
            </a:xfrm>
            <a:custGeom>
              <a:avLst/>
              <a:gdLst>
                <a:gd name="T0" fmla="*/ 59 w 121"/>
                <a:gd name="T1" fmla="*/ 114 h 114"/>
                <a:gd name="T2" fmla="*/ 85 w 121"/>
                <a:gd name="T3" fmla="*/ 109 h 114"/>
                <a:gd name="T4" fmla="*/ 103 w 121"/>
                <a:gd name="T5" fmla="*/ 96 h 114"/>
                <a:gd name="T6" fmla="*/ 117 w 121"/>
                <a:gd name="T7" fmla="*/ 78 h 114"/>
                <a:gd name="T8" fmla="*/ 121 w 121"/>
                <a:gd name="T9" fmla="*/ 57 h 114"/>
                <a:gd name="T10" fmla="*/ 117 w 121"/>
                <a:gd name="T11" fmla="*/ 34 h 114"/>
                <a:gd name="T12" fmla="*/ 103 w 121"/>
                <a:gd name="T13" fmla="*/ 16 h 114"/>
                <a:gd name="T14" fmla="*/ 85 w 121"/>
                <a:gd name="T15" fmla="*/ 5 h 114"/>
                <a:gd name="T16" fmla="*/ 59 w 121"/>
                <a:gd name="T17" fmla="*/ 0 h 114"/>
                <a:gd name="T18" fmla="*/ 37 w 121"/>
                <a:gd name="T19" fmla="*/ 5 h 114"/>
                <a:gd name="T20" fmla="*/ 18 w 121"/>
                <a:gd name="T21" fmla="*/ 16 h 114"/>
                <a:gd name="T22" fmla="*/ 5 w 121"/>
                <a:gd name="T23" fmla="*/ 34 h 114"/>
                <a:gd name="T24" fmla="*/ 0 w 121"/>
                <a:gd name="T25" fmla="*/ 57 h 114"/>
                <a:gd name="T26" fmla="*/ 5 w 121"/>
                <a:gd name="T27" fmla="*/ 78 h 114"/>
                <a:gd name="T28" fmla="*/ 18 w 121"/>
                <a:gd name="T29" fmla="*/ 96 h 114"/>
                <a:gd name="T30" fmla="*/ 37 w 121"/>
                <a:gd name="T31" fmla="*/ 109 h 114"/>
                <a:gd name="T32" fmla="*/ 59 w 121"/>
                <a:gd name="T33" fmla="*/ 114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4"/>
                <a:gd name="T53" fmla="*/ 121 w 121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4">
                  <a:moveTo>
                    <a:pt x="59" y="114"/>
                  </a:moveTo>
                  <a:lnTo>
                    <a:pt x="85" y="109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59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9"/>
                  </a:lnTo>
                  <a:lnTo>
                    <a:pt x="59" y="114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8" name="Freeform 24"/>
            <p:cNvSpPr>
              <a:spLocks/>
            </p:cNvSpPr>
            <p:nvPr/>
          </p:nvSpPr>
          <p:spPr bwMode="auto">
            <a:xfrm>
              <a:off x="4714" y="457"/>
              <a:ext cx="121" cy="114"/>
            </a:xfrm>
            <a:custGeom>
              <a:avLst/>
              <a:gdLst>
                <a:gd name="T0" fmla="*/ 59 w 121"/>
                <a:gd name="T1" fmla="*/ 114 h 114"/>
                <a:gd name="T2" fmla="*/ 59 w 121"/>
                <a:gd name="T3" fmla="*/ 114 h 114"/>
                <a:gd name="T4" fmla="*/ 85 w 121"/>
                <a:gd name="T5" fmla="*/ 109 h 114"/>
                <a:gd name="T6" fmla="*/ 103 w 121"/>
                <a:gd name="T7" fmla="*/ 96 h 114"/>
                <a:gd name="T8" fmla="*/ 117 w 121"/>
                <a:gd name="T9" fmla="*/ 78 h 114"/>
                <a:gd name="T10" fmla="*/ 121 w 121"/>
                <a:gd name="T11" fmla="*/ 57 h 114"/>
                <a:gd name="T12" fmla="*/ 121 w 121"/>
                <a:gd name="T13" fmla="*/ 57 h 114"/>
                <a:gd name="T14" fmla="*/ 117 w 121"/>
                <a:gd name="T15" fmla="*/ 34 h 114"/>
                <a:gd name="T16" fmla="*/ 103 w 121"/>
                <a:gd name="T17" fmla="*/ 16 h 114"/>
                <a:gd name="T18" fmla="*/ 85 w 121"/>
                <a:gd name="T19" fmla="*/ 5 h 114"/>
                <a:gd name="T20" fmla="*/ 59 w 121"/>
                <a:gd name="T21" fmla="*/ 0 h 114"/>
                <a:gd name="T22" fmla="*/ 59 w 121"/>
                <a:gd name="T23" fmla="*/ 0 h 114"/>
                <a:gd name="T24" fmla="*/ 37 w 121"/>
                <a:gd name="T25" fmla="*/ 5 h 114"/>
                <a:gd name="T26" fmla="*/ 18 w 121"/>
                <a:gd name="T27" fmla="*/ 16 h 114"/>
                <a:gd name="T28" fmla="*/ 5 w 121"/>
                <a:gd name="T29" fmla="*/ 34 h 114"/>
                <a:gd name="T30" fmla="*/ 0 w 121"/>
                <a:gd name="T31" fmla="*/ 57 h 114"/>
                <a:gd name="T32" fmla="*/ 0 w 121"/>
                <a:gd name="T33" fmla="*/ 57 h 114"/>
                <a:gd name="T34" fmla="*/ 5 w 121"/>
                <a:gd name="T35" fmla="*/ 78 h 114"/>
                <a:gd name="T36" fmla="*/ 18 w 121"/>
                <a:gd name="T37" fmla="*/ 96 h 114"/>
                <a:gd name="T38" fmla="*/ 37 w 121"/>
                <a:gd name="T39" fmla="*/ 109 h 114"/>
                <a:gd name="T40" fmla="*/ 59 w 121"/>
                <a:gd name="T41" fmla="*/ 114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4"/>
                <a:gd name="T65" fmla="*/ 121 w 121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4">
                  <a:moveTo>
                    <a:pt x="59" y="114"/>
                  </a:moveTo>
                  <a:lnTo>
                    <a:pt x="59" y="114"/>
                  </a:lnTo>
                  <a:lnTo>
                    <a:pt x="85" y="109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59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9"/>
                  </a:lnTo>
                  <a:lnTo>
                    <a:pt x="59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49" name="Freeform 25"/>
            <p:cNvSpPr>
              <a:spLocks/>
            </p:cNvSpPr>
            <p:nvPr/>
          </p:nvSpPr>
          <p:spPr bwMode="auto">
            <a:xfrm>
              <a:off x="4284" y="462"/>
              <a:ext cx="121" cy="113"/>
            </a:xfrm>
            <a:custGeom>
              <a:avLst/>
              <a:gdLst>
                <a:gd name="T0" fmla="*/ 59 w 121"/>
                <a:gd name="T1" fmla="*/ 114 h 112"/>
                <a:gd name="T2" fmla="*/ 84 w 121"/>
                <a:gd name="T3" fmla="*/ 109 h 112"/>
                <a:gd name="T4" fmla="*/ 103 w 121"/>
                <a:gd name="T5" fmla="*/ 98 h 112"/>
                <a:gd name="T6" fmla="*/ 116 w 121"/>
                <a:gd name="T7" fmla="*/ 80 h 112"/>
                <a:gd name="T8" fmla="*/ 121 w 121"/>
                <a:gd name="T9" fmla="*/ 59 h 112"/>
                <a:gd name="T10" fmla="*/ 116 w 121"/>
                <a:gd name="T11" fmla="*/ 34 h 112"/>
                <a:gd name="T12" fmla="*/ 103 w 121"/>
                <a:gd name="T13" fmla="*/ 16 h 112"/>
                <a:gd name="T14" fmla="*/ 84 w 121"/>
                <a:gd name="T15" fmla="*/ 5 h 112"/>
                <a:gd name="T16" fmla="*/ 59 w 121"/>
                <a:gd name="T17" fmla="*/ 0 h 112"/>
                <a:gd name="T18" fmla="*/ 36 w 121"/>
                <a:gd name="T19" fmla="*/ 5 h 112"/>
                <a:gd name="T20" fmla="*/ 18 w 121"/>
                <a:gd name="T21" fmla="*/ 16 h 112"/>
                <a:gd name="T22" fmla="*/ 4 w 121"/>
                <a:gd name="T23" fmla="*/ 34 h 112"/>
                <a:gd name="T24" fmla="*/ 0 w 121"/>
                <a:gd name="T25" fmla="*/ 59 h 112"/>
                <a:gd name="T26" fmla="*/ 4 w 121"/>
                <a:gd name="T27" fmla="*/ 80 h 112"/>
                <a:gd name="T28" fmla="*/ 18 w 121"/>
                <a:gd name="T29" fmla="*/ 98 h 112"/>
                <a:gd name="T30" fmla="*/ 36 w 121"/>
                <a:gd name="T31" fmla="*/ 109 h 112"/>
                <a:gd name="T32" fmla="*/ 59 w 121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2"/>
                <a:gd name="T53" fmla="*/ 121 w 121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2">
                  <a:moveTo>
                    <a:pt x="59" y="112"/>
                  </a:moveTo>
                  <a:lnTo>
                    <a:pt x="84" y="107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59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0" name="Freeform 26"/>
            <p:cNvSpPr>
              <a:spLocks/>
            </p:cNvSpPr>
            <p:nvPr/>
          </p:nvSpPr>
          <p:spPr bwMode="auto">
            <a:xfrm>
              <a:off x="4284" y="462"/>
              <a:ext cx="121" cy="113"/>
            </a:xfrm>
            <a:custGeom>
              <a:avLst/>
              <a:gdLst>
                <a:gd name="T0" fmla="*/ 59 w 121"/>
                <a:gd name="T1" fmla="*/ 114 h 112"/>
                <a:gd name="T2" fmla="*/ 59 w 121"/>
                <a:gd name="T3" fmla="*/ 114 h 112"/>
                <a:gd name="T4" fmla="*/ 84 w 121"/>
                <a:gd name="T5" fmla="*/ 109 h 112"/>
                <a:gd name="T6" fmla="*/ 103 w 121"/>
                <a:gd name="T7" fmla="*/ 98 h 112"/>
                <a:gd name="T8" fmla="*/ 116 w 121"/>
                <a:gd name="T9" fmla="*/ 80 h 112"/>
                <a:gd name="T10" fmla="*/ 121 w 121"/>
                <a:gd name="T11" fmla="*/ 59 h 112"/>
                <a:gd name="T12" fmla="*/ 121 w 121"/>
                <a:gd name="T13" fmla="*/ 59 h 112"/>
                <a:gd name="T14" fmla="*/ 116 w 121"/>
                <a:gd name="T15" fmla="*/ 34 h 112"/>
                <a:gd name="T16" fmla="*/ 103 w 121"/>
                <a:gd name="T17" fmla="*/ 16 h 112"/>
                <a:gd name="T18" fmla="*/ 84 w 121"/>
                <a:gd name="T19" fmla="*/ 5 h 112"/>
                <a:gd name="T20" fmla="*/ 59 w 121"/>
                <a:gd name="T21" fmla="*/ 0 h 112"/>
                <a:gd name="T22" fmla="*/ 59 w 121"/>
                <a:gd name="T23" fmla="*/ 0 h 112"/>
                <a:gd name="T24" fmla="*/ 36 w 121"/>
                <a:gd name="T25" fmla="*/ 5 h 112"/>
                <a:gd name="T26" fmla="*/ 18 w 121"/>
                <a:gd name="T27" fmla="*/ 16 h 112"/>
                <a:gd name="T28" fmla="*/ 4 w 121"/>
                <a:gd name="T29" fmla="*/ 34 h 112"/>
                <a:gd name="T30" fmla="*/ 0 w 121"/>
                <a:gd name="T31" fmla="*/ 59 h 112"/>
                <a:gd name="T32" fmla="*/ 0 w 121"/>
                <a:gd name="T33" fmla="*/ 59 h 112"/>
                <a:gd name="T34" fmla="*/ 4 w 121"/>
                <a:gd name="T35" fmla="*/ 80 h 112"/>
                <a:gd name="T36" fmla="*/ 18 w 121"/>
                <a:gd name="T37" fmla="*/ 98 h 112"/>
                <a:gd name="T38" fmla="*/ 36 w 121"/>
                <a:gd name="T39" fmla="*/ 109 h 112"/>
                <a:gd name="T40" fmla="*/ 59 w 121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2"/>
                <a:gd name="T65" fmla="*/ 121 w 121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2">
                  <a:moveTo>
                    <a:pt x="59" y="112"/>
                  </a:moveTo>
                  <a:lnTo>
                    <a:pt x="59" y="112"/>
                  </a:lnTo>
                  <a:lnTo>
                    <a:pt x="84" y="107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59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1" name="Freeform 27"/>
            <p:cNvSpPr>
              <a:spLocks/>
            </p:cNvSpPr>
            <p:nvPr/>
          </p:nvSpPr>
          <p:spPr bwMode="auto">
            <a:xfrm>
              <a:off x="4078" y="473"/>
              <a:ext cx="121" cy="111"/>
            </a:xfrm>
            <a:custGeom>
              <a:avLst/>
              <a:gdLst>
                <a:gd name="T0" fmla="*/ 59 w 121"/>
                <a:gd name="T1" fmla="*/ 111 h 111"/>
                <a:gd name="T2" fmla="*/ 84 w 121"/>
                <a:gd name="T3" fmla="*/ 106 h 111"/>
                <a:gd name="T4" fmla="*/ 103 w 121"/>
                <a:gd name="T5" fmla="*/ 93 h 111"/>
                <a:gd name="T6" fmla="*/ 116 w 121"/>
                <a:gd name="T7" fmla="*/ 75 h 111"/>
                <a:gd name="T8" fmla="*/ 121 w 121"/>
                <a:gd name="T9" fmla="*/ 54 h 111"/>
                <a:gd name="T10" fmla="*/ 116 w 121"/>
                <a:gd name="T11" fmla="*/ 33 h 111"/>
                <a:gd name="T12" fmla="*/ 103 w 121"/>
                <a:gd name="T13" fmla="*/ 15 h 111"/>
                <a:gd name="T14" fmla="*/ 84 w 121"/>
                <a:gd name="T15" fmla="*/ 5 h 111"/>
                <a:gd name="T16" fmla="*/ 59 w 121"/>
                <a:gd name="T17" fmla="*/ 0 h 111"/>
                <a:gd name="T18" fmla="*/ 36 w 121"/>
                <a:gd name="T19" fmla="*/ 5 h 111"/>
                <a:gd name="T20" fmla="*/ 18 w 121"/>
                <a:gd name="T21" fmla="*/ 15 h 111"/>
                <a:gd name="T22" fmla="*/ 4 w 121"/>
                <a:gd name="T23" fmla="*/ 33 h 111"/>
                <a:gd name="T24" fmla="*/ 0 w 121"/>
                <a:gd name="T25" fmla="*/ 54 h 111"/>
                <a:gd name="T26" fmla="*/ 4 w 121"/>
                <a:gd name="T27" fmla="*/ 75 h 111"/>
                <a:gd name="T28" fmla="*/ 18 w 121"/>
                <a:gd name="T29" fmla="*/ 93 h 111"/>
                <a:gd name="T30" fmla="*/ 36 w 121"/>
                <a:gd name="T31" fmla="*/ 106 h 111"/>
                <a:gd name="T32" fmla="*/ 59 w 121"/>
                <a:gd name="T33" fmla="*/ 111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1"/>
                <a:gd name="T53" fmla="*/ 121 w 121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1">
                  <a:moveTo>
                    <a:pt x="59" y="111"/>
                  </a:moveTo>
                  <a:lnTo>
                    <a:pt x="84" y="106"/>
                  </a:lnTo>
                  <a:lnTo>
                    <a:pt x="103" y="93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16" y="33"/>
                  </a:lnTo>
                  <a:lnTo>
                    <a:pt x="103" y="15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5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8" y="93"/>
                  </a:lnTo>
                  <a:lnTo>
                    <a:pt x="36" y="106"/>
                  </a:lnTo>
                  <a:lnTo>
                    <a:pt x="59" y="111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2" name="Freeform 28"/>
            <p:cNvSpPr>
              <a:spLocks/>
            </p:cNvSpPr>
            <p:nvPr/>
          </p:nvSpPr>
          <p:spPr bwMode="auto">
            <a:xfrm>
              <a:off x="4078" y="473"/>
              <a:ext cx="121" cy="111"/>
            </a:xfrm>
            <a:custGeom>
              <a:avLst/>
              <a:gdLst>
                <a:gd name="T0" fmla="*/ 59 w 121"/>
                <a:gd name="T1" fmla="*/ 111 h 111"/>
                <a:gd name="T2" fmla="*/ 59 w 121"/>
                <a:gd name="T3" fmla="*/ 111 h 111"/>
                <a:gd name="T4" fmla="*/ 84 w 121"/>
                <a:gd name="T5" fmla="*/ 106 h 111"/>
                <a:gd name="T6" fmla="*/ 103 w 121"/>
                <a:gd name="T7" fmla="*/ 93 h 111"/>
                <a:gd name="T8" fmla="*/ 116 w 121"/>
                <a:gd name="T9" fmla="*/ 75 h 111"/>
                <a:gd name="T10" fmla="*/ 121 w 121"/>
                <a:gd name="T11" fmla="*/ 54 h 111"/>
                <a:gd name="T12" fmla="*/ 121 w 121"/>
                <a:gd name="T13" fmla="*/ 54 h 111"/>
                <a:gd name="T14" fmla="*/ 116 w 121"/>
                <a:gd name="T15" fmla="*/ 33 h 111"/>
                <a:gd name="T16" fmla="*/ 103 w 121"/>
                <a:gd name="T17" fmla="*/ 15 h 111"/>
                <a:gd name="T18" fmla="*/ 84 w 121"/>
                <a:gd name="T19" fmla="*/ 5 h 111"/>
                <a:gd name="T20" fmla="*/ 59 w 121"/>
                <a:gd name="T21" fmla="*/ 0 h 111"/>
                <a:gd name="T22" fmla="*/ 59 w 121"/>
                <a:gd name="T23" fmla="*/ 0 h 111"/>
                <a:gd name="T24" fmla="*/ 36 w 121"/>
                <a:gd name="T25" fmla="*/ 5 h 111"/>
                <a:gd name="T26" fmla="*/ 18 w 121"/>
                <a:gd name="T27" fmla="*/ 15 h 111"/>
                <a:gd name="T28" fmla="*/ 4 w 121"/>
                <a:gd name="T29" fmla="*/ 33 h 111"/>
                <a:gd name="T30" fmla="*/ 0 w 121"/>
                <a:gd name="T31" fmla="*/ 54 h 111"/>
                <a:gd name="T32" fmla="*/ 0 w 121"/>
                <a:gd name="T33" fmla="*/ 54 h 111"/>
                <a:gd name="T34" fmla="*/ 4 w 121"/>
                <a:gd name="T35" fmla="*/ 75 h 111"/>
                <a:gd name="T36" fmla="*/ 18 w 121"/>
                <a:gd name="T37" fmla="*/ 93 h 111"/>
                <a:gd name="T38" fmla="*/ 36 w 121"/>
                <a:gd name="T39" fmla="*/ 106 h 111"/>
                <a:gd name="T40" fmla="*/ 59 w 121"/>
                <a:gd name="T41" fmla="*/ 111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1"/>
                <a:gd name="T65" fmla="*/ 121 w 121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1">
                  <a:moveTo>
                    <a:pt x="59" y="111"/>
                  </a:moveTo>
                  <a:lnTo>
                    <a:pt x="59" y="111"/>
                  </a:lnTo>
                  <a:lnTo>
                    <a:pt x="84" y="106"/>
                  </a:lnTo>
                  <a:lnTo>
                    <a:pt x="103" y="93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16" y="33"/>
                  </a:lnTo>
                  <a:lnTo>
                    <a:pt x="103" y="15"/>
                  </a:lnTo>
                  <a:lnTo>
                    <a:pt x="84" y="5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15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8" y="93"/>
                  </a:lnTo>
                  <a:lnTo>
                    <a:pt x="36" y="106"/>
                  </a:lnTo>
                  <a:lnTo>
                    <a:pt x="59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3" name="Freeform 29"/>
            <p:cNvSpPr>
              <a:spLocks/>
            </p:cNvSpPr>
            <p:nvPr/>
          </p:nvSpPr>
          <p:spPr bwMode="auto">
            <a:xfrm>
              <a:off x="3837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87 w 124"/>
                <a:gd name="T3" fmla="*/ 109 h 112"/>
                <a:gd name="T4" fmla="*/ 106 w 124"/>
                <a:gd name="T5" fmla="*/ 98 h 112"/>
                <a:gd name="T6" fmla="*/ 119 w 124"/>
                <a:gd name="T7" fmla="*/ 80 h 112"/>
                <a:gd name="T8" fmla="*/ 124 w 124"/>
                <a:gd name="T9" fmla="*/ 59 h 112"/>
                <a:gd name="T10" fmla="*/ 119 w 124"/>
                <a:gd name="T11" fmla="*/ 34 h 112"/>
                <a:gd name="T12" fmla="*/ 106 w 124"/>
                <a:gd name="T13" fmla="*/ 16 h 112"/>
                <a:gd name="T14" fmla="*/ 87 w 124"/>
                <a:gd name="T15" fmla="*/ 5 h 112"/>
                <a:gd name="T16" fmla="*/ 62 w 124"/>
                <a:gd name="T17" fmla="*/ 0 h 112"/>
                <a:gd name="T18" fmla="*/ 37 w 124"/>
                <a:gd name="T19" fmla="*/ 5 h 112"/>
                <a:gd name="T20" fmla="*/ 19 w 124"/>
                <a:gd name="T21" fmla="*/ 16 h 112"/>
                <a:gd name="T22" fmla="*/ 5 w 124"/>
                <a:gd name="T23" fmla="*/ 34 h 112"/>
                <a:gd name="T24" fmla="*/ 0 w 124"/>
                <a:gd name="T25" fmla="*/ 59 h 112"/>
                <a:gd name="T26" fmla="*/ 5 w 124"/>
                <a:gd name="T27" fmla="*/ 80 h 112"/>
                <a:gd name="T28" fmla="*/ 19 w 124"/>
                <a:gd name="T29" fmla="*/ 98 h 112"/>
                <a:gd name="T30" fmla="*/ 37 w 124"/>
                <a:gd name="T31" fmla="*/ 109 h 112"/>
                <a:gd name="T32" fmla="*/ 62 w 124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6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9" y="96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4" name="Freeform 30"/>
            <p:cNvSpPr>
              <a:spLocks/>
            </p:cNvSpPr>
            <p:nvPr/>
          </p:nvSpPr>
          <p:spPr bwMode="auto">
            <a:xfrm>
              <a:off x="3837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62 w 124"/>
                <a:gd name="T3" fmla="*/ 114 h 112"/>
                <a:gd name="T4" fmla="*/ 87 w 124"/>
                <a:gd name="T5" fmla="*/ 109 h 112"/>
                <a:gd name="T6" fmla="*/ 106 w 124"/>
                <a:gd name="T7" fmla="*/ 98 h 112"/>
                <a:gd name="T8" fmla="*/ 119 w 124"/>
                <a:gd name="T9" fmla="*/ 80 h 112"/>
                <a:gd name="T10" fmla="*/ 124 w 124"/>
                <a:gd name="T11" fmla="*/ 59 h 112"/>
                <a:gd name="T12" fmla="*/ 124 w 124"/>
                <a:gd name="T13" fmla="*/ 59 h 112"/>
                <a:gd name="T14" fmla="*/ 119 w 124"/>
                <a:gd name="T15" fmla="*/ 34 h 112"/>
                <a:gd name="T16" fmla="*/ 106 w 124"/>
                <a:gd name="T17" fmla="*/ 16 h 112"/>
                <a:gd name="T18" fmla="*/ 87 w 124"/>
                <a:gd name="T19" fmla="*/ 5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5 h 112"/>
                <a:gd name="T26" fmla="*/ 19 w 124"/>
                <a:gd name="T27" fmla="*/ 16 h 112"/>
                <a:gd name="T28" fmla="*/ 5 w 124"/>
                <a:gd name="T29" fmla="*/ 34 h 112"/>
                <a:gd name="T30" fmla="*/ 0 w 124"/>
                <a:gd name="T31" fmla="*/ 59 h 112"/>
                <a:gd name="T32" fmla="*/ 0 w 124"/>
                <a:gd name="T33" fmla="*/ 59 h 112"/>
                <a:gd name="T34" fmla="*/ 5 w 124"/>
                <a:gd name="T35" fmla="*/ 80 h 112"/>
                <a:gd name="T36" fmla="*/ 19 w 124"/>
                <a:gd name="T37" fmla="*/ 98 h 112"/>
                <a:gd name="T38" fmla="*/ 37 w 124"/>
                <a:gd name="T39" fmla="*/ 109 h 112"/>
                <a:gd name="T40" fmla="*/ 62 w 124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6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9" y="96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5" name="Freeform 31"/>
            <p:cNvSpPr>
              <a:spLocks/>
            </p:cNvSpPr>
            <p:nvPr/>
          </p:nvSpPr>
          <p:spPr bwMode="auto">
            <a:xfrm>
              <a:off x="3620" y="462"/>
              <a:ext cx="121" cy="113"/>
            </a:xfrm>
            <a:custGeom>
              <a:avLst/>
              <a:gdLst>
                <a:gd name="T0" fmla="*/ 62 w 121"/>
                <a:gd name="T1" fmla="*/ 114 h 112"/>
                <a:gd name="T2" fmla="*/ 85 w 121"/>
                <a:gd name="T3" fmla="*/ 109 h 112"/>
                <a:gd name="T4" fmla="*/ 103 w 121"/>
                <a:gd name="T5" fmla="*/ 98 h 112"/>
                <a:gd name="T6" fmla="*/ 117 w 121"/>
                <a:gd name="T7" fmla="*/ 80 h 112"/>
                <a:gd name="T8" fmla="*/ 121 w 121"/>
                <a:gd name="T9" fmla="*/ 59 h 112"/>
                <a:gd name="T10" fmla="*/ 117 w 121"/>
                <a:gd name="T11" fmla="*/ 34 h 112"/>
                <a:gd name="T12" fmla="*/ 103 w 121"/>
                <a:gd name="T13" fmla="*/ 16 h 112"/>
                <a:gd name="T14" fmla="*/ 85 w 121"/>
                <a:gd name="T15" fmla="*/ 5 h 112"/>
                <a:gd name="T16" fmla="*/ 62 w 121"/>
                <a:gd name="T17" fmla="*/ 0 h 112"/>
                <a:gd name="T18" fmla="*/ 36 w 121"/>
                <a:gd name="T19" fmla="*/ 5 h 112"/>
                <a:gd name="T20" fmla="*/ 18 w 121"/>
                <a:gd name="T21" fmla="*/ 16 h 112"/>
                <a:gd name="T22" fmla="*/ 4 w 121"/>
                <a:gd name="T23" fmla="*/ 34 h 112"/>
                <a:gd name="T24" fmla="*/ 0 w 121"/>
                <a:gd name="T25" fmla="*/ 59 h 112"/>
                <a:gd name="T26" fmla="*/ 4 w 121"/>
                <a:gd name="T27" fmla="*/ 80 h 112"/>
                <a:gd name="T28" fmla="*/ 18 w 121"/>
                <a:gd name="T29" fmla="*/ 98 h 112"/>
                <a:gd name="T30" fmla="*/ 36 w 121"/>
                <a:gd name="T31" fmla="*/ 109 h 112"/>
                <a:gd name="T32" fmla="*/ 62 w 121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2"/>
                <a:gd name="T53" fmla="*/ 121 w 121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2">
                  <a:moveTo>
                    <a:pt x="62" y="112"/>
                  </a:moveTo>
                  <a:lnTo>
                    <a:pt x="85" y="107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6" name="Freeform 32"/>
            <p:cNvSpPr>
              <a:spLocks/>
            </p:cNvSpPr>
            <p:nvPr/>
          </p:nvSpPr>
          <p:spPr bwMode="auto">
            <a:xfrm>
              <a:off x="3620" y="462"/>
              <a:ext cx="121" cy="113"/>
            </a:xfrm>
            <a:custGeom>
              <a:avLst/>
              <a:gdLst>
                <a:gd name="T0" fmla="*/ 62 w 121"/>
                <a:gd name="T1" fmla="*/ 114 h 112"/>
                <a:gd name="T2" fmla="*/ 62 w 121"/>
                <a:gd name="T3" fmla="*/ 114 h 112"/>
                <a:gd name="T4" fmla="*/ 85 w 121"/>
                <a:gd name="T5" fmla="*/ 109 h 112"/>
                <a:gd name="T6" fmla="*/ 103 w 121"/>
                <a:gd name="T7" fmla="*/ 98 h 112"/>
                <a:gd name="T8" fmla="*/ 117 w 121"/>
                <a:gd name="T9" fmla="*/ 80 h 112"/>
                <a:gd name="T10" fmla="*/ 121 w 121"/>
                <a:gd name="T11" fmla="*/ 59 h 112"/>
                <a:gd name="T12" fmla="*/ 121 w 121"/>
                <a:gd name="T13" fmla="*/ 59 h 112"/>
                <a:gd name="T14" fmla="*/ 117 w 121"/>
                <a:gd name="T15" fmla="*/ 34 h 112"/>
                <a:gd name="T16" fmla="*/ 103 w 121"/>
                <a:gd name="T17" fmla="*/ 16 h 112"/>
                <a:gd name="T18" fmla="*/ 85 w 121"/>
                <a:gd name="T19" fmla="*/ 5 h 112"/>
                <a:gd name="T20" fmla="*/ 62 w 121"/>
                <a:gd name="T21" fmla="*/ 0 h 112"/>
                <a:gd name="T22" fmla="*/ 62 w 121"/>
                <a:gd name="T23" fmla="*/ 0 h 112"/>
                <a:gd name="T24" fmla="*/ 36 w 121"/>
                <a:gd name="T25" fmla="*/ 5 h 112"/>
                <a:gd name="T26" fmla="*/ 18 w 121"/>
                <a:gd name="T27" fmla="*/ 16 h 112"/>
                <a:gd name="T28" fmla="*/ 4 w 121"/>
                <a:gd name="T29" fmla="*/ 34 h 112"/>
                <a:gd name="T30" fmla="*/ 0 w 121"/>
                <a:gd name="T31" fmla="*/ 59 h 112"/>
                <a:gd name="T32" fmla="*/ 0 w 121"/>
                <a:gd name="T33" fmla="*/ 59 h 112"/>
                <a:gd name="T34" fmla="*/ 4 w 121"/>
                <a:gd name="T35" fmla="*/ 80 h 112"/>
                <a:gd name="T36" fmla="*/ 18 w 121"/>
                <a:gd name="T37" fmla="*/ 98 h 112"/>
                <a:gd name="T38" fmla="*/ 36 w 121"/>
                <a:gd name="T39" fmla="*/ 109 h 112"/>
                <a:gd name="T40" fmla="*/ 62 w 121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2"/>
                <a:gd name="T65" fmla="*/ 121 w 121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2">
                  <a:moveTo>
                    <a:pt x="62" y="112"/>
                  </a:moveTo>
                  <a:lnTo>
                    <a:pt x="62" y="112"/>
                  </a:lnTo>
                  <a:lnTo>
                    <a:pt x="85" y="107"/>
                  </a:lnTo>
                  <a:lnTo>
                    <a:pt x="103" y="96"/>
                  </a:lnTo>
                  <a:lnTo>
                    <a:pt x="117" y="78"/>
                  </a:lnTo>
                  <a:lnTo>
                    <a:pt x="121" y="57"/>
                  </a:lnTo>
                  <a:lnTo>
                    <a:pt x="117" y="34"/>
                  </a:lnTo>
                  <a:lnTo>
                    <a:pt x="103" y="16"/>
                  </a:lnTo>
                  <a:lnTo>
                    <a:pt x="85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7" name="Freeform 33"/>
            <p:cNvSpPr>
              <a:spLocks/>
            </p:cNvSpPr>
            <p:nvPr/>
          </p:nvSpPr>
          <p:spPr bwMode="auto">
            <a:xfrm>
              <a:off x="3384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87 w 124"/>
                <a:gd name="T3" fmla="*/ 109 h 112"/>
                <a:gd name="T4" fmla="*/ 105 w 124"/>
                <a:gd name="T5" fmla="*/ 98 h 112"/>
                <a:gd name="T6" fmla="*/ 119 w 124"/>
                <a:gd name="T7" fmla="*/ 80 h 112"/>
                <a:gd name="T8" fmla="*/ 124 w 124"/>
                <a:gd name="T9" fmla="*/ 59 h 112"/>
                <a:gd name="T10" fmla="*/ 119 w 124"/>
                <a:gd name="T11" fmla="*/ 34 h 112"/>
                <a:gd name="T12" fmla="*/ 105 w 124"/>
                <a:gd name="T13" fmla="*/ 16 h 112"/>
                <a:gd name="T14" fmla="*/ 87 w 124"/>
                <a:gd name="T15" fmla="*/ 5 h 112"/>
                <a:gd name="T16" fmla="*/ 62 w 124"/>
                <a:gd name="T17" fmla="*/ 0 h 112"/>
                <a:gd name="T18" fmla="*/ 37 w 124"/>
                <a:gd name="T19" fmla="*/ 5 h 112"/>
                <a:gd name="T20" fmla="*/ 18 w 124"/>
                <a:gd name="T21" fmla="*/ 16 h 112"/>
                <a:gd name="T22" fmla="*/ 5 w 124"/>
                <a:gd name="T23" fmla="*/ 34 h 112"/>
                <a:gd name="T24" fmla="*/ 0 w 124"/>
                <a:gd name="T25" fmla="*/ 59 h 112"/>
                <a:gd name="T26" fmla="*/ 5 w 124"/>
                <a:gd name="T27" fmla="*/ 80 h 112"/>
                <a:gd name="T28" fmla="*/ 18 w 124"/>
                <a:gd name="T29" fmla="*/ 98 h 112"/>
                <a:gd name="T30" fmla="*/ 37 w 124"/>
                <a:gd name="T31" fmla="*/ 109 h 112"/>
                <a:gd name="T32" fmla="*/ 62 w 124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8" name="Freeform 34"/>
            <p:cNvSpPr>
              <a:spLocks/>
            </p:cNvSpPr>
            <p:nvPr/>
          </p:nvSpPr>
          <p:spPr bwMode="auto">
            <a:xfrm>
              <a:off x="3384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62 w 124"/>
                <a:gd name="T3" fmla="*/ 114 h 112"/>
                <a:gd name="T4" fmla="*/ 87 w 124"/>
                <a:gd name="T5" fmla="*/ 109 h 112"/>
                <a:gd name="T6" fmla="*/ 105 w 124"/>
                <a:gd name="T7" fmla="*/ 98 h 112"/>
                <a:gd name="T8" fmla="*/ 119 w 124"/>
                <a:gd name="T9" fmla="*/ 80 h 112"/>
                <a:gd name="T10" fmla="*/ 124 w 124"/>
                <a:gd name="T11" fmla="*/ 59 h 112"/>
                <a:gd name="T12" fmla="*/ 124 w 124"/>
                <a:gd name="T13" fmla="*/ 59 h 112"/>
                <a:gd name="T14" fmla="*/ 119 w 124"/>
                <a:gd name="T15" fmla="*/ 34 h 112"/>
                <a:gd name="T16" fmla="*/ 105 w 124"/>
                <a:gd name="T17" fmla="*/ 16 h 112"/>
                <a:gd name="T18" fmla="*/ 87 w 124"/>
                <a:gd name="T19" fmla="*/ 5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5 h 112"/>
                <a:gd name="T26" fmla="*/ 18 w 124"/>
                <a:gd name="T27" fmla="*/ 16 h 112"/>
                <a:gd name="T28" fmla="*/ 5 w 124"/>
                <a:gd name="T29" fmla="*/ 34 h 112"/>
                <a:gd name="T30" fmla="*/ 0 w 124"/>
                <a:gd name="T31" fmla="*/ 59 h 112"/>
                <a:gd name="T32" fmla="*/ 0 w 124"/>
                <a:gd name="T33" fmla="*/ 59 h 112"/>
                <a:gd name="T34" fmla="*/ 5 w 124"/>
                <a:gd name="T35" fmla="*/ 80 h 112"/>
                <a:gd name="T36" fmla="*/ 18 w 124"/>
                <a:gd name="T37" fmla="*/ 98 h 112"/>
                <a:gd name="T38" fmla="*/ 37 w 124"/>
                <a:gd name="T39" fmla="*/ 109 h 112"/>
                <a:gd name="T40" fmla="*/ 62 w 124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4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6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5" y="78"/>
                  </a:lnTo>
                  <a:lnTo>
                    <a:pt x="18" y="96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59" name="Freeform 35"/>
            <p:cNvSpPr>
              <a:spLocks/>
            </p:cNvSpPr>
            <p:nvPr/>
          </p:nvSpPr>
          <p:spPr bwMode="auto">
            <a:xfrm>
              <a:off x="3320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8 w 181"/>
                <a:gd name="T3" fmla="*/ 345 h 389"/>
                <a:gd name="T4" fmla="*/ 146 w 181"/>
                <a:gd name="T5" fmla="*/ 340 h 389"/>
                <a:gd name="T6" fmla="*/ 153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8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0 w 181"/>
                <a:gd name="T25" fmla="*/ 389 h 389"/>
                <a:gd name="T26" fmla="*/ 105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3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7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4 w 181"/>
                <a:gd name="T47" fmla="*/ 10 h 389"/>
                <a:gd name="T48" fmla="*/ 178 w 181"/>
                <a:gd name="T49" fmla="*/ 57 h 389"/>
                <a:gd name="T50" fmla="*/ 178 w 181"/>
                <a:gd name="T51" fmla="*/ 62 h 389"/>
                <a:gd name="T52" fmla="*/ 176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2 w 181"/>
                <a:gd name="T59" fmla="*/ 75 h 389"/>
                <a:gd name="T60" fmla="*/ 156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1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2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0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59 w 181"/>
                <a:gd name="T93" fmla="*/ 244 h 389"/>
                <a:gd name="T94" fmla="*/ 64 w 181"/>
                <a:gd name="T95" fmla="*/ 262 h 389"/>
                <a:gd name="T96" fmla="*/ 73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7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2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2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0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0" name="Freeform 36"/>
            <p:cNvSpPr>
              <a:spLocks/>
            </p:cNvSpPr>
            <p:nvPr/>
          </p:nvSpPr>
          <p:spPr bwMode="auto">
            <a:xfrm>
              <a:off x="3320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6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8 w 181"/>
                <a:gd name="T11" fmla="*/ 329 h 389"/>
                <a:gd name="T12" fmla="*/ 174 w 181"/>
                <a:gd name="T13" fmla="*/ 371 h 389"/>
                <a:gd name="T14" fmla="*/ 130 w 181"/>
                <a:gd name="T15" fmla="*/ 389 h 389"/>
                <a:gd name="T16" fmla="*/ 105 w 181"/>
                <a:gd name="T17" fmla="*/ 381 h 389"/>
                <a:gd name="T18" fmla="*/ 78 w 181"/>
                <a:gd name="T19" fmla="*/ 363 h 389"/>
                <a:gd name="T20" fmla="*/ 73 w 181"/>
                <a:gd name="T21" fmla="*/ 360 h 389"/>
                <a:gd name="T22" fmla="*/ 0 w 181"/>
                <a:gd name="T23" fmla="*/ 199 h 389"/>
                <a:gd name="T24" fmla="*/ 27 w 181"/>
                <a:gd name="T25" fmla="*/ 64 h 389"/>
                <a:gd name="T26" fmla="*/ 103 w 181"/>
                <a:gd name="T27" fmla="*/ 0 h 389"/>
                <a:gd name="T28" fmla="*/ 178 w 181"/>
                <a:gd name="T29" fmla="*/ 57 h 389"/>
                <a:gd name="T30" fmla="*/ 178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2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3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7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2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2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0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1" name="Freeform 37"/>
            <p:cNvSpPr>
              <a:spLocks/>
            </p:cNvSpPr>
            <p:nvPr/>
          </p:nvSpPr>
          <p:spPr bwMode="auto">
            <a:xfrm>
              <a:off x="3151" y="457"/>
              <a:ext cx="121" cy="114"/>
            </a:xfrm>
            <a:custGeom>
              <a:avLst/>
              <a:gdLst>
                <a:gd name="T0" fmla="*/ 61 w 121"/>
                <a:gd name="T1" fmla="*/ 114 h 114"/>
                <a:gd name="T2" fmla="*/ 84 w 121"/>
                <a:gd name="T3" fmla="*/ 109 h 114"/>
                <a:gd name="T4" fmla="*/ 103 w 121"/>
                <a:gd name="T5" fmla="*/ 96 h 114"/>
                <a:gd name="T6" fmla="*/ 116 w 121"/>
                <a:gd name="T7" fmla="*/ 78 h 114"/>
                <a:gd name="T8" fmla="*/ 121 w 121"/>
                <a:gd name="T9" fmla="*/ 57 h 114"/>
                <a:gd name="T10" fmla="*/ 116 w 121"/>
                <a:gd name="T11" fmla="*/ 34 h 114"/>
                <a:gd name="T12" fmla="*/ 103 w 121"/>
                <a:gd name="T13" fmla="*/ 16 h 114"/>
                <a:gd name="T14" fmla="*/ 84 w 121"/>
                <a:gd name="T15" fmla="*/ 5 h 114"/>
                <a:gd name="T16" fmla="*/ 61 w 121"/>
                <a:gd name="T17" fmla="*/ 0 h 114"/>
                <a:gd name="T18" fmla="*/ 36 w 121"/>
                <a:gd name="T19" fmla="*/ 5 h 114"/>
                <a:gd name="T20" fmla="*/ 18 w 121"/>
                <a:gd name="T21" fmla="*/ 16 h 114"/>
                <a:gd name="T22" fmla="*/ 4 w 121"/>
                <a:gd name="T23" fmla="*/ 34 h 114"/>
                <a:gd name="T24" fmla="*/ 0 w 121"/>
                <a:gd name="T25" fmla="*/ 57 h 114"/>
                <a:gd name="T26" fmla="*/ 4 w 121"/>
                <a:gd name="T27" fmla="*/ 78 h 114"/>
                <a:gd name="T28" fmla="*/ 18 w 121"/>
                <a:gd name="T29" fmla="*/ 96 h 114"/>
                <a:gd name="T30" fmla="*/ 36 w 121"/>
                <a:gd name="T31" fmla="*/ 109 h 114"/>
                <a:gd name="T32" fmla="*/ 61 w 121"/>
                <a:gd name="T33" fmla="*/ 114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14"/>
                <a:gd name="T53" fmla="*/ 121 w 121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14">
                  <a:moveTo>
                    <a:pt x="61" y="114"/>
                  </a:moveTo>
                  <a:lnTo>
                    <a:pt x="84" y="109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9"/>
                  </a:lnTo>
                  <a:lnTo>
                    <a:pt x="61" y="114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2" name="Freeform 38"/>
            <p:cNvSpPr>
              <a:spLocks/>
            </p:cNvSpPr>
            <p:nvPr/>
          </p:nvSpPr>
          <p:spPr bwMode="auto">
            <a:xfrm>
              <a:off x="3151" y="457"/>
              <a:ext cx="121" cy="114"/>
            </a:xfrm>
            <a:custGeom>
              <a:avLst/>
              <a:gdLst>
                <a:gd name="T0" fmla="*/ 61 w 121"/>
                <a:gd name="T1" fmla="*/ 114 h 114"/>
                <a:gd name="T2" fmla="*/ 61 w 121"/>
                <a:gd name="T3" fmla="*/ 114 h 114"/>
                <a:gd name="T4" fmla="*/ 84 w 121"/>
                <a:gd name="T5" fmla="*/ 109 h 114"/>
                <a:gd name="T6" fmla="*/ 103 w 121"/>
                <a:gd name="T7" fmla="*/ 96 h 114"/>
                <a:gd name="T8" fmla="*/ 116 w 121"/>
                <a:gd name="T9" fmla="*/ 78 h 114"/>
                <a:gd name="T10" fmla="*/ 121 w 121"/>
                <a:gd name="T11" fmla="*/ 57 h 114"/>
                <a:gd name="T12" fmla="*/ 121 w 121"/>
                <a:gd name="T13" fmla="*/ 57 h 114"/>
                <a:gd name="T14" fmla="*/ 116 w 121"/>
                <a:gd name="T15" fmla="*/ 34 h 114"/>
                <a:gd name="T16" fmla="*/ 103 w 121"/>
                <a:gd name="T17" fmla="*/ 16 h 114"/>
                <a:gd name="T18" fmla="*/ 84 w 121"/>
                <a:gd name="T19" fmla="*/ 5 h 114"/>
                <a:gd name="T20" fmla="*/ 61 w 121"/>
                <a:gd name="T21" fmla="*/ 0 h 114"/>
                <a:gd name="T22" fmla="*/ 61 w 121"/>
                <a:gd name="T23" fmla="*/ 0 h 114"/>
                <a:gd name="T24" fmla="*/ 36 w 121"/>
                <a:gd name="T25" fmla="*/ 5 h 114"/>
                <a:gd name="T26" fmla="*/ 18 w 121"/>
                <a:gd name="T27" fmla="*/ 16 h 114"/>
                <a:gd name="T28" fmla="*/ 4 w 121"/>
                <a:gd name="T29" fmla="*/ 34 h 114"/>
                <a:gd name="T30" fmla="*/ 0 w 121"/>
                <a:gd name="T31" fmla="*/ 57 h 114"/>
                <a:gd name="T32" fmla="*/ 0 w 121"/>
                <a:gd name="T33" fmla="*/ 57 h 114"/>
                <a:gd name="T34" fmla="*/ 4 w 121"/>
                <a:gd name="T35" fmla="*/ 78 h 114"/>
                <a:gd name="T36" fmla="*/ 18 w 121"/>
                <a:gd name="T37" fmla="*/ 96 h 114"/>
                <a:gd name="T38" fmla="*/ 36 w 121"/>
                <a:gd name="T39" fmla="*/ 109 h 114"/>
                <a:gd name="T40" fmla="*/ 61 w 121"/>
                <a:gd name="T41" fmla="*/ 114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14"/>
                <a:gd name="T65" fmla="*/ 121 w 121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14">
                  <a:moveTo>
                    <a:pt x="61" y="114"/>
                  </a:moveTo>
                  <a:lnTo>
                    <a:pt x="61" y="114"/>
                  </a:lnTo>
                  <a:lnTo>
                    <a:pt x="84" y="109"/>
                  </a:lnTo>
                  <a:lnTo>
                    <a:pt x="103" y="96"/>
                  </a:lnTo>
                  <a:lnTo>
                    <a:pt x="116" y="78"/>
                  </a:lnTo>
                  <a:lnTo>
                    <a:pt x="121" y="57"/>
                  </a:lnTo>
                  <a:lnTo>
                    <a:pt x="116" y="34"/>
                  </a:lnTo>
                  <a:lnTo>
                    <a:pt x="103" y="16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9"/>
                  </a:lnTo>
                  <a:lnTo>
                    <a:pt x="61" y="1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3" name="Freeform 39"/>
            <p:cNvSpPr>
              <a:spLocks/>
            </p:cNvSpPr>
            <p:nvPr/>
          </p:nvSpPr>
          <p:spPr bwMode="auto">
            <a:xfrm>
              <a:off x="2935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87 w 124"/>
                <a:gd name="T3" fmla="*/ 109 h 112"/>
                <a:gd name="T4" fmla="*/ 106 w 124"/>
                <a:gd name="T5" fmla="*/ 96 h 112"/>
                <a:gd name="T6" fmla="*/ 119 w 124"/>
                <a:gd name="T7" fmla="*/ 77 h 112"/>
                <a:gd name="T8" fmla="*/ 124 w 124"/>
                <a:gd name="T9" fmla="*/ 55 h 112"/>
                <a:gd name="T10" fmla="*/ 119 w 124"/>
                <a:gd name="T11" fmla="*/ 34 h 112"/>
                <a:gd name="T12" fmla="*/ 106 w 124"/>
                <a:gd name="T13" fmla="*/ 16 h 112"/>
                <a:gd name="T14" fmla="*/ 87 w 124"/>
                <a:gd name="T15" fmla="*/ 5 h 112"/>
                <a:gd name="T16" fmla="*/ 62 w 124"/>
                <a:gd name="T17" fmla="*/ 0 h 112"/>
                <a:gd name="T18" fmla="*/ 37 w 124"/>
                <a:gd name="T19" fmla="*/ 5 h 112"/>
                <a:gd name="T20" fmla="*/ 19 w 124"/>
                <a:gd name="T21" fmla="*/ 16 h 112"/>
                <a:gd name="T22" fmla="*/ 5 w 124"/>
                <a:gd name="T23" fmla="*/ 34 h 112"/>
                <a:gd name="T24" fmla="*/ 0 w 124"/>
                <a:gd name="T25" fmla="*/ 55 h 112"/>
                <a:gd name="T26" fmla="*/ 5 w 124"/>
                <a:gd name="T27" fmla="*/ 77 h 112"/>
                <a:gd name="T28" fmla="*/ 19 w 124"/>
                <a:gd name="T29" fmla="*/ 96 h 112"/>
                <a:gd name="T30" fmla="*/ 37 w 124"/>
                <a:gd name="T31" fmla="*/ 109 h 112"/>
                <a:gd name="T32" fmla="*/ 62 w 124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12"/>
                <a:gd name="T53" fmla="*/ 124 w 12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12">
                  <a:moveTo>
                    <a:pt x="62" y="112"/>
                  </a:moveTo>
                  <a:lnTo>
                    <a:pt x="87" y="107"/>
                  </a:lnTo>
                  <a:lnTo>
                    <a:pt x="106" y="94"/>
                  </a:lnTo>
                  <a:lnTo>
                    <a:pt x="119" y="75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5"/>
                  </a:lnTo>
                  <a:lnTo>
                    <a:pt x="19" y="94"/>
                  </a:lnTo>
                  <a:lnTo>
                    <a:pt x="37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4" name="Freeform 40"/>
            <p:cNvSpPr>
              <a:spLocks/>
            </p:cNvSpPr>
            <p:nvPr/>
          </p:nvSpPr>
          <p:spPr bwMode="auto">
            <a:xfrm>
              <a:off x="2935" y="462"/>
              <a:ext cx="124" cy="113"/>
            </a:xfrm>
            <a:custGeom>
              <a:avLst/>
              <a:gdLst>
                <a:gd name="T0" fmla="*/ 62 w 124"/>
                <a:gd name="T1" fmla="*/ 114 h 112"/>
                <a:gd name="T2" fmla="*/ 62 w 124"/>
                <a:gd name="T3" fmla="*/ 114 h 112"/>
                <a:gd name="T4" fmla="*/ 87 w 124"/>
                <a:gd name="T5" fmla="*/ 109 h 112"/>
                <a:gd name="T6" fmla="*/ 106 w 124"/>
                <a:gd name="T7" fmla="*/ 96 h 112"/>
                <a:gd name="T8" fmla="*/ 119 w 124"/>
                <a:gd name="T9" fmla="*/ 77 h 112"/>
                <a:gd name="T10" fmla="*/ 124 w 124"/>
                <a:gd name="T11" fmla="*/ 55 h 112"/>
                <a:gd name="T12" fmla="*/ 124 w 124"/>
                <a:gd name="T13" fmla="*/ 55 h 112"/>
                <a:gd name="T14" fmla="*/ 119 w 124"/>
                <a:gd name="T15" fmla="*/ 34 h 112"/>
                <a:gd name="T16" fmla="*/ 106 w 124"/>
                <a:gd name="T17" fmla="*/ 16 h 112"/>
                <a:gd name="T18" fmla="*/ 87 w 124"/>
                <a:gd name="T19" fmla="*/ 5 h 112"/>
                <a:gd name="T20" fmla="*/ 62 w 124"/>
                <a:gd name="T21" fmla="*/ 0 h 112"/>
                <a:gd name="T22" fmla="*/ 62 w 124"/>
                <a:gd name="T23" fmla="*/ 0 h 112"/>
                <a:gd name="T24" fmla="*/ 37 w 124"/>
                <a:gd name="T25" fmla="*/ 5 h 112"/>
                <a:gd name="T26" fmla="*/ 19 w 124"/>
                <a:gd name="T27" fmla="*/ 16 h 112"/>
                <a:gd name="T28" fmla="*/ 5 w 124"/>
                <a:gd name="T29" fmla="*/ 34 h 112"/>
                <a:gd name="T30" fmla="*/ 0 w 124"/>
                <a:gd name="T31" fmla="*/ 55 h 112"/>
                <a:gd name="T32" fmla="*/ 0 w 124"/>
                <a:gd name="T33" fmla="*/ 55 h 112"/>
                <a:gd name="T34" fmla="*/ 5 w 124"/>
                <a:gd name="T35" fmla="*/ 77 h 112"/>
                <a:gd name="T36" fmla="*/ 19 w 124"/>
                <a:gd name="T37" fmla="*/ 96 h 112"/>
                <a:gd name="T38" fmla="*/ 37 w 124"/>
                <a:gd name="T39" fmla="*/ 109 h 112"/>
                <a:gd name="T40" fmla="*/ 62 w 124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12"/>
                <a:gd name="T65" fmla="*/ 124 w 124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6" y="94"/>
                  </a:lnTo>
                  <a:lnTo>
                    <a:pt x="119" y="75"/>
                  </a:lnTo>
                  <a:lnTo>
                    <a:pt x="124" y="55"/>
                  </a:lnTo>
                  <a:lnTo>
                    <a:pt x="119" y="34"/>
                  </a:lnTo>
                  <a:lnTo>
                    <a:pt x="106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9" y="16"/>
                  </a:lnTo>
                  <a:lnTo>
                    <a:pt x="5" y="34"/>
                  </a:lnTo>
                  <a:lnTo>
                    <a:pt x="0" y="55"/>
                  </a:lnTo>
                  <a:lnTo>
                    <a:pt x="5" y="75"/>
                  </a:lnTo>
                  <a:lnTo>
                    <a:pt x="19" y="94"/>
                  </a:lnTo>
                  <a:lnTo>
                    <a:pt x="37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5" name="Freeform 41"/>
            <p:cNvSpPr>
              <a:spLocks/>
            </p:cNvSpPr>
            <p:nvPr/>
          </p:nvSpPr>
          <p:spPr bwMode="auto">
            <a:xfrm>
              <a:off x="2725" y="444"/>
              <a:ext cx="117" cy="121"/>
            </a:xfrm>
            <a:custGeom>
              <a:avLst/>
              <a:gdLst>
                <a:gd name="T0" fmla="*/ 57 w 117"/>
                <a:gd name="T1" fmla="*/ 123 h 119"/>
                <a:gd name="T2" fmla="*/ 80 w 117"/>
                <a:gd name="T3" fmla="*/ 118 h 119"/>
                <a:gd name="T4" fmla="*/ 98 w 117"/>
                <a:gd name="T5" fmla="*/ 105 h 119"/>
                <a:gd name="T6" fmla="*/ 112 w 117"/>
                <a:gd name="T7" fmla="*/ 85 h 119"/>
                <a:gd name="T8" fmla="*/ 117 w 117"/>
                <a:gd name="T9" fmla="*/ 62 h 119"/>
                <a:gd name="T10" fmla="*/ 112 w 117"/>
                <a:gd name="T11" fmla="*/ 38 h 119"/>
                <a:gd name="T12" fmla="*/ 98 w 117"/>
                <a:gd name="T13" fmla="*/ 18 h 119"/>
                <a:gd name="T14" fmla="*/ 80 w 117"/>
                <a:gd name="T15" fmla="*/ 5 h 119"/>
                <a:gd name="T16" fmla="*/ 57 w 117"/>
                <a:gd name="T17" fmla="*/ 0 h 119"/>
                <a:gd name="T18" fmla="*/ 34 w 117"/>
                <a:gd name="T19" fmla="*/ 5 h 119"/>
                <a:gd name="T20" fmla="*/ 16 w 117"/>
                <a:gd name="T21" fmla="*/ 18 h 119"/>
                <a:gd name="T22" fmla="*/ 4 w 117"/>
                <a:gd name="T23" fmla="*/ 38 h 119"/>
                <a:gd name="T24" fmla="*/ 0 w 117"/>
                <a:gd name="T25" fmla="*/ 62 h 119"/>
                <a:gd name="T26" fmla="*/ 4 w 117"/>
                <a:gd name="T27" fmla="*/ 85 h 119"/>
                <a:gd name="T28" fmla="*/ 16 w 117"/>
                <a:gd name="T29" fmla="*/ 105 h 119"/>
                <a:gd name="T30" fmla="*/ 34 w 117"/>
                <a:gd name="T31" fmla="*/ 118 h 119"/>
                <a:gd name="T32" fmla="*/ 57 w 117"/>
                <a:gd name="T33" fmla="*/ 123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19"/>
                <a:gd name="T53" fmla="*/ 117 w 117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19">
                  <a:moveTo>
                    <a:pt x="57" y="119"/>
                  </a:moveTo>
                  <a:lnTo>
                    <a:pt x="80" y="114"/>
                  </a:lnTo>
                  <a:lnTo>
                    <a:pt x="98" y="101"/>
                  </a:lnTo>
                  <a:lnTo>
                    <a:pt x="112" y="83"/>
                  </a:lnTo>
                  <a:lnTo>
                    <a:pt x="117" y="60"/>
                  </a:lnTo>
                  <a:lnTo>
                    <a:pt x="112" y="36"/>
                  </a:lnTo>
                  <a:lnTo>
                    <a:pt x="98" y="18"/>
                  </a:lnTo>
                  <a:lnTo>
                    <a:pt x="80" y="5"/>
                  </a:lnTo>
                  <a:lnTo>
                    <a:pt x="57" y="0"/>
                  </a:lnTo>
                  <a:lnTo>
                    <a:pt x="34" y="5"/>
                  </a:lnTo>
                  <a:lnTo>
                    <a:pt x="16" y="18"/>
                  </a:lnTo>
                  <a:lnTo>
                    <a:pt x="4" y="36"/>
                  </a:lnTo>
                  <a:lnTo>
                    <a:pt x="0" y="60"/>
                  </a:lnTo>
                  <a:lnTo>
                    <a:pt x="4" y="83"/>
                  </a:lnTo>
                  <a:lnTo>
                    <a:pt x="16" y="101"/>
                  </a:lnTo>
                  <a:lnTo>
                    <a:pt x="34" y="114"/>
                  </a:lnTo>
                  <a:lnTo>
                    <a:pt x="57" y="119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6" name="Freeform 42"/>
            <p:cNvSpPr>
              <a:spLocks/>
            </p:cNvSpPr>
            <p:nvPr/>
          </p:nvSpPr>
          <p:spPr bwMode="auto">
            <a:xfrm>
              <a:off x="2725" y="444"/>
              <a:ext cx="117" cy="121"/>
            </a:xfrm>
            <a:custGeom>
              <a:avLst/>
              <a:gdLst>
                <a:gd name="T0" fmla="*/ 57 w 117"/>
                <a:gd name="T1" fmla="*/ 123 h 119"/>
                <a:gd name="T2" fmla="*/ 57 w 117"/>
                <a:gd name="T3" fmla="*/ 123 h 119"/>
                <a:gd name="T4" fmla="*/ 80 w 117"/>
                <a:gd name="T5" fmla="*/ 118 h 119"/>
                <a:gd name="T6" fmla="*/ 98 w 117"/>
                <a:gd name="T7" fmla="*/ 105 h 119"/>
                <a:gd name="T8" fmla="*/ 112 w 117"/>
                <a:gd name="T9" fmla="*/ 85 h 119"/>
                <a:gd name="T10" fmla="*/ 117 w 117"/>
                <a:gd name="T11" fmla="*/ 62 h 119"/>
                <a:gd name="T12" fmla="*/ 117 w 117"/>
                <a:gd name="T13" fmla="*/ 62 h 119"/>
                <a:gd name="T14" fmla="*/ 112 w 117"/>
                <a:gd name="T15" fmla="*/ 38 h 119"/>
                <a:gd name="T16" fmla="*/ 98 w 117"/>
                <a:gd name="T17" fmla="*/ 18 h 119"/>
                <a:gd name="T18" fmla="*/ 80 w 117"/>
                <a:gd name="T19" fmla="*/ 5 h 119"/>
                <a:gd name="T20" fmla="*/ 57 w 117"/>
                <a:gd name="T21" fmla="*/ 0 h 119"/>
                <a:gd name="T22" fmla="*/ 57 w 117"/>
                <a:gd name="T23" fmla="*/ 0 h 119"/>
                <a:gd name="T24" fmla="*/ 34 w 117"/>
                <a:gd name="T25" fmla="*/ 5 h 119"/>
                <a:gd name="T26" fmla="*/ 16 w 117"/>
                <a:gd name="T27" fmla="*/ 18 h 119"/>
                <a:gd name="T28" fmla="*/ 4 w 117"/>
                <a:gd name="T29" fmla="*/ 38 h 119"/>
                <a:gd name="T30" fmla="*/ 0 w 117"/>
                <a:gd name="T31" fmla="*/ 62 h 119"/>
                <a:gd name="T32" fmla="*/ 0 w 117"/>
                <a:gd name="T33" fmla="*/ 62 h 119"/>
                <a:gd name="T34" fmla="*/ 4 w 117"/>
                <a:gd name="T35" fmla="*/ 85 h 119"/>
                <a:gd name="T36" fmla="*/ 16 w 117"/>
                <a:gd name="T37" fmla="*/ 105 h 119"/>
                <a:gd name="T38" fmla="*/ 34 w 117"/>
                <a:gd name="T39" fmla="*/ 118 h 119"/>
                <a:gd name="T40" fmla="*/ 57 w 117"/>
                <a:gd name="T41" fmla="*/ 123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119"/>
                <a:gd name="T65" fmla="*/ 117 w 117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119">
                  <a:moveTo>
                    <a:pt x="57" y="119"/>
                  </a:moveTo>
                  <a:lnTo>
                    <a:pt x="57" y="119"/>
                  </a:lnTo>
                  <a:lnTo>
                    <a:pt x="80" y="114"/>
                  </a:lnTo>
                  <a:lnTo>
                    <a:pt x="98" y="101"/>
                  </a:lnTo>
                  <a:lnTo>
                    <a:pt x="112" y="83"/>
                  </a:lnTo>
                  <a:lnTo>
                    <a:pt x="117" y="60"/>
                  </a:lnTo>
                  <a:lnTo>
                    <a:pt x="112" y="36"/>
                  </a:lnTo>
                  <a:lnTo>
                    <a:pt x="98" y="18"/>
                  </a:lnTo>
                  <a:lnTo>
                    <a:pt x="80" y="5"/>
                  </a:lnTo>
                  <a:lnTo>
                    <a:pt x="57" y="0"/>
                  </a:lnTo>
                  <a:lnTo>
                    <a:pt x="34" y="5"/>
                  </a:lnTo>
                  <a:lnTo>
                    <a:pt x="16" y="18"/>
                  </a:lnTo>
                  <a:lnTo>
                    <a:pt x="4" y="36"/>
                  </a:lnTo>
                  <a:lnTo>
                    <a:pt x="0" y="60"/>
                  </a:lnTo>
                  <a:lnTo>
                    <a:pt x="4" y="83"/>
                  </a:lnTo>
                  <a:lnTo>
                    <a:pt x="16" y="101"/>
                  </a:lnTo>
                  <a:lnTo>
                    <a:pt x="34" y="114"/>
                  </a:lnTo>
                  <a:lnTo>
                    <a:pt x="57" y="11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7" name="Freeform 43"/>
            <p:cNvSpPr>
              <a:spLocks/>
            </p:cNvSpPr>
            <p:nvPr/>
          </p:nvSpPr>
          <p:spPr bwMode="auto">
            <a:xfrm>
              <a:off x="4499" y="462"/>
              <a:ext cx="123" cy="113"/>
            </a:xfrm>
            <a:custGeom>
              <a:avLst/>
              <a:gdLst>
                <a:gd name="T0" fmla="*/ 62 w 123"/>
                <a:gd name="T1" fmla="*/ 114 h 112"/>
                <a:gd name="T2" fmla="*/ 87 w 123"/>
                <a:gd name="T3" fmla="*/ 109 h 112"/>
                <a:gd name="T4" fmla="*/ 105 w 123"/>
                <a:gd name="T5" fmla="*/ 98 h 112"/>
                <a:gd name="T6" fmla="*/ 119 w 123"/>
                <a:gd name="T7" fmla="*/ 80 h 112"/>
                <a:gd name="T8" fmla="*/ 123 w 123"/>
                <a:gd name="T9" fmla="*/ 59 h 112"/>
                <a:gd name="T10" fmla="*/ 119 w 123"/>
                <a:gd name="T11" fmla="*/ 34 h 112"/>
                <a:gd name="T12" fmla="*/ 105 w 123"/>
                <a:gd name="T13" fmla="*/ 16 h 112"/>
                <a:gd name="T14" fmla="*/ 87 w 123"/>
                <a:gd name="T15" fmla="*/ 5 h 112"/>
                <a:gd name="T16" fmla="*/ 62 w 123"/>
                <a:gd name="T17" fmla="*/ 0 h 112"/>
                <a:gd name="T18" fmla="*/ 36 w 123"/>
                <a:gd name="T19" fmla="*/ 5 h 112"/>
                <a:gd name="T20" fmla="*/ 18 w 123"/>
                <a:gd name="T21" fmla="*/ 16 h 112"/>
                <a:gd name="T22" fmla="*/ 4 w 123"/>
                <a:gd name="T23" fmla="*/ 34 h 112"/>
                <a:gd name="T24" fmla="*/ 0 w 123"/>
                <a:gd name="T25" fmla="*/ 59 h 112"/>
                <a:gd name="T26" fmla="*/ 4 w 123"/>
                <a:gd name="T27" fmla="*/ 80 h 112"/>
                <a:gd name="T28" fmla="*/ 18 w 123"/>
                <a:gd name="T29" fmla="*/ 98 h 112"/>
                <a:gd name="T30" fmla="*/ 36 w 123"/>
                <a:gd name="T31" fmla="*/ 109 h 112"/>
                <a:gd name="T32" fmla="*/ 62 w 123"/>
                <a:gd name="T33" fmla="*/ 11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12"/>
                <a:gd name="T53" fmla="*/ 123 w 123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12">
                  <a:moveTo>
                    <a:pt x="62" y="112"/>
                  </a:move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3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  <a:close/>
                </a:path>
              </a:pathLst>
            </a:custGeom>
            <a:solidFill>
              <a:srgbClr val="D8B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8" name="Freeform 44"/>
            <p:cNvSpPr>
              <a:spLocks/>
            </p:cNvSpPr>
            <p:nvPr/>
          </p:nvSpPr>
          <p:spPr bwMode="auto">
            <a:xfrm>
              <a:off x="4499" y="462"/>
              <a:ext cx="123" cy="113"/>
            </a:xfrm>
            <a:custGeom>
              <a:avLst/>
              <a:gdLst>
                <a:gd name="T0" fmla="*/ 62 w 123"/>
                <a:gd name="T1" fmla="*/ 114 h 112"/>
                <a:gd name="T2" fmla="*/ 62 w 123"/>
                <a:gd name="T3" fmla="*/ 114 h 112"/>
                <a:gd name="T4" fmla="*/ 87 w 123"/>
                <a:gd name="T5" fmla="*/ 109 h 112"/>
                <a:gd name="T6" fmla="*/ 105 w 123"/>
                <a:gd name="T7" fmla="*/ 98 h 112"/>
                <a:gd name="T8" fmla="*/ 119 w 123"/>
                <a:gd name="T9" fmla="*/ 80 h 112"/>
                <a:gd name="T10" fmla="*/ 123 w 123"/>
                <a:gd name="T11" fmla="*/ 59 h 112"/>
                <a:gd name="T12" fmla="*/ 123 w 123"/>
                <a:gd name="T13" fmla="*/ 59 h 112"/>
                <a:gd name="T14" fmla="*/ 119 w 123"/>
                <a:gd name="T15" fmla="*/ 34 h 112"/>
                <a:gd name="T16" fmla="*/ 105 w 123"/>
                <a:gd name="T17" fmla="*/ 16 h 112"/>
                <a:gd name="T18" fmla="*/ 87 w 123"/>
                <a:gd name="T19" fmla="*/ 5 h 112"/>
                <a:gd name="T20" fmla="*/ 62 w 123"/>
                <a:gd name="T21" fmla="*/ 0 h 112"/>
                <a:gd name="T22" fmla="*/ 62 w 123"/>
                <a:gd name="T23" fmla="*/ 0 h 112"/>
                <a:gd name="T24" fmla="*/ 36 w 123"/>
                <a:gd name="T25" fmla="*/ 5 h 112"/>
                <a:gd name="T26" fmla="*/ 18 w 123"/>
                <a:gd name="T27" fmla="*/ 16 h 112"/>
                <a:gd name="T28" fmla="*/ 4 w 123"/>
                <a:gd name="T29" fmla="*/ 34 h 112"/>
                <a:gd name="T30" fmla="*/ 0 w 123"/>
                <a:gd name="T31" fmla="*/ 59 h 112"/>
                <a:gd name="T32" fmla="*/ 0 w 123"/>
                <a:gd name="T33" fmla="*/ 59 h 112"/>
                <a:gd name="T34" fmla="*/ 4 w 123"/>
                <a:gd name="T35" fmla="*/ 80 h 112"/>
                <a:gd name="T36" fmla="*/ 18 w 123"/>
                <a:gd name="T37" fmla="*/ 98 h 112"/>
                <a:gd name="T38" fmla="*/ 36 w 123"/>
                <a:gd name="T39" fmla="*/ 109 h 112"/>
                <a:gd name="T40" fmla="*/ 62 w 123"/>
                <a:gd name="T41" fmla="*/ 114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3"/>
                <a:gd name="T64" fmla="*/ 0 h 112"/>
                <a:gd name="T65" fmla="*/ 123 w 123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3" h="112">
                  <a:moveTo>
                    <a:pt x="62" y="112"/>
                  </a:moveTo>
                  <a:lnTo>
                    <a:pt x="62" y="112"/>
                  </a:lnTo>
                  <a:lnTo>
                    <a:pt x="87" y="107"/>
                  </a:lnTo>
                  <a:lnTo>
                    <a:pt x="105" y="96"/>
                  </a:lnTo>
                  <a:lnTo>
                    <a:pt x="119" y="78"/>
                  </a:lnTo>
                  <a:lnTo>
                    <a:pt x="123" y="57"/>
                  </a:lnTo>
                  <a:lnTo>
                    <a:pt x="119" y="34"/>
                  </a:lnTo>
                  <a:lnTo>
                    <a:pt x="105" y="16"/>
                  </a:lnTo>
                  <a:lnTo>
                    <a:pt x="87" y="5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18" y="16"/>
                  </a:lnTo>
                  <a:lnTo>
                    <a:pt x="4" y="34"/>
                  </a:lnTo>
                  <a:lnTo>
                    <a:pt x="0" y="57"/>
                  </a:lnTo>
                  <a:lnTo>
                    <a:pt x="4" y="78"/>
                  </a:lnTo>
                  <a:lnTo>
                    <a:pt x="18" y="96"/>
                  </a:lnTo>
                  <a:lnTo>
                    <a:pt x="36" y="107"/>
                  </a:lnTo>
                  <a:lnTo>
                    <a:pt x="62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69" name="Freeform 45"/>
            <p:cNvSpPr>
              <a:spLocks/>
            </p:cNvSpPr>
            <p:nvPr/>
          </p:nvSpPr>
          <p:spPr bwMode="auto">
            <a:xfrm>
              <a:off x="2656" y="153"/>
              <a:ext cx="183" cy="387"/>
            </a:xfrm>
            <a:custGeom>
              <a:avLst/>
              <a:gdLst>
                <a:gd name="T0" fmla="*/ 103 w 183"/>
                <a:gd name="T1" fmla="*/ 325 h 387"/>
                <a:gd name="T2" fmla="*/ 131 w 183"/>
                <a:gd name="T3" fmla="*/ 343 h 387"/>
                <a:gd name="T4" fmla="*/ 147 w 183"/>
                <a:gd name="T5" fmla="*/ 338 h 387"/>
                <a:gd name="T6" fmla="*/ 154 w 183"/>
                <a:gd name="T7" fmla="*/ 325 h 387"/>
                <a:gd name="T8" fmla="*/ 156 w 183"/>
                <a:gd name="T9" fmla="*/ 309 h 387"/>
                <a:gd name="T10" fmla="*/ 158 w 183"/>
                <a:gd name="T11" fmla="*/ 309 h 387"/>
                <a:gd name="T12" fmla="*/ 165 w 183"/>
                <a:gd name="T13" fmla="*/ 312 h 387"/>
                <a:gd name="T14" fmla="*/ 174 w 183"/>
                <a:gd name="T15" fmla="*/ 320 h 387"/>
                <a:gd name="T16" fmla="*/ 181 w 183"/>
                <a:gd name="T17" fmla="*/ 330 h 387"/>
                <a:gd name="T18" fmla="*/ 183 w 183"/>
                <a:gd name="T19" fmla="*/ 351 h 387"/>
                <a:gd name="T20" fmla="*/ 174 w 183"/>
                <a:gd name="T21" fmla="*/ 369 h 387"/>
                <a:gd name="T22" fmla="*/ 158 w 183"/>
                <a:gd name="T23" fmla="*/ 384 h 387"/>
                <a:gd name="T24" fmla="*/ 133 w 183"/>
                <a:gd name="T25" fmla="*/ 387 h 387"/>
                <a:gd name="T26" fmla="*/ 105 w 183"/>
                <a:gd name="T27" fmla="*/ 379 h 387"/>
                <a:gd name="T28" fmla="*/ 87 w 183"/>
                <a:gd name="T29" fmla="*/ 371 h 387"/>
                <a:gd name="T30" fmla="*/ 78 w 183"/>
                <a:gd name="T31" fmla="*/ 364 h 387"/>
                <a:gd name="T32" fmla="*/ 73 w 183"/>
                <a:gd name="T33" fmla="*/ 361 h 387"/>
                <a:gd name="T34" fmla="*/ 21 w 183"/>
                <a:gd name="T35" fmla="*/ 281 h 387"/>
                <a:gd name="T36" fmla="*/ 0 w 183"/>
                <a:gd name="T37" fmla="*/ 200 h 387"/>
                <a:gd name="T38" fmla="*/ 5 w 183"/>
                <a:gd name="T39" fmla="*/ 127 h 387"/>
                <a:gd name="T40" fmla="*/ 28 w 183"/>
                <a:gd name="T41" fmla="*/ 65 h 387"/>
                <a:gd name="T42" fmla="*/ 62 w 183"/>
                <a:gd name="T43" fmla="*/ 21 h 387"/>
                <a:gd name="T44" fmla="*/ 105 w 183"/>
                <a:gd name="T45" fmla="*/ 0 h 387"/>
                <a:gd name="T46" fmla="*/ 147 w 183"/>
                <a:gd name="T47" fmla="*/ 11 h 387"/>
                <a:gd name="T48" fmla="*/ 181 w 183"/>
                <a:gd name="T49" fmla="*/ 57 h 387"/>
                <a:gd name="T50" fmla="*/ 181 w 183"/>
                <a:gd name="T51" fmla="*/ 60 h 387"/>
                <a:gd name="T52" fmla="*/ 179 w 183"/>
                <a:gd name="T53" fmla="*/ 65 h 387"/>
                <a:gd name="T54" fmla="*/ 174 w 183"/>
                <a:gd name="T55" fmla="*/ 70 h 387"/>
                <a:gd name="T56" fmla="*/ 174 w 183"/>
                <a:gd name="T57" fmla="*/ 73 h 387"/>
                <a:gd name="T58" fmla="*/ 163 w 183"/>
                <a:gd name="T59" fmla="*/ 73 h 387"/>
                <a:gd name="T60" fmla="*/ 158 w 183"/>
                <a:gd name="T61" fmla="*/ 73 h 387"/>
                <a:gd name="T62" fmla="*/ 154 w 183"/>
                <a:gd name="T63" fmla="*/ 73 h 387"/>
                <a:gd name="T64" fmla="*/ 154 w 183"/>
                <a:gd name="T65" fmla="*/ 73 h 387"/>
                <a:gd name="T66" fmla="*/ 137 w 183"/>
                <a:gd name="T67" fmla="*/ 62 h 387"/>
                <a:gd name="T68" fmla="*/ 124 w 183"/>
                <a:gd name="T69" fmla="*/ 57 h 387"/>
                <a:gd name="T70" fmla="*/ 112 w 183"/>
                <a:gd name="T71" fmla="*/ 57 h 387"/>
                <a:gd name="T72" fmla="*/ 103 w 183"/>
                <a:gd name="T73" fmla="*/ 60 h 387"/>
                <a:gd name="T74" fmla="*/ 94 w 183"/>
                <a:gd name="T75" fmla="*/ 65 h 387"/>
                <a:gd name="T76" fmla="*/ 89 w 183"/>
                <a:gd name="T77" fmla="*/ 70 h 387"/>
                <a:gd name="T78" fmla="*/ 85 w 183"/>
                <a:gd name="T79" fmla="*/ 73 h 387"/>
                <a:gd name="T80" fmla="*/ 85 w 183"/>
                <a:gd name="T81" fmla="*/ 75 h 387"/>
                <a:gd name="T82" fmla="*/ 64 w 183"/>
                <a:gd name="T83" fmla="*/ 117 h 387"/>
                <a:gd name="T84" fmla="*/ 55 w 183"/>
                <a:gd name="T85" fmla="*/ 159 h 387"/>
                <a:gd name="T86" fmla="*/ 53 w 183"/>
                <a:gd name="T87" fmla="*/ 187 h 387"/>
                <a:gd name="T88" fmla="*/ 53 w 183"/>
                <a:gd name="T89" fmla="*/ 203 h 387"/>
                <a:gd name="T90" fmla="*/ 57 w 183"/>
                <a:gd name="T91" fmla="*/ 221 h 387"/>
                <a:gd name="T92" fmla="*/ 62 w 183"/>
                <a:gd name="T93" fmla="*/ 242 h 387"/>
                <a:gd name="T94" fmla="*/ 67 w 183"/>
                <a:gd name="T95" fmla="*/ 260 h 387"/>
                <a:gd name="T96" fmla="*/ 73 w 183"/>
                <a:gd name="T97" fmla="*/ 283 h 387"/>
                <a:gd name="T98" fmla="*/ 80 w 183"/>
                <a:gd name="T99" fmla="*/ 294 h 387"/>
                <a:gd name="T100" fmla="*/ 87 w 183"/>
                <a:gd name="T101" fmla="*/ 304 h 387"/>
                <a:gd name="T102" fmla="*/ 94 w 183"/>
                <a:gd name="T103" fmla="*/ 317 h 387"/>
                <a:gd name="T104" fmla="*/ 103 w 183"/>
                <a:gd name="T105" fmla="*/ 325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"/>
                <a:gd name="T160" fmla="*/ 0 h 387"/>
                <a:gd name="T161" fmla="*/ 183 w 183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" h="387">
                  <a:moveTo>
                    <a:pt x="103" y="325"/>
                  </a:moveTo>
                  <a:lnTo>
                    <a:pt x="131" y="343"/>
                  </a:lnTo>
                  <a:lnTo>
                    <a:pt x="147" y="338"/>
                  </a:lnTo>
                  <a:lnTo>
                    <a:pt x="154" y="325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20"/>
                  </a:lnTo>
                  <a:lnTo>
                    <a:pt x="181" y="330"/>
                  </a:lnTo>
                  <a:lnTo>
                    <a:pt x="183" y="351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4"/>
                  </a:lnTo>
                  <a:lnTo>
                    <a:pt x="73" y="361"/>
                  </a:lnTo>
                  <a:lnTo>
                    <a:pt x="21" y="281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1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4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4" y="117"/>
                  </a:lnTo>
                  <a:lnTo>
                    <a:pt x="55" y="159"/>
                  </a:lnTo>
                  <a:lnTo>
                    <a:pt x="53" y="187"/>
                  </a:lnTo>
                  <a:lnTo>
                    <a:pt x="53" y="203"/>
                  </a:lnTo>
                  <a:lnTo>
                    <a:pt x="57" y="221"/>
                  </a:lnTo>
                  <a:lnTo>
                    <a:pt x="62" y="242"/>
                  </a:lnTo>
                  <a:lnTo>
                    <a:pt x="67" y="260"/>
                  </a:lnTo>
                  <a:lnTo>
                    <a:pt x="73" y="283"/>
                  </a:lnTo>
                  <a:lnTo>
                    <a:pt x="80" y="294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5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0" name="Freeform 46"/>
            <p:cNvSpPr>
              <a:spLocks/>
            </p:cNvSpPr>
            <p:nvPr/>
          </p:nvSpPr>
          <p:spPr bwMode="auto">
            <a:xfrm>
              <a:off x="2656" y="153"/>
              <a:ext cx="183" cy="387"/>
            </a:xfrm>
            <a:custGeom>
              <a:avLst/>
              <a:gdLst>
                <a:gd name="T0" fmla="*/ 103 w 183"/>
                <a:gd name="T1" fmla="*/ 325 h 387"/>
                <a:gd name="T2" fmla="*/ 147 w 183"/>
                <a:gd name="T3" fmla="*/ 338 h 387"/>
                <a:gd name="T4" fmla="*/ 156 w 183"/>
                <a:gd name="T5" fmla="*/ 309 h 387"/>
                <a:gd name="T6" fmla="*/ 158 w 183"/>
                <a:gd name="T7" fmla="*/ 309 h 387"/>
                <a:gd name="T8" fmla="*/ 174 w 183"/>
                <a:gd name="T9" fmla="*/ 320 h 387"/>
                <a:gd name="T10" fmla="*/ 181 w 183"/>
                <a:gd name="T11" fmla="*/ 330 h 387"/>
                <a:gd name="T12" fmla="*/ 174 w 183"/>
                <a:gd name="T13" fmla="*/ 369 h 387"/>
                <a:gd name="T14" fmla="*/ 133 w 183"/>
                <a:gd name="T15" fmla="*/ 387 h 387"/>
                <a:gd name="T16" fmla="*/ 105 w 183"/>
                <a:gd name="T17" fmla="*/ 379 h 387"/>
                <a:gd name="T18" fmla="*/ 78 w 183"/>
                <a:gd name="T19" fmla="*/ 364 h 387"/>
                <a:gd name="T20" fmla="*/ 73 w 183"/>
                <a:gd name="T21" fmla="*/ 361 h 387"/>
                <a:gd name="T22" fmla="*/ 0 w 183"/>
                <a:gd name="T23" fmla="*/ 200 h 387"/>
                <a:gd name="T24" fmla="*/ 28 w 183"/>
                <a:gd name="T25" fmla="*/ 65 h 387"/>
                <a:gd name="T26" fmla="*/ 105 w 183"/>
                <a:gd name="T27" fmla="*/ 0 h 387"/>
                <a:gd name="T28" fmla="*/ 181 w 183"/>
                <a:gd name="T29" fmla="*/ 57 h 387"/>
                <a:gd name="T30" fmla="*/ 181 w 183"/>
                <a:gd name="T31" fmla="*/ 60 h 387"/>
                <a:gd name="T32" fmla="*/ 174 w 183"/>
                <a:gd name="T33" fmla="*/ 70 h 387"/>
                <a:gd name="T34" fmla="*/ 174 w 183"/>
                <a:gd name="T35" fmla="*/ 73 h 387"/>
                <a:gd name="T36" fmla="*/ 158 w 183"/>
                <a:gd name="T37" fmla="*/ 73 h 387"/>
                <a:gd name="T38" fmla="*/ 154 w 183"/>
                <a:gd name="T39" fmla="*/ 73 h 387"/>
                <a:gd name="T40" fmla="*/ 137 w 183"/>
                <a:gd name="T41" fmla="*/ 62 h 387"/>
                <a:gd name="T42" fmla="*/ 112 w 183"/>
                <a:gd name="T43" fmla="*/ 57 h 387"/>
                <a:gd name="T44" fmla="*/ 94 w 183"/>
                <a:gd name="T45" fmla="*/ 65 h 387"/>
                <a:gd name="T46" fmla="*/ 85 w 183"/>
                <a:gd name="T47" fmla="*/ 73 h 387"/>
                <a:gd name="T48" fmla="*/ 85 w 183"/>
                <a:gd name="T49" fmla="*/ 75 h 387"/>
                <a:gd name="T50" fmla="*/ 55 w 183"/>
                <a:gd name="T51" fmla="*/ 159 h 387"/>
                <a:gd name="T52" fmla="*/ 53 w 183"/>
                <a:gd name="T53" fmla="*/ 203 h 387"/>
                <a:gd name="T54" fmla="*/ 57 w 183"/>
                <a:gd name="T55" fmla="*/ 221 h 387"/>
                <a:gd name="T56" fmla="*/ 67 w 183"/>
                <a:gd name="T57" fmla="*/ 260 h 387"/>
                <a:gd name="T58" fmla="*/ 73 w 183"/>
                <a:gd name="T59" fmla="*/ 283 h 387"/>
                <a:gd name="T60" fmla="*/ 87 w 183"/>
                <a:gd name="T61" fmla="*/ 304 h 387"/>
                <a:gd name="T62" fmla="*/ 103 w 183"/>
                <a:gd name="T63" fmla="*/ 325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3"/>
                <a:gd name="T97" fmla="*/ 0 h 387"/>
                <a:gd name="T98" fmla="*/ 183 w 183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3" h="387">
                  <a:moveTo>
                    <a:pt x="103" y="325"/>
                  </a:moveTo>
                  <a:lnTo>
                    <a:pt x="103" y="325"/>
                  </a:lnTo>
                  <a:lnTo>
                    <a:pt x="131" y="343"/>
                  </a:lnTo>
                  <a:lnTo>
                    <a:pt x="147" y="338"/>
                  </a:lnTo>
                  <a:lnTo>
                    <a:pt x="154" y="325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20"/>
                  </a:lnTo>
                  <a:lnTo>
                    <a:pt x="181" y="330"/>
                  </a:lnTo>
                  <a:lnTo>
                    <a:pt x="183" y="351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4"/>
                  </a:lnTo>
                  <a:lnTo>
                    <a:pt x="73" y="361"/>
                  </a:lnTo>
                  <a:lnTo>
                    <a:pt x="21" y="281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1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4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4" y="117"/>
                  </a:lnTo>
                  <a:lnTo>
                    <a:pt x="55" y="159"/>
                  </a:lnTo>
                  <a:lnTo>
                    <a:pt x="53" y="187"/>
                  </a:lnTo>
                  <a:lnTo>
                    <a:pt x="53" y="203"/>
                  </a:lnTo>
                  <a:lnTo>
                    <a:pt x="57" y="221"/>
                  </a:lnTo>
                  <a:lnTo>
                    <a:pt x="62" y="242"/>
                  </a:lnTo>
                  <a:lnTo>
                    <a:pt x="67" y="260"/>
                  </a:lnTo>
                  <a:lnTo>
                    <a:pt x="73" y="283"/>
                  </a:lnTo>
                  <a:lnTo>
                    <a:pt x="80" y="294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1" name="Freeform 47"/>
            <p:cNvSpPr>
              <a:spLocks/>
            </p:cNvSpPr>
            <p:nvPr/>
          </p:nvSpPr>
          <p:spPr bwMode="auto">
            <a:xfrm>
              <a:off x="2869" y="161"/>
              <a:ext cx="183" cy="387"/>
            </a:xfrm>
            <a:custGeom>
              <a:avLst/>
              <a:gdLst>
                <a:gd name="T0" fmla="*/ 103 w 183"/>
                <a:gd name="T1" fmla="*/ 324 h 387"/>
                <a:gd name="T2" fmla="*/ 131 w 183"/>
                <a:gd name="T3" fmla="*/ 343 h 387"/>
                <a:gd name="T4" fmla="*/ 147 w 183"/>
                <a:gd name="T5" fmla="*/ 337 h 387"/>
                <a:gd name="T6" fmla="*/ 153 w 183"/>
                <a:gd name="T7" fmla="*/ 324 h 387"/>
                <a:gd name="T8" fmla="*/ 156 w 183"/>
                <a:gd name="T9" fmla="*/ 309 h 387"/>
                <a:gd name="T10" fmla="*/ 158 w 183"/>
                <a:gd name="T11" fmla="*/ 309 h 387"/>
                <a:gd name="T12" fmla="*/ 165 w 183"/>
                <a:gd name="T13" fmla="*/ 312 h 387"/>
                <a:gd name="T14" fmla="*/ 174 w 183"/>
                <a:gd name="T15" fmla="*/ 319 h 387"/>
                <a:gd name="T16" fmla="*/ 181 w 183"/>
                <a:gd name="T17" fmla="*/ 330 h 387"/>
                <a:gd name="T18" fmla="*/ 183 w 183"/>
                <a:gd name="T19" fmla="*/ 350 h 387"/>
                <a:gd name="T20" fmla="*/ 174 w 183"/>
                <a:gd name="T21" fmla="*/ 369 h 387"/>
                <a:gd name="T22" fmla="*/ 158 w 183"/>
                <a:gd name="T23" fmla="*/ 384 h 387"/>
                <a:gd name="T24" fmla="*/ 133 w 183"/>
                <a:gd name="T25" fmla="*/ 387 h 387"/>
                <a:gd name="T26" fmla="*/ 105 w 183"/>
                <a:gd name="T27" fmla="*/ 379 h 387"/>
                <a:gd name="T28" fmla="*/ 87 w 183"/>
                <a:gd name="T29" fmla="*/ 371 h 387"/>
                <a:gd name="T30" fmla="*/ 78 w 183"/>
                <a:gd name="T31" fmla="*/ 363 h 387"/>
                <a:gd name="T32" fmla="*/ 73 w 183"/>
                <a:gd name="T33" fmla="*/ 361 h 387"/>
                <a:gd name="T34" fmla="*/ 21 w 183"/>
                <a:gd name="T35" fmla="*/ 280 h 387"/>
                <a:gd name="T36" fmla="*/ 0 w 183"/>
                <a:gd name="T37" fmla="*/ 200 h 387"/>
                <a:gd name="T38" fmla="*/ 5 w 183"/>
                <a:gd name="T39" fmla="*/ 127 h 387"/>
                <a:gd name="T40" fmla="*/ 28 w 183"/>
                <a:gd name="T41" fmla="*/ 65 h 387"/>
                <a:gd name="T42" fmla="*/ 62 w 183"/>
                <a:gd name="T43" fmla="*/ 21 h 387"/>
                <a:gd name="T44" fmla="*/ 105 w 183"/>
                <a:gd name="T45" fmla="*/ 0 h 387"/>
                <a:gd name="T46" fmla="*/ 147 w 183"/>
                <a:gd name="T47" fmla="*/ 10 h 387"/>
                <a:gd name="T48" fmla="*/ 181 w 183"/>
                <a:gd name="T49" fmla="*/ 57 h 387"/>
                <a:gd name="T50" fmla="*/ 181 w 183"/>
                <a:gd name="T51" fmla="*/ 60 h 387"/>
                <a:gd name="T52" fmla="*/ 179 w 183"/>
                <a:gd name="T53" fmla="*/ 65 h 387"/>
                <a:gd name="T54" fmla="*/ 174 w 183"/>
                <a:gd name="T55" fmla="*/ 70 h 387"/>
                <a:gd name="T56" fmla="*/ 174 w 183"/>
                <a:gd name="T57" fmla="*/ 73 h 387"/>
                <a:gd name="T58" fmla="*/ 163 w 183"/>
                <a:gd name="T59" fmla="*/ 73 h 387"/>
                <a:gd name="T60" fmla="*/ 158 w 183"/>
                <a:gd name="T61" fmla="*/ 73 h 387"/>
                <a:gd name="T62" fmla="*/ 153 w 183"/>
                <a:gd name="T63" fmla="*/ 73 h 387"/>
                <a:gd name="T64" fmla="*/ 153 w 183"/>
                <a:gd name="T65" fmla="*/ 73 h 387"/>
                <a:gd name="T66" fmla="*/ 137 w 183"/>
                <a:gd name="T67" fmla="*/ 62 h 387"/>
                <a:gd name="T68" fmla="*/ 124 w 183"/>
                <a:gd name="T69" fmla="*/ 57 h 387"/>
                <a:gd name="T70" fmla="*/ 112 w 183"/>
                <a:gd name="T71" fmla="*/ 57 h 387"/>
                <a:gd name="T72" fmla="*/ 103 w 183"/>
                <a:gd name="T73" fmla="*/ 60 h 387"/>
                <a:gd name="T74" fmla="*/ 94 w 183"/>
                <a:gd name="T75" fmla="*/ 65 h 387"/>
                <a:gd name="T76" fmla="*/ 89 w 183"/>
                <a:gd name="T77" fmla="*/ 70 h 387"/>
                <a:gd name="T78" fmla="*/ 85 w 183"/>
                <a:gd name="T79" fmla="*/ 73 h 387"/>
                <a:gd name="T80" fmla="*/ 85 w 183"/>
                <a:gd name="T81" fmla="*/ 75 h 387"/>
                <a:gd name="T82" fmla="*/ 62 w 183"/>
                <a:gd name="T83" fmla="*/ 117 h 387"/>
                <a:gd name="T84" fmla="*/ 53 w 183"/>
                <a:gd name="T85" fmla="*/ 158 h 387"/>
                <a:gd name="T86" fmla="*/ 53 w 183"/>
                <a:gd name="T87" fmla="*/ 187 h 387"/>
                <a:gd name="T88" fmla="*/ 53 w 183"/>
                <a:gd name="T89" fmla="*/ 202 h 387"/>
                <a:gd name="T90" fmla="*/ 57 w 183"/>
                <a:gd name="T91" fmla="*/ 221 h 387"/>
                <a:gd name="T92" fmla="*/ 62 w 183"/>
                <a:gd name="T93" fmla="*/ 241 h 387"/>
                <a:gd name="T94" fmla="*/ 66 w 183"/>
                <a:gd name="T95" fmla="*/ 260 h 387"/>
                <a:gd name="T96" fmla="*/ 73 w 183"/>
                <a:gd name="T97" fmla="*/ 283 h 387"/>
                <a:gd name="T98" fmla="*/ 80 w 183"/>
                <a:gd name="T99" fmla="*/ 293 h 387"/>
                <a:gd name="T100" fmla="*/ 87 w 183"/>
                <a:gd name="T101" fmla="*/ 304 h 387"/>
                <a:gd name="T102" fmla="*/ 94 w 183"/>
                <a:gd name="T103" fmla="*/ 317 h 387"/>
                <a:gd name="T104" fmla="*/ 103 w 183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"/>
                <a:gd name="T160" fmla="*/ 0 h 387"/>
                <a:gd name="T161" fmla="*/ 183 w 183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" h="387">
                  <a:moveTo>
                    <a:pt x="103" y="324"/>
                  </a:moveTo>
                  <a:lnTo>
                    <a:pt x="131" y="343"/>
                  </a:lnTo>
                  <a:lnTo>
                    <a:pt x="147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19"/>
                  </a:lnTo>
                  <a:lnTo>
                    <a:pt x="181" y="330"/>
                  </a:lnTo>
                  <a:lnTo>
                    <a:pt x="183" y="350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0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3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3" y="187"/>
                  </a:lnTo>
                  <a:lnTo>
                    <a:pt x="53" y="202"/>
                  </a:lnTo>
                  <a:lnTo>
                    <a:pt x="57" y="221"/>
                  </a:lnTo>
                  <a:lnTo>
                    <a:pt x="62" y="241"/>
                  </a:lnTo>
                  <a:lnTo>
                    <a:pt x="66" y="260"/>
                  </a:lnTo>
                  <a:lnTo>
                    <a:pt x="73" y="283"/>
                  </a:lnTo>
                  <a:lnTo>
                    <a:pt x="80" y="293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2" name="Freeform 48"/>
            <p:cNvSpPr>
              <a:spLocks/>
            </p:cNvSpPr>
            <p:nvPr/>
          </p:nvSpPr>
          <p:spPr bwMode="auto">
            <a:xfrm>
              <a:off x="2869" y="161"/>
              <a:ext cx="183" cy="387"/>
            </a:xfrm>
            <a:custGeom>
              <a:avLst/>
              <a:gdLst>
                <a:gd name="T0" fmla="*/ 103 w 183"/>
                <a:gd name="T1" fmla="*/ 324 h 387"/>
                <a:gd name="T2" fmla="*/ 147 w 183"/>
                <a:gd name="T3" fmla="*/ 337 h 387"/>
                <a:gd name="T4" fmla="*/ 156 w 183"/>
                <a:gd name="T5" fmla="*/ 309 h 387"/>
                <a:gd name="T6" fmla="*/ 158 w 183"/>
                <a:gd name="T7" fmla="*/ 309 h 387"/>
                <a:gd name="T8" fmla="*/ 174 w 183"/>
                <a:gd name="T9" fmla="*/ 319 h 387"/>
                <a:gd name="T10" fmla="*/ 181 w 183"/>
                <a:gd name="T11" fmla="*/ 330 h 387"/>
                <a:gd name="T12" fmla="*/ 174 w 183"/>
                <a:gd name="T13" fmla="*/ 369 h 387"/>
                <a:gd name="T14" fmla="*/ 133 w 183"/>
                <a:gd name="T15" fmla="*/ 387 h 387"/>
                <a:gd name="T16" fmla="*/ 105 w 183"/>
                <a:gd name="T17" fmla="*/ 379 h 387"/>
                <a:gd name="T18" fmla="*/ 78 w 183"/>
                <a:gd name="T19" fmla="*/ 363 h 387"/>
                <a:gd name="T20" fmla="*/ 73 w 183"/>
                <a:gd name="T21" fmla="*/ 361 h 387"/>
                <a:gd name="T22" fmla="*/ 0 w 183"/>
                <a:gd name="T23" fmla="*/ 200 h 387"/>
                <a:gd name="T24" fmla="*/ 28 w 183"/>
                <a:gd name="T25" fmla="*/ 65 h 387"/>
                <a:gd name="T26" fmla="*/ 105 w 183"/>
                <a:gd name="T27" fmla="*/ 0 h 387"/>
                <a:gd name="T28" fmla="*/ 181 w 183"/>
                <a:gd name="T29" fmla="*/ 57 h 387"/>
                <a:gd name="T30" fmla="*/ 181 w 183"/>
                <a:gd name="T31" fmla="*/ 60 h 387"/>
                <a:gd name="T32" fmla="*/ 174 w 183"/>
                <a:gd name="T33" fmla="*/ 70 h 387"/>
                <a:gd name="T34" fmla="*/ 174 w 183"/>
                <a:gd name="T35" fmla="*/ 73 h 387"/>
                <a:gd name="T36" fmla="*/ 158 w 183"/>
                <a:gd name="T37" fmla="*/ 73 h 387"/>
                <a:gd name="T38" fmla="*/ 153 w 183"/>
                <a:gd name="T39" fmla="*/ 73 h 387"/>
                <a:gd name="T40" fmla="*/ 137 w 183"/>
                <a:gd name="T41" fmla="*/ 62 h 387"/>
                <a:gd name="T42" fmla="*/ 112 w 183"/>
                <a:gd name="T43" fmla="*/ 57 h 387"/>
                <a:gd name="T44" fmla="*/ 94 w 183"/>
                <a:gd name="T45" fmla="*/ 65 h 387"/>
                <a:gd name="T46" fmla="*/ 85 w 183"/>
                <a:gd name="T47" fmla="*/ 73 h 387"/>
                <a:gd name="T48" fmla="*/ 85 w 183"/>
                <a:gd name="T49" fmla="*/ 75 h 387"/>
                <a:gd name="T50" fmla="*/ 53 w 183"/>
                <a:gd name="T51" fmla="*/ 158 h 387"/>
                <a:gd name="T52" fmla="*/ 53 w 183"/>
                <a:gd name="T53" fmla="*/ 202 h 387"/>
                <a:gd name="T54" fmla="*/ 57 w 183"/>
                <a:gd name="T55" fmla="*/ 221 h 387"/>
                <a:gd name="T56" fmla="*/ 66 w 183"/>
                <a:gd name="T57" fmla="*/ 260 h 387"/>
                <a:gd name="T58" fmla="*/ 73 w 183"/>
                <a:gd name="T59" fmla="*/ 283 h 387"/>
                <a:gd name="T60" fmla="*/ 87 w 183"/>
                <a:gd name="T61" fmla="*/ 304 h 387"/>
                <a:gd name="T62" fmla="*/ 103 w 183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3"/>
                <a:gd name="T97" fmla="*/ 0 h 387"/>
                <a:gd name="T98" fmla="*/ 183 w 183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3" h="387">
                  <a:moveTo>
                    <a:pt x="103" y="324"/>
                  </a:moveTo>
                  <a:lnTo>
                    <a:pt x="103" y="324"/>
                  </a:lnTo>
                  <a:lnTo>
                    <a:pt x="131" y="343"/>
                  </a:lnTo>
                  <a:lnTo>
                    <a:pt x="147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4" y="319"/>
                  </a:lnTo>
                  <a:lnTo>
                    <a:pt x="181" y="330"/>
                  </a:lnTo>
                  <a:lnTo>
                    <a:pt x="183" y="350"/>
                  </a:lnTo>
                  <a:lnTo>
                    <a:pt x="174" y="369"/>
                  </a:lnTo>
                  <a:lnTo>
                    <a:pt x="158" y="384"/>
                  </a:lnTo>
                  <a:lnTo>
                    <a:pt x="133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5" y="0"/>
                  </a:lnTo>
                  <a:lnTo>
                    <a:pt x="147" y="10"/>
                  </a:lnTo>
                  <a:lnTo>
                    <a:pt x="181" y="57"/>
                  </a:lnTo>
                  <a:lnTo>
                    <a:pt x="181" y="60"/>
                  </a:lnTo>
                  <a:lnTo>
                    <a:pt x="179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3" y="73"/>
                  </a:lnTo>
                  <a:lnTo>
                    <a:pt x="137" y="62"/>
                  </a:lnTo>
                  <a:lnTo>
                    <a:pt x="124" y="57"/>
                  </a:lnTo>
                  <a:lnTo>
                    <a:pt x="112" y="57"/>
                  </a:lnTo>
                  <a:lnTo>
                    <a:pt x="103" y="60"/>
                  </a:lnTo>
                  <a:lnTo>
                    <a:pt x="94" y="65"/>
                  </a:lnTo>
                  <a:lnTo>
                    <a:pt x="89" y="70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3" y="187"/>
                  </a:lnTo>
                  <a:lnTo>
                    <a:pt x="53" y="202"/>
                  </a:lnTo>
                  <a:lnTo>
                    <a:pt x="57" y="221"/>
                  </a:lnTo>
                  <a:lnTo>
                    <a:pt x="62" y="241"/>
                  </a:lnTo>
                  <a:lnTo>
                    <a:pt x="66" y="260"/>
                  </a:lnTo>
                  <a:lnTo>
                    <a:pt x="73" y="283"/>
                  </a:lnTo>
                  <a:lnTo>
                    <a:pt x="80" y="293"/>
                  </a:lnTo>
                  <a:lnTo>
                    <a:pt x="87" y="304"/>
                  </a:lnTo>
                  <a:lnTo>
                    <a:pt x="94" y="317"/>
                  </a:lnTo>
                  <a:lnTo>
                    <a:pt x="103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3" name="Freeform 49"/>
            <p:cNvSpPr>
              <a:spLocks/>
            </p:cNvSpPr>
            <p:nvPr/>
          </p:nvSpPr>
          <p:spPr bwMode="auto">
            <a:xfrm>
              <a:off x="3086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29 w 181"/>
                <a:gd name="T3" fmla="*/ 343 h 387"/>
                <a:gd name="T4" fmla="*/ 147 w 181"/>
                <a:gd name="T5" fmla="*/ 337 h 387"/>
                <a:gd name="T6" fmla="*/ 154 w 181"/>
                <a:gd name="T7" fmla="*/ 324 h 387"/>
                <a:gd name="T8" fmla="*/ 156 w 181"/>
                <a:gd name="T9" fmla="*/ 309 h 387"/>
                <a:gd name="T10" fmla="*/ 158 w 181"/>
                <a:gd name="T11" fmla="*/ 309 h 387"/>
                <a:gd name="T12" fmla="*/ 165 w 181"/>
                <a:gd name="T13" fmla="*/ 312 h 387"/>
                <a:gd name="T14" fmla="*/ 172 w 181"/>
                <a:gd name="T15" fmla="*/ 319 h 387"/>
                <a:gd name="T16" fmla="*/ 179 w 181"/>
                <a:gd name="T17" fmla="*/ 330 h 387"/>
                <a:gd name="T18" fmla="*/ 181 w 181"/>
                <a:gd name="T19" fmla="*/ 350 h 387"/>
                <a:gd name="T20" fmla="*/ 174 w 181"/>
                <a:gd name="T21" fmla="*/ 369 h 387"/>
                <a:gd name="T22" fmla="*/ 156 w 181"/>
                <a:gd name="T23" fmla="*/ 384 h 387"/>
                <a:gd name="T24" fmla="*/ 131 w 181"/>
                <a:gd name="T25" fmla="*/ 387 h 387"/>
                <a:gd name="T26" fmla="*/ 106 w 181"/>
                <a:gd name="T27" fmla="*/ 379 h 387"/>
                <a:gd name="T28" fmla="*/ 87 w 181"/>
                <a:gd name="T29" fmla="*/ 371 h 387"/>
                <a:gd name="T30" fmla="*/ 78 w 181"/>
                <a:gd name="T31" fmla="*/ 363 h 387"/>
                <a:gd name="T32" fmla="*/ 74 w 181"/>
                <a:gd name="T33" fmla="*/ 361 h 387"/>
                <a:gd name="T34" fmla="*/ 21 w 181"/>
                <a:gd name="T35" fmla="*/ 280 h 387"/>
                <a:gd name="T36" fmla="*/ 0 w 181"/>
                <a:gd name="T37" fmla="*/ 200 h 387"/>
                <a:gd name="T38" fmla="*/ 5 w 181"/>
                <a:gd name="T39" fmla="*/ 127 h 387"/>
                <a:gd name="T40" fmla="*/ 28 w 181"/>
                <a:gd name="T41" fmla="*/ 65 h 387"/>
                <a:gd name="T42" fmla="*/ 62 w 181"/>
                <a:gd name="T43" fmla="*/ 21 h 387"/>
                <a:gd name="T44" fmla="*/ 103 w 181"/>
                <a:gd name="T45" fmla="*/ 0 h 387"/>
                <a:gd name="T46" fmla="*/ 145 w 181"/>
                <a:gd name="T47" fmla="*/ 10 h 387"/>
                <a:gd name="T48" fmla="*/ 179 w 181"/>
                <a:gd name="T49" fmla="*/ 57 h 387"/>
                <a:gd name="T50" fmla="*/ 179 w 181"/>
                <a:gd name="T51" fmla="*/ 60 h 387"/>
                <a:gd name="T52" fmla="*/ 177 w 181"/>
                <a:gd name="T53" fmla="*/ 65 h 387"/>
                <a:gd name="T54" fmla="*/ 174 w 181"/>
                <a:gd name="T55" fmla="*/ 70 h 387"/>
                <a:gd name="T56" fmla="*/ 174 w 181"/>
                <a:gd name="T57" fmla="*/ 73 h 387"/>
                <a:gd name="T58" fmla="*/ 163 w 181"/>
                <a:gd name="T59" fmla="*/ 73 h 387"/>
                <a:gd name="T60" fmla="*/ 156 w 181"/>
                <a:gd name="T61" fmla="*/ 73 h 387"/>
                <a:gd name="T62" fmla="*/ 152 w 181"/>
                <a:gd name="T63" fmla="*/ 73 h 387"/>
                <a:gd name="T64" fmla="*/ 152 w 181"/>
                <a:gd name="T65" fmla="*/ 73 h 387"/>
                <a:gd name="T66" fmla="*/ 136 w 181"/>
                <a:gd name="T67" fmla="*/ 62 h 387"/>
                <a:gd name="T68" fmla="*/ 122 w 181"/>
                <a:gd name="T69" fmla="*/ 57 h 387"/>
                <a:gd name="T70" fmla="*/ 110 w 181"/>
                <a:gd name="T71" fmla="*/ 57 h 387"/>
                <a:gd name="T72" fmla="*/ 101 w 181"/>
                <a:gd name="T73" fmla="*/ 60 h 387"/>
                <a:gd name="T74" fmla="*/ 92 w 181"/>
                <a:gd name="T75" fmla="*/ 65 h 387"/>
                <a:gd name="T76" fmla="*/ 87 w 181"/>
                <a:gd name="T77" fmla="*/ 70 h 387"/>
                <a:gd name="T78" fmla="*/ 85 w 181"/>
                <a:gd name="T79" fmla="*/ 73 h 387"/>
                <a:gd name="T80" fmla="*/ 83 w 181"/>
                <a:gd name="T81" fmla="*/ 75 h 387"/>
                <a:gd name="T82" fmla="*/ 62 w 181"/>
                <a:gd name="T83" fmla="*/ 117 h 387"/>
                <a:gd name="T84" fmla="*/ 53 w 181"/>
                <a:gd name="T85" fmla="*/ 158 h 387"/>
                <a:gd name="T86" fmla="*/ 51 w 181"/>
                <a:gd name="T87" fmla="*/ 187 h 387"/>
                <a:gd name="T88" fmla="*/ 53 w 181"/>
                <a:gd name="T89" fmla="*/ 202 h 387"/>
                <a:gd name="T90" fmla="*/ 55 w 181"/>
                <a:gd name="T91" fmla="*/ 221 h 387"/>
                <a:gd name="T92" fmla="*/ 60 w 181"/>
                <a:gd name="T93" fmla="*/ 241 h 387"/>
                <a:gd name="T94" fmla="*/ 65 w 181"/>
                <a:gd name="T95" fmla="*/ 260 h 387"/>
                <a:gd name="T96" fmla="*/ 74 w 181"/>
                <a:gd name="T97" fmla="*/ 283 h 387"/>
                <a:gd name="T98" fmla="*/ 78 w 181"/>
                <a:gd name="T99" fmla="*/ 293 h 387"/>
                <a:gd name="T100" fmla="*/ 85 w 181"/>
                <a:gd name="T101" fmla="*/ 304 h 387"/>
                <a:gd name="T102" fmla="*/ 92 w 181"/>
                <a:gd name="T103" fmla="*/ 317 h 387"/>
                <a:gd name="T104" fmla="*/ 101 w 181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7"/>
                <a:gd name="T161" fmla="*/ 181 w 181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7">
                  <a:moveTo>
                    <a:pt x="101" y="324"/>
                  </a:moveTo>
                  <a:lnTo>
                    <a:pt x="129" y="343"/>
                  </a:lnTo>
                  <a:lnTo>
                    <a:pt x="147" y="337"/>
                  </a:lnTo>
                  <a:lnTo>
                    <a:pt x="154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9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1" y="387"/>
                  </a:lnTo>
                  <a:lnTo>
                    <a:pt x="106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0"/>
                  </a:lnTo>
                  <a:lnTo>
                    <a:pt x="177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6" y="73"/>
                  </a:lnTo>
                  <a:lnTo>
                    <a:pt x="152" y="73"/>
                  </a:lnTo>
                  <a:lnTo>
                    <a:pt x="136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2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3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1" y="187"/>
                  </a:lnTo>
                  <a:lnTo>
                    <a:pt x="53" y="202"/>
                  </a:lnTo>
                  <a:lnTo>
                    <a:pt x="55" y="221"/>
                  </a:lnTo>
                  <a:lnTo>
                    <a:pt x="60" y="241"/>
                  </a:lnTo>
                  <a:lnTo>
                    <a:pt x="65" y="260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2" y="317"/>
                  </a:lnTo>
                  <a:lnTo>
                    <a:pt x="101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4" name="Freeform 50"/>
            <p:cNvSpPr>
              <a:spLocks/>
            </p:cNvSpPr>
            <p:nvPr/>
          </p:nvSpPr>
          <p:spPr bwMode="auto">
            <a:xfrm>
              <a:off x="3086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47 w 181"/>
                <a:gd name="T3" fmla="*/ 337 h 387"/>
                <a:gd name="T4" fmla="*/ 156 w 181"/>
                <a:gd name="T5" fmla="*/ 309 h 387"/>
                <a:gd name="T6" fmla="*/ 158 w 181"/>
                <a:gd name="T7" fmla="*/ 309 h 387"/>
                <a:gd name="T8" fmla="*/ 172 w 181"/>
                <a:gd name="T9" fmla="*/ 319 h 387"/>
                <a:gd name="T10" fmla="*/ 179 w 181"/>
                <a:gd name="T11" fmla="*/ 330 h 387"/>
                <a:gd name="T12" fmla="*/ 174 w 181"/>
                <a:gd name="T13" fmla="*/ 369 h 387"/>
                <a:gd name="T14" fmla="*/ 131 w 181"/>
                <a:gd name="T15" fmla="*/ 387 h 387"/>
                <a:gd name="T16" fmla="*/ 106 w 181"/>
                <a:gd name="T17" fmla="*/ 379 h 387"/>
                <a:gd name="T18" fmla="*/ 78 w 181"/>
                <a:gd name="T19" fmla="*/ 363 h 387"/>
                <a:gd name="T20" fmla="*/ 74 w 181"/>
                <a:gd name="T21" fmla="*/ 361 h 387"/>
                <a:gd name="T22" fmla="*/ 0 w 181"/>
                <a:gd name="T23" fmla="*/ 200 h 387"/>
                <a:gd name="T24" fmla="*/ 28 w 181"/>
                <a:gd name="T25" fmla="*/ 65 h 387"/>
                <a:gd name="T26" fmla="*/ 103 w 181"/>
                <a:gd name="T27" fmla="*/ 0 h 387"/>
                <a:gd name="T28" fmla="*/ 179 w 181"/>
                <a:gd name="T29" fmla="*/ 57 h 387"/>
                <a:gd name="T30" fmla="*/ 179 w 181"/>
                <a:gd name="T31" fmla="*/ 60 h 387"/>
                <a:gd name="T32" fmla="*/ 174 w 181"/>
                <a:gd name="T33" fmla="*/ 70 h 387"/>
                <a:gd name="T34" fmla="*/ 174 w 181"/>
                <a:gd name="T35" fmla="*/ 73 h 387"/>
                <a:gd name="T36" fmla="*/ 156 w 181"/>
                <a:gd name="T37" fmla="*/ 73 h 387"/>
                <a:gd name="T38" fmla="*/ 152 w 181"/>
                <a:gd name="T39" fmla="*/ 73 h 387"/>
                <a:gd name="T40" fmla="*/ 136 w 181"/>
                <a:gd name="T41" fmla="*/ 62 h 387"/>
                <a:gd name="T42" fmla="*/ 110 w 181"/>
                <a:gd name="T43" fmla="*/ 57 h 387"/>
                <a:gd name="T44" fmla="*/ 92 w 181"/>
                <a:gd name="T45" fmla="*/ 65 h 387"/>
                <a:gd name="T46" fmla="*/ 85 w 181"/>
                <a:gd name="T47" fmla="*/ 73 h 387"/>
                <a:gd name="T48" fmla="*/ 83 w 181"/>
                <a:gd name="T49" fmla="*/ 75 h 387"/>
                <a:gd name="T50" fmla="*/ 53 w 181"/>
                <a:gd name="T51" fmla="*/ 158 h 387"/>
                <a:gd name="T52" fmla="*/ 53 w 181"/>
                <a:gd name="T53" fmla="*/ 202 h 387"/>
                <a:gd name="T54" fmla="*/ 55 w 181"/>
                <a:gd name="T55" fmla="*/ 221 h 387"/>
                <a:gd name="T56" fmla="*/ 65 w 181"/>
                <a:gd name="T57" fmla="*/ 260 h 387"/>
                <a:gd name="T58" fmla="*/ 74 w 181"/>
                <a:gd name="T59" fmla="*/ 283 h 387"/>
                <a:gd name="T60" fmla="*/ 85 w 181"/>
                <a:gd name="T61" fmla="*/ 304 h 387"/>
                <a:gd name="T62" fmla="*/ 101 w 181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7"/>
                <a:gd name="T98" fmla="*/ 181 w 181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7">
                  <a:moveTo>
                    <a:pt x="101" y="324"/>
                  </a:moveTo>
                  <a:lnTo>
                    <a:pt x="101" y="324"/>
                  </a:lnTo>
                  <a:lnTo>
                    <a:pt x="129" y="343"/>
                  </a:lnTo>
                  <a:lnTo>
                    <a:pt x="147" y="337"/>
                  </a:lnTo>
                  <a:lnTo>
                    <a:pt x="154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9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1" y="387"/>
                  </a:lnTo>
                  <a:lnTo>
                    <a:pt x="106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1"/>
                  </a:lnTo>
                  <a:lnTo>
                    <a:pt x="21" y="280"/>
                  </a:lnTo>
                  <a:lnTo>
                    <a:pt x="0" y="200"/>
                  </a:lnTo>
                  <a:lnTo>
                    <a:pt x="5" y="127"/>
                  </a:lnTo>
                  <a:lnTo>
                    <a:pt x="28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0"/>
                  </a:lnTo>
                  <a:lnTo>
                    <a:pt x="177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3" y="73"/>
                  </a:lnTo>
                  <a:lnTo>
                    <a:pt x="156" y="73"/>
                  </a:lnTo>
                  <a:lnTo>
                    <a:pt x="152" y="73"/>
                  </a:lnTo>
                  <a:lnTo>
                    <a:pt x="136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2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3" y="75"/>
                  </a:lnTo>
                  <a:lnTo>
                    <a:pt x="62" y="117"/>
                  </a:lnTo>
                  <a:lnTo>
                    <a:pt x="53" y="158"/>
                  </a:lnTo>
                  <a:lnTo>
                    <a:pt x="51" y="187"/>
                  </a:lnTo>
                  <a:lnTo>
                    <a:pt x="53" y="202"/>
                  </a:lnTo>
                  <a:lnTo>
                    <a:pt x="55" y="221"/>
                  </a:lnTo>
                  <a:lnTo>
                    <a:pt x="60" y="241"/>
                  </a:lnTo>
                  <a:lnTo>
                    <a:pt x="65" y="260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2" y="317"/>
                  </a:lnTo>
                  <a:lnTo>
                    <a:pt x="101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5" name="Freeform 51"/>
            <p:cNvSpPr>
              <a:spLocks/>
            </p:cNvSpPr>
            <p:nvPr/>
          </p:nvSpPr>
          <p:spPr bwMode="auto">
            <a:xfrm>
              <a:off x="355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9 w 181"/>
                <a:gd name="T3" fmla="*/ 345 h 389"/>
                <a:gd name="T4" fmla="*/ 147 w 181"/>
                <a:gd name="T5" fmla="*/ 340 h 389"/>
                <a:gd name="T6" fmla="*/ 154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9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1 w 181"/>
                <a:gd name="T25" fmla="*/ 389 h 389"/>
                <a:gd name="T26" fmla="*/ 106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4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8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5 w 181"/>
                <a:gd name="T47" fmla="*/ 10 h 389"/>
                <a:gd name="T48" fmla="*/ 179 w 181"/>
                <a:gd name="T49" fmla="*/ 57 h 389"/>
                <a:gd name="T50" fmla="*/ 179 w 181"/>
                <a:gd name="T51" fmla="*/ 62 h 389"/>
                <a:gd name="T52" fmla="*/ 177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3 w 181"/>
                <a:gd name="T59" fmla="*/ 75 h 389"/>
                <a:gd name="T60" fmla="*/ 156 w 181"/>
                <a:gd name="T61" fmla="*/ 75 h 389"/>
                <a:gd name="T62" fmla="*/ 152 w 181"/>
                <a:gd name="T63" fmla="*/ 72 h 389"/>
                <a:gd name="T64" fmla="*/ 152 w 181"/>
                <a:gd name="T65" fmla="*/ 72 h 389"/>
                <a:gd name="T66" fmla="*/ 135 w 181"/>
                <a:gd name="T67" fmla="*/ 62 h 389"/>
                <a:gd name="T68" fmla="*/ 122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3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1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60 w 181"/>
                <a:gd name="T93" fmla="*/ 244 h 389"/>
                <a:gd name="T94" fmla="*/ 65 w 181"/>
                <a:gd name="T95" fmla="*/ 262 h 389"/>
                <a:gd name="T96" fmla="*/ 74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2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5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6" name="Freeform 52"/>
            <p:cNvSpPr>
              <a:spLocks/>
            </p:cNvSpPr>
            <p:nvPr/>
          </p:nvSpPr>
          <p:spPr bwMode="auto">
            <a:xfrm>
              <a:off x="355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7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9 w 181"/>
                <a:gd name="T11" fmla="*/ 329 h 389"/>
                <a:gd name="T12" fmla="*/ 174 w 181"/>
                <a:gd name="T13" fmla="*/ 371 h 389"/>
                <a:gd name="T14" fmla="*/ 131 w 181"/>
                <a:gd name="T15" fmla="*/ 389 h 389"/>
                <a:gd name="T16" fmla="*/ 106 w 181"/>
                <a:gd name="T17" fmla="*/ 381 h 389"/>
                <a:gd name="T18" fmla="*/ 78 w 181"/>
                <a:gd name="T19" fmla="*/ 363 h 389"/>
                <a:gd name="T20" fmla="*/ 74 w 181"/>
                <a:gd name="T21" fmla="*/ 360 h 389"/>
                <a:gd name="T22" fmla="*/ 0 w 181"/>
                <a:gd name="T23" fmla="*/ 199 h 389"/>
                <a:gd name="T24" fmla="*/ 28 w 181"/>
                <a:gd name="T25" fmla="*/ 64 h 389"/>
                <a:gd name="T26" fmla="*/ 103 w 181"/>
                <a:gd name="T27" fmla="*/ 0 h 389"/>
                <a:gd name="T28" fmla="*/ 179 w 181"/>
                <a:gd name="T29" fmla="*/ 57 h 389"/>
                <a:gd name="T30" fmla="*/ 179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2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3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5 w 181"/>
                <a:gd name="T57" fmla="*/ 262 h 389"/>
                <a:gd name="T58" fmla="*/ 74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2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5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7" name="Freeform 53"/>
            <p:cNvSpPr>
              <a:spLocks/>
            </p:cNvSpPr>
            <p:nvPr/>
          </p:nvSpPr>
          <p:spPr bwMode="auto">
            <a:xfrm>
              <a:off x="377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8 w 181"/>
                <a:gd name="T3" fmla="*/ 345 h 389"/>
                <a:gd name="T4" fmla="*/ 147 w 181"/>
                <a:gd name="T5" fmla="*/ 340 h 389"/>
                <a:gd name="T6" fmla="*/ 154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9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1 w 181"/>
                <a:gd name="T25" fmla="*/ 389 h 389"/>
                <a:gd name="T26" fmla="*/ 105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3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8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4 w 181"/>
                <a:gd name="T47" fmla="*/ 10 h 389"/>
                <a:gd name="T48" fmla="*/ 179 w 181"/>
                <a:gd name="T49" fmla="*/ 57 h 389"/>
                <a:gd name="T50" fmla="*/ 179 w 181"/>
                <a:gd name="T51" fmla="*/ 62 h 389"/>
                <a:gd name="T52" fmla="*/ 176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3 w 181"/>
                <a:gd name="T59" fmla="*/ 75 h 389"/>
                <a:gd name="T60" fmla="*/ 156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1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3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1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60 w 181"/>
                <a:gd name="T93" fmla="*/ 244 h 389"/>
                <a:gd name="T94" fmla="*/ 64 w 181"/>
                <a:gd name="T95" fmla="*/ 262 h 389"/>
                <a:gd name="T96" fmla="*/ 73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8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8" name="Freeform 54"/>
            <p:cNvSpPr>
              <a:spLocks/>
            </p:cNvSpPr>
            <p:nvPr/>
          </p:nvSpPr>
          <p:spPr bwMode="auto">
            <a:xfrm>
              <a:off x="377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7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9 w 181"/>
                <a:gd name="T11" fmla="*/ 329 h 389"/>
                <a:gd name="T12" fmla="*/ 174 w 181"/>
                <a:gd name="T13" fmla="*/ 371 h 389"/>
                <a:gd name="T14" fmla="*/ 131 w 181"/>
                <a:gd name="T15" fmla="*/ 389 h 389"/>
                <a:gd name="T16" fmla="*/ 105 w 181"/>
                <a:gd name="T17" fmla="*/ 381 h 389"/>
                <a:gd name="T18" fmla="*/ 78 w 181"/>
                <a:gd name="T19" fmla="*/ 363 h 389"/>
                <a:gd name="T20" fmla="*/ 73 w 181"/>
                <a:gd name="T21" fmla="*/ 360 h 389"/>
                <a:gd name="T22" fmla="*/ 0 w 181"/>
                <a:gd name="T23" fmla="*/ 199 h 389"/>
                <a:gd name="T24" fmla="*/ 28 w 181"/>
                <a:gd name="T25" fmla="*/ 64 h 389"/>
                <a:gd name="T26" fmla="*/ 103 w 181"/>
                <a:gd name="T27" fmla="*/ 0 h 389"/>
                <a:gd name="T28" fmla="*/ 179 w 181"/>
                <a:gd name="T29" fmla="*/ 57 h 389"/>
                <a:gd name="T30" fmla="*/ 179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3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3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8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6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79" name="Freeform 55"/>
            <p:cNvSpPr>
              <a:spLocks/>
            </p:cNvSpPr>
            <p:nvPr/>
          </p:nvSpPr>
          <p:spPr bwMode="auto">
            <a:xfrm>
              <a:off x="4014" y="169"/>
              <a:ext cx="180" cy="387"/>
            </a:xfrm>
            <a:custGeom>
              <a:avLst/>
              <a:gdLst>
                <a:gd name="T0" fmla="*/ 100 w 180"/>
                <a:gd name="T1" fmla="*/ 324 h 387"/>
                <a:gd name="T2" fmla="*/ 128 w 180"/>
                <a:gd name="T3" fmla="*/ 342 h 387"/>
                <a:gd name="T4" fmla="*/ 146 w 180"/>
                <a:gd name="T5" fmla="*/ 337 h 387"/>
                <a:gd name="T6" fmla="*/ 153 w 180"/>
                <a:gd name="T7" fmla="*/ 324 h 387"/>
                <a:gd name="T8" fmla="*/ 155 w 180"/>
                <a:gd name="T9" fmla="*/ 309 h 387"/>
                <a:gd name="T10" fmla="*/ 157 w 180"/>
                <a:gd name="T11" fmla="*/ 309 h 387"/>
                <a:gd name="T12" fmla="*/ 164 w 180"/>
                <a:gd name="T13" fmla="*/ 311 h 387"/>
                <a:gd name="T14" fmla="*/ 171 w 180"/>
                <a:gd name="T15" fmla="*/ 319 h 387"/>
                <a:gd name="T16" fmla="*/ 178 w 180"/>
                <a:gd name="T17" fmla="*/ 329 h 387"/>
                <a:gd name="T18" fmla="*/ 180 w 180"/>
                <a:gd name="T19" fmla="*/ 350 h 387"/>
                <a:gd name="T20" fmla="*/ 173 w 180"/>
                <a:gd name="T21" fmla="*/ 368 h 387"/>
                <a:gd name="T22" fmla="*/ 155 w 180"/>
                <a:gd name="T23" fmla="*/ 384 h 387"/>
                <a:gd name="T24" fmla="*/ 130 w 180"/>
                <a:gd name="T25" fmla="*/ 387 h 387"/>
                <a:gd name="T26" fmla="*/ 105 w 180"/>
                <a:gd name="T27" fmla="*/ 379 h 387"/>
                <a:gd name="T28" fmla="*/ 86 w 180"/>
                <a:gd name="T29" fmla="*/ 371 h 387"/>
                <a:gd name="T30" fmla="*/ 77 w 180"/>
                <a:gd name="T31" fmla="*/ 363 h 387"/>
                <a:gd name="T32" fmla="*/ 73 w 180"/>
                <a:gd name="T33" fmla="*/ 361 h 387"/>
                <a:gd name="T34" fmla="*/ 20 w 180"/>
                <a:gd name="T35" fmla="*/ 280 h 387"/>
                <a:gd name="T36" fmla="*/ 0 w 180"/>
                <a:gd name="T37" fmla="*/ 200 h 387"/>
                <a:gd name="T38" fmla="*/ 4 w 180"/>
                <a:gd name="T39" fmla="*/ 127 h 387"/>
                <a:gd name="T40" fmla="*/ 27 w 180"/>
                <a:gd name="T41" fmla="*/ 65 h 387"/>
                <a:gd name="T42" fmla="*/ 61 w 180"/>
                <a:gd name="T43" fmla="*/ 21 h 387"/>
                <a:gd name="T44" fmla="*/ 103 w 180"/>
                <a:gd name="T45" fmla="*/ 0 h 387"/>
                <a:gd name="T46" fmla="*/ 144 w 180"/>
                <a:gd name="T47" fmla="*/ 10 h 387"/>
                <a:gd name="T48" fmla="*/ 178 w 180"/>
                <a:gd name="T49" fmla="*/ 57 h 387"/>
                <a:gd name="T50" fmla="*/ 178 w 180"/>
                <a:gd name="T51" fmla="*/ 59 h 387"/>
                <a:gd name="T52" fmla="*/ 176 w 180"/>
                <a:gd name="T53" fmla="*/ 65 h 387"/>
                <a:gd name="T54" fmla="*/ 173 w 180"/>
                <a:gd name="T55" fmla="*/ 70 h 387"/>
                <a:gd name="T56" fmla="*/ 173 w 180"/>
                <a:gd name="T57" fmla="*/ 72 h 387"/>
                <a:gd name="T58" fmla="*/ 162 w 180"/>
                <a:gd name="T59" fmla="*/ 72 h 387"/>
                <a:gd name="T60" fmla="*/ 155 w 180"/>
                <a:gd name="T61" fmla="*/ 72 h 387"/>
                <a:gd name="T62" fmla="*/ 151 w 180"/>
                <a:gd name="T63" fmla="*/ 72 h 387"/>
                <a:gd name="T64" fmla="*/ 151 w 180"/>
                <a:gd name="T65" fmla="*/ 72 h 387"/>
                <a:gd name="T66" fmla="*/ 135 w 180"/>
                <a:gd name="T67" fmla="*/ 62 h 387"/>
                <a:gd name="T68" fmla="*/ 121 w 180"/>
                <a:gd name="T69" fmla="*/ 57 h 387"/>
                <a:gd name="T70" fmla="*/ 109 w 180"/>
                <a:gd name="T71" fmla="*/ 57 h 387"/>
                <a:gd name="T72" fmla="*/ 100 w 180"/>
                <a:gd name="T73" fmla="*/ 59 h 387"/>
                <a:gd name="T74" fmla="*/ 91 w 180"/>
                <a:gd name="T75" fmla="*/ 65 h 387"/>
                <a:gd name="T76" fmla="*/ 86 w 180"/>
                <a:gd name="T77" fmla="*/ 70 h 387"/>
                <a:gd name="T78" fmla="*/ 84 w 180"/>
                <a:gd name="T79" fmla="*/ 72 h 387"/>
                <a:gd name="T80" fmla="*/ 82 w 180"/>
                <a:gd name="T81" fmla="*/ 75 h 387"/>
                <a:gd name="T82" fmla="*/ 61 w 180"/>
                <a:gd name="T83" fmla="*/ 117 h 387"/>
                <a:gd name="T84" fmla="*/ 52 w 180"/>
                <a:gd name="T85" fmla="*/ 158 h 387"/>
                <a:gd name="T86" fmla="*/ 50 w 180"/>
                <a:gd name="T87" fmla="*/ 187 h 387"/>
                <a:gd name="T88" fmla="*/ 52 w 180"/>
                <a:gd name="T89" fmla="*/ 202 h 387"/>
                <a:gd name="T90" fmla="*/ 54 w 180"/>
                <a:gd name="T91" fmla="*/ 220 h 387"/>
                <a:gd name="T92" fmla="*/ 59 w 180"/>
                <a:gd name="T93" fmla="*/ 241 h 387"/>
                <a:gd name="T94" fmla="*/ 64 w 180"/>
                <a:gd name="T95" fmla="*/ 259 h 387"/>
                <a:gd name="T96" fmla="*/ 73 w 180"/>
                <a:gd name="T97" fmla="*/ 283 h 387"/>
                <a:gd name="T98" fmla="*/ 77 w 180"/>
                <a:gd name="T99" fmla="*/ 293 h 387"/>
                <a:gd name="T100" fmla="*/ 84 w 180"/>
                <a:gd name="T101" fmla="*/ 304 h 387"/>
                <a:gd name="T102" fmla="*/ 91 w 180"/>
                <a:gd name="T103" fmla="*/ 316 h 387"/>
                <a:gd name="T104" fmla="*/ 100 w 180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387"/>
                <a:gd name="T161" fmla="*/ 180 w 180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387">
                  <a:moveTo>
                    <a:pt x="100" y="324"/>
                  </a:moveTo>
                  <a:lnTo>
                    <a:pt x="128" y="342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5" y="309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68"/>
                  </a:lnTo>
                  <a:lnTo>
                    <a:pt x="155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6" y="371"/>
                  </a:lnTo>
                  <a:lnTo>
                    <a:pt x="77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1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59"/>
                  </a:lnTo>
                  <a:lnTo>
                    <a:pt x="176" y="65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2"/>
                  </a:lnTo>
                  <a:lnTo>
                    <a:pt x="155" y="72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5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2" y="75"/>
                  </a:lnTo>
                  <a:lnTo>
                    <a:pt x="61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4" y="220"/>
                  </a:lnTo>
                  <a:lnTo>
                    <a:pt x="59" y="241"/>
                  </a:lnTo>
                  <a:lnTo>
                    <a:pt x="64" y="259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4"/>
                  </a:lnTo>
                  <a:lnTo>
                    <a:pt x="91" y="316"/>
                  </a:lnTo>
                  <a:lnTo>
                    <a:pt x="100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80" name="Freeform 56"/>
            <p:cNvSpPr>
              <a:spLocks/>
            </p:cNvSpPr>
            <p:nvPr/>
          </p:nvSpPr>
          <p:spPr bwMode="auto">
            <a:xfrm>
              <a:off x="4014" y="169"/>
              <a:ext cx="180" cy="387"/>
            </a:xfrm>
            <a:custGeom>
              <a:avLst/>
              <a:gdLst>
                <a:gd name="T0" fmla="*/ 100 w 180"/>
                <a:gd name="T1" fmla="*/ 324 h 387"/>
                <a:gd name="T2" fmla="*/ 146 w 180"/>
                <a:gd name="T3" fmla="*/ 337 h 387"/>
                <a:gd name="T4" fmla="*/ 155 w 180"/>
                <a:gd name="T5" fmla="*/ 309 h 387"/>
                <a:gd name="T6" fmla="*/ 157 w 180"/>
                <a:gd name="T7" fmla="*/ 309 h 387"/>
                <a:gd name="T8" fmla="*/ 171 w 180"/>
                <a:gd name="T9" fmla="*/ 319 h 387"/>
                <a:gd name="T10" fmla="*/ 178 w 180"/>
                <a:gd name="T11" fmla="*/ 329 h 387"/>
                <a:gd name="T12" fmla="*/ 173 w 180"/>
                <a:gd name="T13" fmla="*/ 368 h 387"/>
                <a:gd name="T14" fmla="*/ 130 w 180"/>
                <a:gd name="T15" fmla="*/ 387 h 387"/>
                <a:gd name="T16" fmla="*/ 105 w 180"/>
                <a:gd name="T17" fmla="*/ 379 h 387"/>
                <a:gd name="T18" fmla="*/ 77 w 180"/>
                <a:gd name="T19" fmla="*/ 363 h 387"/>
                <a:gd name="T20" fmla="*/ 73 w 180"/>
                <a:gd name="T21" fmla="*/ 361 h 387"/>
                <a:gd name="T22" fmla="*/ 0 w 180"/>
                <a:gd name="T23" fmla="*/ 200 h 387"/>
                <a:gd name="T24" fmla="*/ 27 w 180"/>
                <a:gd name="T25" fmla="*/ 65 h 387"/>
                <a:gd name="T26" fmla="*/ 103 w 180"/>
                <a:gd name="T27" fmla="*/ 0 h 387"/>
                <a:gd name="T28" fmla="*/ 178 w 180"/>
                <a:gd name="T29" fmla="*/ 57 h 387"/>
                <a:gd name="T30" fmla="*/ 178 w 180"/>
                <a:gd name="T31" fmla="*/ 59 h 387"/>
                <a:gd name="T32" fmla="*/ 173 w 180"/>
                <a:gd name="T33" fmla="*/ 70 h 387"/>
                <a:gd name="T34" fmla="*/ 173 w 180"/>
                <a:gd name="T35" fmla="*/ 72 h 387"/>
                <a:gd name="T36" fmla="*/ 155 w 180"/>
                <a:gd name="T37" fmla="*/ 72 h 387"/>
                <a:gd name="T38" fmla="*/ 151 w 180"/>
                <a:gd name="T39" fmla="*/ 72 h 387"/>
                <a:gd name="T40" fmla="*/ 135 w 180"/>
                <a:gd name="T41" fmla="*/ 62 h 387"/>
                <a:gd name="T42" fmla="*/ 109 w 180"/>
                <a:gd name="T43" fmla="*/ 57 h 387"/>
                <a:gd name="T44" fmla="*/ 91 w 180"/>
                <a:gd name="T45" fmla="*/ 65 h 387"/>
                <a:gd name="T46" fmla="*/ 84 w 180"/>
                <a:gd name="T47" fmla="*/ 72 h 387"/>
                <a:gd name="T48" fmla="*/ 82 w 180"/>
                <a:gd name="T49" fmla="*/ 75 h 387"/>
                <a:gd name="T50" fmla="*/ 52 w 180"/>
                <a:gd name="T51" fmla="*/ 158 h 387"/>
                <a:gd name="T52" fmla="*/ 52 w 180"/>
                <a:gd name="T53" fmla="*/ 202 h 387"/>
                <a:gd name="T54" fmla="*/ 54 w 180"/>
                <a:gd name="T55" fmla="*/ 220 h 387"/>
                <a:gd name="T56" fmla="*/ 64 w 180"/>
                <a:gd name="T57" fmla="*/ 259 h 387"/>
                <a:gd name="T58" fmla="*/ 73 w 180"/>
                <a:gd name="T59" fmla="*/ 283 h 387"/>
                <a:gd name="T60" fmla="*/ 84 w 180"/>
                <a:gd name="T61" fmla="*/ 304 h 387"/>
                <a:gd name="T62" fmla="*/ 100 w 180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387"/>
                <a:gd name="T98" fmla="*/ 180 w 180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387">
                  <a:moveTo>
                    <a:pt x="100" y="324"/>
                  </a:moveTo>
                  <a:lnTo>
                    <a:pt x="100" y="324"/>
                  </a:lnTo>
                  <a:lnTo>
                    <a:pt x="128" y="342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5" y="309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68"/>
                  </a:lnTo>
                  <a:lnTo>
                    <a:pt x="155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6" y="371"/>
                  </a:lnTo>
                  <a:lnTo>
                    <a:pt x="77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1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59"/>
                  </a:lnTo>
                  <a:lnTo>
                    <a:pt x="176" y="65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2"/>
                  </a:lnTo>
                  <a:lnTo>
                    <a:pt x="155" y="72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5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2" y="75"/>
                  </a:lnTo>
                  <a:lnTo>
                    <a:pt x="61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4" y="220"/>
                  </a:lnTo>
                  <a:lnTo>
                    <a:pt x="59" y="241"/>
                  </a:lnTo>
                  <a:lnTo>
                    <a:pt x="64" y="259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4"/>
                  </a:lnTo>
                  <a:lnTo>
                    <a:pt x="91" y="316"/>
                  </a:lnTo>
                  <a:lnTo>
                    <a:pt x="100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81" name="Freeform 57"/>
            <p:cNvSpPr>
              <a:spLocks/>
            </p:cNvSpPr>
            <p:nvPr/>
          </p:nvSpPr>
          <p:spPr bwMode="auto">
            <a:xfrm>
              <a:off x="4220" y="164"/>
              <a:ext cx="180" cy="389"/>
            </a:xfrm>
            <a:custGeom>
              <a:avLst/>
              <a:gdLst>
                <a:gd name="T0" fmla="*/ 100 w 180"/>
                <a:gd name="T1" fmla="*/ 327 h 389"/>
                <a:gd name="T2" fmla="*/ 128 w 180"/>
                <a:gd name="T3" fmla="*/ 345 h 389"/>
                <a:gd name="T4" fmla="*/ 146 w 180"/>
                <a:gd name="T5" fmla="*/ 340 h 389"/>
                <a:gd name="T6" fmla="*/ 153 w 180"/>
                <a:gd name="T7" fmla="*/ 324 h 389"/>
                <a:gd name="T8" fmla="*/ 155 w 180"/>
                <a:gd name="T9" fmla="*/ 311 h 389"/>
                <a:gd name="T10" fmla="*/ 157 w 180"/>
                <a:gd name="T11" fmla="*/ 309 h 389"/>
                <a:gd name="T12" fmla="*/ 164 w 180"/>
                <a:gd name="T13" fmla="*/ 311 h 389"/>
                <a:gd name="T14" fmla="*/ 171 w 180"/>
                <a:gd name="T15" fmla="*/ 319 h 389"/>
                <a:gd name="T16" fmla="*/ 178 w 180"/>
                <a:gd name="T17" fmla="*/ 329 h 389"/>
                <a:gd name="T18" fmla="*/ 180 w 180"/>
                <a:gd name="T19" fmla="*/ 350 h 389"/>
                <a:gd name="T20" fmla="*/ 173 w 180"/>
                <a:gd name="T21" fmla="*/ 371 h 389"/>
                <a:gd name="T22" fmla="*/ 155 w 180"/>
                <a:gd name="T23" fmla="*/ 386 h 389"/>
                <a:gd name="T24" fmla="*/ 130 w 180"/>
                <a:gd name="T25" fmla="*/ 389 h 389"/>
                <a:gd name="T26" fmla="*/ 105 w 180"/>
                <a:gd name="T27" fmla="*/ 381 h 389"/>
                <a:gd name="T28" fmla="*/ 87 w 180"/>
                <a:gd name="T29" fmla="*/ 371 h 389"/>
                <a:gd name="T30" fmla="*/ 77 w 180"/>
                <a:gd name="T31" fmla="*/ 363 h 389"/>
                <a:gd name="T32" fmla="*/ 73 w 180"/>
                <a:gd name="T33" fmla="*/ 360 h 389"/>
                <a:gd name="T34" fmla="*/ 20 w 180"/>
                <a:gd name="T35" fmla="*/ 280 h 389"/>
                <a:gd name="T36" fmla="*/ 0 w 180"/>
                <a:gd name="T37" fmla="*/ 199 h 389"/>
                <a:gd name="T38" fmla="*/ 4 w 180"/>
                <a:gd name="T39" fmla="*/ 127 h 389"/>
                <a:gd name="T40" fmla="*/ 27 w 180"/>
                <a:gd name="T41" fmla="*/ 64 h 389"/>
                <a:gd name="T42" fmla="*/ 61 w 180"/>
                <a:gd name="T43" fmla="*/ 20 h 389"/>
                <a:gd name="T44" fmla="*/ 103 w 180"/>
                <a:gd name="T45" fmla="*/ 0 h 389"/>
                <a:gd name="T46" fmla="*/ 144 w 180"/>
                <a:gd name="T47" fmla="*/ 10 h 389"/>
                <a:gd name="T48" fmla="*/ 178 w 180"/>
                <a:gd name="T49" fmla="*/ 57 h 389"/>
                <a:gd name="T50" fmla="*/ 178 w 180"/>
                <a:gd name="T51" fmla="*/ 62 h 389"/>
                <a:gd name="T52" fmla="*/ 176 w 180"/>
                <a:gd name="T53" fmla="*/ 67 h 389"/>
                <a:gd name="T54" fmla="*/ 173 w 180"/>
                <a:gd name="T55" fmla="*/ 70 h 389"/>
                <a:gd name="T56" fmla="*/ 173 w 180"/>
                <a:gd name="T57" fmla="*/ 72 h 389"/>
                <a:gd name="T58" fmla="*/ 162 w 180"/>
                <a:gd name="T59" fmla="*/ 75 h 389"/>
                <a:gd name="T60" fmla="*/ 155 w 180"/>
                <a:gd name="T61" fmla="*/ 75 h 389"/>
                <a:gd name="T62" fmla="*/ 151 w 180"/>
                <a:gd name="T63" fmla="*/ 72 h 389"/>
                <a:gd name="T64" fmla="*/ 151 w 180"/>
                <a:gd name="T65" fmla="*/ 72 h 389"/>
                <a:gd name="T66" fmla="*/ 135 w 180"/>
                <a:gd name="T67" fmla="*/ 62 h 389"/>
                <a:gd name="T68" fmla="*/ 121 w 180"/>
                <a:gd name="T69" fmla="*/ 57 h 389"/>
                <a:gd name="T70" fmla="*/ 109 w 180"/>
                <a:gd name="T71" fmla="*/ 57 h 389"/>
                <a:gd name="T72" fmla="*/ 100 w 180"/>
                <a:gd name="T73" fmla="*/ 59 h 389"/>
                <a:gd name="T74" fmla="*/ 91 w 180"/>
                <a:gd name="T75" fmla="*/ 64 h 389"/>
                <a:gd name="T76" fmla="*/ 87 w 180"/>
                <a:gd name="T77" fmla="*/ 72 h 389"/>
                <a:gd name="T78" fmla="*/ 84 w 180"/>
                <a:gd name="T79" fmla="*/ 75 h 389"/>
                <a:gd name="T80" fmla="*/ 82 w 180"/>
                <a:gd name="T81" fmla="*/ 77 h 389"/>
                <a:gd name="T82" fmla="*/ 61 w 180"/>
                <a:gd name="T83" fmla="*/ 119 h 389"/>
                <a:gd name="T84" fmla="*/ 52 w 180"/>
                <a:gd name="T85" fmla="*/ 158 h 389"/>
                <a:gd name="T86" fmla="*/ 50 w 180"/>
                <a:gd name="T87" fmla="*/ 189 h 389"/>
                <a:gd name="T88" fmla="*/ 52 w 180"/>
                <a:gd name="T89" fmla="*/ 205 h 389"/>
                <a:gd name="T90" fmla="*/ 54 w 180"/>
                <a:gd name="T91" fmla="*/ 223 h 389"/>
                <a:gd name="T92" fmla="*/ 59 w 180"/>
                <a:gd name="T93" fmla="*/ 244 h 389"/>
                <a:gd name="T94" fmla="*/ 64 w 180"/>
                <a:gd name="T95" fmla="*/ 262 h 389"/>
                <a:gd name="T96" fmla="*/ 73 w 180"/>
                <a:gd name="T97" fmla="*/ 283 h 389"/>
                <a:gd name="T98" fmla="*/ 77 w 180"/>
                <a:gd name="T99" fmla="*/ 293 h 389"/>
                <a:gd name="T100" fmla="*/ 84 w 180"/>
                <a:gd name="T101" fmla="*/ 306 h 389"/>
                <a:gd name="T102" fmla="*/ 91 w 180"/>
                <a:gd name="T103" fmla="*/ 316 h 389"/>
                <a:gd name="T104" fmla="*/ 100 w 180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389"/>
                <a:gd name="T161" fmla="*/ 180 w 180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389">
                  <a:moveTo>
                    <a:pt x="100" y="327"/>
                  </a:move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5" y="311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7" y="363"/>
                  </a:lnTo>
                  <a:lnTo>
                    <a:pt x="73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4" y="127"/>
                  </a:lnTo>
                  <a:lnTo>
                    <a:pt x="27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0" y="189"/>
                  </a:lnTo>
                  <a:lnTo>
                    <a:pt x="52" y="205"/>
                  </a:lnTo>
                  <a:lnTo>
                    <a:pt x="54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6"/>
                  </a:lnTo>
                  <a:lnTo>
                    <a:pt x="91" y="316"/>
                  </a:lnTo>
                  <a:lnTo>
                    <a:pt x="100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82" name="Freeform 58"/>
            <p:cNvSpPr>
              <a:spLocks/>
            </p:cNvSpPr>
            <p:nvPr/>
          </p:nvSpPr>
          <p:spPr bwMode="auto">
            <a:xfrm>
              <a:off x="4220" y="164"/>
              <a:ext cx="180" cy="389"/>
            </a:xfrm>
            <a:custGeom>
              <a:avLst/>
              <a:gdLst>
                <a:gd name="T0" fmla="*/ 100 w 180"/>
                <a:gd name="T1" fmla="*/ 327 h 389"/>
                <a:gd name="T2" fmla="*/ 146 w 180"/>
                <a:gd name="T3" fmla="*/ 340 h 389"/>
                <a:gd name="T4" fmla="*/ 155 w 180"/>
                <a:gd name="T5" fmla="*/ 311 h 389"/>
                <a:gd name="T6" fmla="*/ 157 w 180"/>
                <a:gd name="T7" fmla="*/ 309 h 389"/>
                <a:gd name="T8" fmla="*/ 171 w 180"/>
                <a:gd name="T9" fmla="*/ 319 h 389"/>
                <a:gd name="T10" fmla="*/ 178 w 180"/>
                <a:gd name="T11" fmla="*/ 329 h 389"/>
                <a:gd name="T12" fmla="*/ 173 w 180"/>
                <a:gd name="T13" fmla="*/ 371 h 389"/>
                <a:gd name="T14" fmla="*/ 130 w 180"/>
                <a:gd name="T15" fmla="*/ 389 h 389"/>
                <a:gd name="T16" fmla="*/ 105 w 180"/>
                <a:gd name="T17" fmla="*/ 381 h 389"/>
                <a:gd name="T18" fmla="*/ 77 w 180"/>
                <a:gd name="T19" fmla="*/ 363 h 389"/>
                <a:gd name="T20" fmla="*/ 73 w 180"/>
                <a:gd name="T21" fmla="*/ 360 h 389"/>
                <a:gd name="T22" fmla="*/ 0 w 180"/>
                <a:gd name="T23" fmla="*/ 199 h 389"/>
                <a:gd name="T24" fmla="*/ 27 w 180"/>
                <a:gd name="T25" fmla="*/ 64 h 389"/>
                <a:gd name="T26" fmla="*/ 103 w 180"/>
                <a:gd name="T27" fmla="*/ 0 h 389"/>
                <a:gd name="T28" fmla="*/ 178 w 180"/>
                <a:gd name="T29" fmla="*/ 57 h 389"/>
                <a:gd name="T30" fmla="*/ 178 w 180"/>
                <a:gd name="T31" fmla="*/ 62 h 389"/>
                <a:gd name="T32" fmla="*/ 173 w 180"/>
                <a:gd name="T33" fmla="*/ 70 h 389"/>
                <a:gd name="T34" fmla="*/ 173 w 180"/>
                <a:gd name="T35" fmla="*/ 72 h 389"/>
                <a:gd name="T36" fmla="*/ 155 w 180"/>
                <a:gd name="T37" fmla="*/ 75 h 389"/>
                <a:gd name="T38" fmla="*/ 151 w 180"/>
                <a:gd name="T39" fmla="*/ 72 h 389"/>
                <a:gd name="T40" fmla="*/ 135 w 180"/>
                <a:gd name="T41" fmla="*/ 62 h 389"/>
                <a:gd name="T42" fmla="*/ 109 w 180"/>
                <a:gd name="T43" fmla="*/ 57 h 389"/>
                <a:gd name="T44" fmla="*/ 91 w 180"/>
                <a:gd name="T45" fmla="*/ 64 h 389"/>
                <a:gd name="T46" fmla="*/ 84 w 180"/>
                <a:gd name="T47" fmla="*/ 75 h 389"/>
                <a:gd name="T48" fmla="*/ 82 w 180"/>
                <a:gd name="T49" fmla="*/ 77 h 389"/>
                <a:gd name="T50" fmla="*/ 52 w 180"/>
                <a:gd name="T51" fmla="*/ 158 h 389"/>
                <a:gd name="T52" fmla="*/ 52 w 180"/>
                <a:gd name="T53" fmla="*/ 205 h 389"/>
                <a:gd name="T54" fmla="*/ 54 w 180"/>
                <a:gd name="T55" fmla="*/ 223 h 389"/>
                <a:gd name="T56" fmla="*/ 64 w 180"/>
                <a:gd name="T57" fmla="*/ 262 h 389"/>
                <a:gd name="T58" fmla="*/ 73 w 180"/>
                <a:gd name="T59" fmla="*/ 283 h 389"/>
                <a:gd name="T60" fmla="*/ 84 w 180"/>
                <a:gd name="T61" fmla="*/ 306 h 389"/>
                <a:gd name="T62" fmla="*/ 100 w 180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389"/>
                <a:gd name="T98" fmla="*/ 180 w 180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389">
                  <a:moveTo>
                    <a:pt x="100" y="327"/>
                  </a:moveTo>
                  <a:lnTo>
                    <a:pt x="100" y="327"/>
                  </a:lnTo>
                  <a:lnTo>
                    <a:pt x="128" y="345"/>
                  </a:lnTo>
                  <a:lnTo>
                    <a:pt x="146" y="340"/>
                  </a:lnTo>
                  <a:lnTo>
                    <a:pt x="153" y="324"/>
                  </a:lnTo>
                  <a:lnTo>
                    <a:pt x="155" y="311"/>
                  </a:lnTo>
                  <a:lnTo>
                    <a:pt x="157" y="309"/>
                  </a:lnTo>
                  <a:lnTo>
                    <a:pt x="164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0" y="350"/>
                  </a:lnTo>
                  <a:lnTo>
                    <a:pt x="173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5" y="381"/>
                  </a:lnTo>
                  <a:lnTo>
                    <a:pt x="87" y="371"/>
                  </a:lnTo>
                  <a:lnTo>
                    <a:pt x="77" y="363"/>
                  </a:lnTo>
                  <a:lnTo>
                    <a:pt x="73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4" y="127"/>
                  </a:lnTo>
                  <a:lnTo>
                    <a:pt x="27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3" y="70"/>
                  </a:lnTo>
                  <a:lnTo>
                    <a:pt x="173" y="72"/>
                  </a:lnTo>
                  <a:lnTo>
                    <a:pt x="162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0" y="189"/>
                  </a:lnTo>
                  <a:lnTo>
                    <a:pt x="52" y="205"/>
                  </a:lnTo>
                  <a:lnTo>
                    <a:pt x="54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3" y="283"/>
                  </a:lnTo>
                  <a:lnTo>
                    <a:pt x="77" y="293"/>
                  </a:lnTo>
                  <a:lnTo>
                    <a:pt x="84" y="306"/>
                  </a:lnTo>
                  <a:lnTo>
                    <a:pt x="91" y="316"/>
                  </a:lnTo>
                  <a:lnTo>
                    <a:pt x="100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83" name="Freeform 59"/>
            <p:cNvSpPr>
              <a:spLocks/>
            </p:cNvSpPr>
            <p:nvPr/>
          </p:nvSpPr>
          <p:spPr bwMode="auto">
            <a:xfrm>
              <a:off x="4435" y="164"/>
              <a:ext cx="181" cy="389"/>
            </a:xfrm>
            <a:custGeom>
              <a:avLst/>
              <a:gdLst>
                <a:gd name="T0" fmla="*/ 100 w 181"/>
                <a:gd name="T1" fmla="*/ 327 h 389"/>
                <a:gd name="T2" fmla="*/ 128 w 181"/>
                <a:gd name="T3" fmla="*/ 345 h 389"/>
                <a:gd name="T4" fmla="*/ 144 w 181"/>
                <a:gd name="T5" fmla="*/ 340 h 389"/>
                <a:gd name="T6" fmla="*/ 151 w 181"/>
                <a:gd name="T7" fmla="*/ 324 h 389"/>
                <a:gd name="T8" fmla="*/ 153 w 181"/>
                <a:gd name="T9" fmla="*/ 311 h 389"/>
                <a:gd name="T10" fmla="*/ 155 w 181"/>
                <a:gd name="T11" fmla="*/ 309 h 389"/>
                <a:gd name="T12" fmla="*/ 162 w 181"/>
                <a:gd name="T13" fmla="*/ 311 h 389"/>
                <a:gd name="T14" fmla="*/ 171 w 181"/>
                <a:gd name="T15" fmla="*/ 319 h 389"/>
                <a:gd name="T16" fmla="*/ 178 w 181"/>
                <a:gd name="T17" fmla="*/ 329 h 389"/>
                <a:gd name="T18" fmla="*/ 181 w 181"/>
                <a:gd name="T19" fmla="*/ 350 h 389"/>
                <a:gd name="T20" fmla="*/ 171 w 181"/>
                <a:gd name="T21" fmla="*/ 371 h 389"/>
                <a:gd name="T22" fmla="*/ 155 w 181"/>
                <a:gd name="T23" fmla="*/ 386 h 389"/>
                <a:gd name="T24" fmla="*/ 130 w 181"/>
                <a:gd name="T25" fmla="*/ 389 h 389"/>
                <a:gd name="T26" fmla="*/ 103 w 181"/>
                <a:gd name="T27" fmla="*/ 381 h 389"/>
                <a:gd name="T28" fmla="*/ 84 w 181"/>
                <a:gd name="T29" fmla="*/ 371 h 389"/>
                <a:gd name="T30" fmla="*/ 75 w 181"/>
                <a:gd name="T31" fmla="*/ 363 h 389"/>
                <a:gd name="T32" fmla="*/ 71 w 181"/>
                <a:gd name="T33" fmla="*/ 360 h 389"/>
                <a:gd name="T34" fmla="*/ 20 w 181"/>
                <a:gd name="T35" fmla="*/ 280 h 389"/>
                <a:gd name="T36" fmla="*/ 0 w 181"/>
                <a:gd name="T37" fmla="*/ 199 h 389"/>
                <a:gd name="T38" fmla="*/ 2 w 181"/>
                <a:gd name="T39" fmla="*/ 127 h 389"/>
                <a:gd name="T40" fmla="*/ 25 w 181"/>
                <a:gd name="T41" fmla="*/ 64 h 389"/>
                <a:gd name="T42" fmla="*/ 61 w 181"/>
                <a:gd name="T43" fmla="*/ 20 h 389"/>
                <a:gd name="T44" fmla="*/ 103 w 181"/>
                <a:gd name="T45" fmla="*/ 0 h 389"/>
                <a:gd name="T46" fmla="*/ 144 w 181"/>
                <a:gd name="T47" fmla="*/ 10 h 389"/>
                <a:gd name="T48" fmla="*/ 178 w 181"/>
                <a:gd name="T49" fmla="*/ 57 h 389"/>
                <a:gd name="T50" fmla="*/ 178 w 181"/>
                <a:gd name="T51" fmla="*/ 62 h 389"/>
                <a:gd name="T52" fmla="*/ 176 w 181"/>
                <a:gd name="T53" fmla="*/ 67 h 389"/>
                <a:gd name="T54" fmla="*/ 171 w 181"/>
                <a:gd name="T55" fmla="*/ 70 h 389"/>
                <a:gd name="T56" fmla="*/ 171 w 181"/>
                <a:gd name="T57" fmla="*/ 72 h 389"/>
                <a:gd name="T58" fmla="*/ 160 w 181"/>
                <a:gd name="T59" fmla="*/ 75 h 389"/>
                <a:gd name="T60" fmla="*/ 155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1 w 181"/>
                <a:gd name="T69" fmla="*/ 57 h 389"/>
                <a:gd name="T70" fmla="*/ 110 w 181"/>
                <a:gd name="T71" fmla="*/ 57 h 389"/>
                <a:gd name="T72" fmla="*/ 100 w 181"/>
                <a:gd name="T73" fmla="*/ 59 h 389"/>
                <a:gd name="T74" fmla="*/ 91 w 181"/>
                <a:gd name="T75" fmla="*/ 64 h 389"/>
                <a:gd name="T76" fmla="*/ 87 w 181"/>
                <a:gd name="T77" fmla="*/ 72 h 389"/>
                <a:gd name="T78" fmla="*/ 82 w 181"/>
                <a:gd name="T79" fmla="*/ 75 h 389"/>
                <a:gd name="T80" fmla="*/ 82 w 181"/>
                <a:gd name="T81" fmla="*/ 77 h 389"/>
                <a:gd name="T82" fmla="*/ 61 w 181"/>
                <a:gd name="T83" fmla="*/ 119 h 389"/>
                <a:gd name="T84" fmla="*/ 52 w 181"/>
                <a:gd name="T85" fmla="*/ 158 h 389"/>
                <a:gd name="T86" fmla="*/ 52 w 181"/>
                <a:gd name="T87" fmla="*/ 189 h 389"/>
                <a:gd name="T88" fmla="*/ 52 w 181"/>
                <a:gd name="T89" fmla="*/ 205 h 389"/>
                <a:gd name="T90" fmla="*/ 55 w 181"/>
                <a:gd name="T91" fmla="*/ 223 h 389"/>
                <a:gd name="T92" fmla="*/ 59 w 181"/>
                <a:gd name="T93" fmla="*/ 244 h 389"/>
                <a:gd name="T94" fmla="*/ 64 w 181"/>
                <a:gd name="T95" fmla="*/ 262 h 389"/>
                <a:gd name="T96" fmla="*/ 71 w 181"/>
                <a:gd name="T97" fmla="*/ 283 h 389"/>
                <a:gd name="T98" fmla="*/ 75 w 181"/>
                <a:gd name="T99" fmla="*/ 293 h 389"/>
                <a:gd name="T100" fmla="*/ 82 w 181"/>
                <a:gd name="T101" fmla="*/ 306 h 389"/>
                <a:gd name="T102" fmla="*/ 91 w 181"/>
                <a:gd name="T103" fmla="*/ 316 h 389"/>
                <a:gd name="T104" fmla="*/ 100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0" y="327"/>
                  </a:moveTo>
                  <a:lnTo>
                    <a:pt x="128" y="345"/>
                  </a:lnTo>
                  <a:lnTo>
                    <a:pt x="144" y="340"/>
                  </a:lnTo>
                  <a:lnTo>
                    <a:pt x="151" y="324"/>
                  </a:lnTo>
                  <a:lnTo>
                    <a:pt x="153" y="311"/>
                  </a:lnTo>
                  <a:lnTo>
                    <a:pt x="155" y="309"/>
                  </a:lnTo>
                  <a:lnTo>
                    <a:pt x="162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1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3" y="381"/>
                  </a:lnTo>
                  <a:lnTo>
                    <a:pt x="84" y="371"/>
                  </a:lnTo>
                  <a:lnTo>
                    <a:pt x="75" y="363"/>
                  </a:lnTo>
                  <a:lnTo>
                    <a:pt x="71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2" y="127"/>
                  </a:lnTo>
                  <a:lnTo>
                    <a:pt x="25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1" y="70"/>
                  </a:lnTo>
                  <a:lnTo>
                    <a:pt x="171" y="72"/>
                  </a:lnTo>
                  <a:lnTo>
                    <a:pt x="160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2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2" y="189"/>
                  </a:lnTo>
                  <a:lnTo>
                    <a:pt x="52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1" y="283"/>
                  </a:lnTo>
                  <a:lnTo>
                    <a:pt x="75" y="293"/>
                  </a:lnTo>
                  <a:lnTo>
                    <a:pt x="82" y="306"/>
                  </a:lnTo>
                  <a:lnTo>
                    <a:pt x="91" y="316"/>
                  </a:lnTo>
                  <a:lnTo>
                    <a:pt x="100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84" name="Freeform 60"/>
            <p:cNvSpPr>
              <a:spLocks/>
            </p:cNvSpPr>
            <p:nvPr/>
          </p:nvSpPr>
          <p:spPr bwMode="auto">
            <a:xfrm>
              <a:off x="4435" y="164"/>
              <a:ext cx="181" cy="389"/>
            </a:xfrm>
            <a:custGeom>
              <a:avLst/>
              <a:gdLst>
                <a:gd name="T0" fmla="*/ 100 w 181"/>
                <a:gd name="T1" fmla="*/ 327 h 389"/>
                <a:gd name="T2" fmla="*/ 144 w 181"/>
                <a:gd name="T3" fmla="*/ 340 h 389"/>
                <a:gd name="T4" fmla="*/ 153 w 181"/>
                <a:gd name="T5" fmla="*/ 311 h 389"/>
                <a:gd name="T6" fmla="*/ 155 w 181"/>
                <a:gd name="T7" fmla="*/ 309 h 389"/>
                <a:gd name="T8" fmla="*/ 171 w 181"/>
                <a:gd name="T9" fmla="*/ 319 h 389"/>
                <a:gd name="T10" fmla="*/ 178 w 181"/>
                <a:gd name="T11" fmla="*/ 329 h 389"/>
                <a:gd name="T12" fmla="*/ 171 w 181"/>
                <a:gd name="T13" fmla="*/ 371 h 389"/>
                <a:gd name="T14" fmla="*/ 130 w 181"/>
                <a:gd name="T15" fmla="*/ 389 h 389"/>
                <a:gd name="T16" fmla="*/ 103 w 181"/>
                <a:gd name="T17" fmla="*/ 381 h 389"/>
                <a:gd name="T18" fmla="*/ 75 w 181"/>
                <a:gd name="T19" fmla="*/ 363 h 389"/>
                <a:gd name="T20" fmla="*/ 71 w 181"/>
                <a:gd name="T21" fmla="*/ 360 h 389"/>
                <a:gd name="T22" fmla="*/ 0 w 181"/>
                <a:gd name="T23" fmla="*/ 199 h 389"/>
                <a:gd name="T24" fmla="*/ 25 w 181"/>
                <a:gd name="T25" fmla="*/ 64 h 389"/>
                <a:gd name="T26" fmla="*/ 103 w 181"/>
                <a:gd name="T27" fmla="*/ 0 h 389"/>
                <a:gd name="T28" fmla="*/ 178 w 181"/>
                <a:gd name="T29" fmla="*/ 57 h 389"/>
                <a:gd name="T30" fmla="*/ 178 w 181"/>
                <a:gd name="T31" fmla="*/ 62 h 389"/>
                <a:gd name="T32" fmla="*/ 171 w 181"/>
                <a:gd name="T33" fmla="*/ 70 h 389"/>
                <a:gd name="T34" fmla="*/ 171 w 181"/>
                <a:gd name="T35" fmla="*/ 72 h 389"/>
                <a:gd name="T36" fmla="*/ 155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1 w 181"/>
                <a:gd name="T45" fmla="*/ 64 h 389"/>
                <a:gd name="T46" fmla="*/ 82 w 181"/>
                <a:gd name="T47" fmla="*/ 75 h 389"/>
                <a:gd name="T48" fmla="*/ 82 w 181"/>
                <a:gd name="T49" fmla="*/ 77 h 389"/>
                <a:gd name="T50" fmla="*/ 52 w 181"/>
                <a:gd name="T51" fmla="*/ 158 h 389"/>
                <a:gd name="T52" fmla="*/ 52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1 w 181"/>
                <a:gd name="T59" fmla="*/ 283 h 389"/>
                <a:gd name="T60" fmla="*/ 82 w 181"/>
                <a:gd name="T61" fmla="*/ 306 h 389"/>
                <a:gd name="T62" fmla="*/ 100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0" y="327"/>
                  </a:moveTo>
                  <a:lnTo>
                    <a:pt x="100" y="327"/>
                  </a:lnTo>
                  <a:lnTo>
                    <a:pt x="128" y="345"/>
                  </a:lnTo>
                  <a:lnTo>
                    <a:pt x="144" y="340"/>
                  </a:lnTo>
                  <a:lnTo>
                    <a:pt x="151" y="324"/>
                  </a:lnTo>
                  <a:lnTo>
                    <a:pt x="153" y="311"/>
                  </a:lnTo>
                  <a:lnTo>
                    <a:pt x="155" y="309"/>
                  </a:lnTo>
                  <a:lnTo>
                    <a:pt x="162" y="311"/>
                  </a:lnTo>
                  <a:lnTo>
                    <a:pt x="171" y="319"/>
                  </a:lnTo>
                  <a:lnTo>
                    <a:pt x="178" y="329"/>
                  </a:lnTo>
                  <a:lnTo>
                    <a:pt x="181" y="350"/>
                  </a:lnTo>
                  <a:lnTo>
                    <a:pt x="171" y="371"/>
                  </a:lnTo>
                  <a:lnTo>
                    <a:pt x="155" y="386"/>
                  </a:lnTo>
                  <a:lnTo>
                    <a:pt x="130" y="389"/>
                  </a:lnTo>
                  <a:lnTo>
                    <a:pt x="103" y="381"/>
                  </a:lnTo>
                  <a:lnTo>
                    <a:pt x="84" y="371"/>
                  </a:lnTo>
                  <a:lnTo>
                    <a:pt x="75" y="363"/>
                  </a:lnTo>
                  <a:lnTo>
                    <a:pt x="71" y="360"/>
                  </a:lnTo>
                  <a:lnTo>
                    <a:pt x="20" y="280"/>
                  </a:lnTo>
                  <a:lnTo>
                    <a:pt x="0" y="199"/>
                  </a:lnTo>
                  <a:lnTo>
                    <a:pt x="2" y="127"/>
                  </a:lnTo>
                  <a:lnTo>
                    <a:pt x="25" y="64"/>
                  </a:lnTo>
                  <a:lnTo>
                    <a:pt x="61" y="20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2"/>
                  </a:lnTo>
                  <a:lnTo>
                    <a:pt x="176" y="67"/>
                  </a:lnTo>
                  <a:lnTo>
                    <a:pt x="171" y="70"/>
                  </a:lnTo>
                  <a:lnTo>
                    <a:pt x="171" y="72"/>
                  </a:lnTo>
                  <a:lnTo>
                    <a:pt x="160" y="75"/>
                  </a:lnTo>
                  <a:lnTo>
                    <a:pt x="155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0" y="59"/>
                  </a:lnTo>
                  <a:lnTo>
                    <a:pt x="91" y="64"/>
                  </a:lnTo>
                  <a:lnTo>
                    <a:pt x="87" y="72"/>
                  </a:lnTo>
                  <a:lnTo>
                    <a:pt x="82" y="75"/>
                  </a:lnTo>
                  <a:lnTo>
                    <a:pt x="82" y="77"/>
                  </a:lnTo>
                  <a:lnTo>
                    <a:pt x="61" y="119"/>
                  </a:lnTo>
                  <a:lnTo>
                    <a:pt x="52" y="158"/>
                  </a:lnTo>
                  <a:lnTo>
                    <a:pt x="52" y="189"/>
                  </a:lnTo>
                  <a:lnTo>
                    <a:pt x="52" y="205"/>
                  </a:lnTo>
                  <a:lnTo>
                    <a:pt x="55" y="223"/>
                  </a:lnTo>
                  <a:lnTo>
                    <a:pt x="59" y="244"/>
                  </a:lnTo>
                  <a:lnTo>
                    <a:pt x="64" y="262"/>
                  </a:lnTo>
                  <a:lnTo>
                    <a:pt x="71" y="283"/>
                  </a:lnTo>
                  <a:lnTo>
                    <a:pt x="75" y="293"/>
                  </a:lnTo>
                  <a:lnTo>
                    <a:pt x="82" y="306"/>
                  </a:lnTo>
                  <a:lnTo>
                    <a:pt x="91" y="316"/>
                  </a:lnTo>
                  <a:lnTo>
                    <a:pt x="100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85" name="Freeform 61"/>
            <p:cNvSpPr>
              <a:spLocks/>
            </p:cNvSpPr>
            <p:nvPr/>
          </p:nvSpPr>
          <p:spPr bwMode="auto">
            <a:xfrm>
              <a:off x="4650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28 w 181"/>
                <a:gd name="T3" fmla="*/ 343 h 387"/>
                <a:gd name="T4" fmla="*/ 146 w 181"/>
                <a:gd name="T5" fmla="*/ 337 h 387"/>
                <a:gd name="T6" fmla="*/ 153 w 181"/>
                <a:gd name="T7" fmla="*/ 324 h 387"/>
                <a:gd name="T8" fmla="*/ 156 w 181"/>
                <a:gd name="T9" fmla="*/ 309 h 387"/>
                <a:gd name="T10" fmla="*/ 158 w 181"/>
                <a:gd name="T11" fmla="*/ 309 h 387"/>
                <a:gd name="T12" fmla="*/ 165 w 181"/>
                <a:gd name="T13" fmla="*/ 312 h 387"/>
                <a:gd name="T14" fmla="*/ 172 w 181"/>
                <a:gd name="T15" fmla="*/ 319 h 387"/>
                <a:gd name="T16" fmla="*/ 178 w 181"/>
                <a:gd name="T17" fmla="*/ 330 h 387"/>
                <a:gd name="T18" fmla="*/ 181 w 181"/>
                <a:gd name="T19" fmla="*/ 350 h 387"/>
                <a:gd name="T20" fmla="*/ 174 w 181"/>
                <a:gd name="T21" fmla="*/ 369 h 387"/>
                <a:gd name="T22" fmla="*/ 156 w 181"/>
                <a:gd name="T23" fmla="*/ 384 h 387"/>
                <a:gd name="T24" fmla="*/ 130 w 181"/>
                <a:gd name="T25" fmla="*/ 387 h 387"/>
                <a:gd name="T26" fmla="*/ 105 w 181"/>
                <a:gd name="T27" fmla="*/ 379 h 387"/>
                <a:gd name="T28" fmla="*/ 87 w 181"/>
                <a:gd name="T29" fmla="*/ 371 h 387"/>
                <a:gd name="T30" fmla="*/ 78 w 181"/>
                <a:gd name="T31" fmla="*/ 363 h 387"/>
                <a:gd name="T32" fmla="*/ 73 w 181"/>
                <a:gd name="T33" fmla="*/ 361 h 387"/>
                <a:gd name="T34" fmla="*/ 20 w 181"/>
                <a:gd name="T35" fmla="*/ 280 h 387"/>
                <a:gd name="T36" fmla="*/ 0 w 181"/>
                <a:gd name="T37" fmla="*/ 200 h 387"/>
                <a:gd name="T38" fmla="*/ 4 w 181"/>
                <a:gd name="T39" fmla="*/ 127 h 387"/>
                <a:gd name="T40" fmla="*/ 27 w 181"/>
                <a:gd name="T41" fmla="*/ 65 h 387"/>
                <a:gd name="T42" fmla="*/ 62 w 181"/>
                <a:gd name="T43" fmla="*/ 21 h 387"/>
                <a:gd name="T44" fmla="*/ 103 w 181"/>
                <a:gd name="T45" fmla="*/ 0 h 387"/>
                <a:gd name="T46" fmla="*/ 144 w 181"/>
                <a:gd name="T47" fmla="*/ 10 h 387"/>
                <a:gd name="T48" fmla="*/ 178 w 181"/>
                <a:gd name="T49" fmla="*/ 57 h 387"/>
                <a:gd name="T50" fmla="*/ 178 w 181"/>
                <a:gd name="T51" fmla="*/ 60 h 387"/>
                <a:gd name="T52" fmla="*/ 176 w 181"/>
                <a:gd name="T53" fmla="*/ 65 h 387"/>
                <a:gd name="T54" fmla="*/ 174 w 181"/>
                <a:gd name="T55" fmla="*/ 70 h 387"/>
                <a:gd name="T56" fmla="*/ 174 w 181"/>
                <a:gd name="T57" fmla="*/ 73 h 387"/>
                <a:gd name="T58" fmla="*/ 162 w 181"/>
                <a:gd name="T59" fmla="*/ 73 h 387"/>
                <a:gd name="T60" fmla="*/ 156 w 181"/>
                <a:gd name="T61" fmla="*/ 73 h 387"/>
                <a:gd name="T62" fmla="*/ 151 w 181"/>
                <a:gd name="T63" fmla="*/ 73 h 387"/>
                <a:gd name="T64" fmla="*/ 151 w 181"/>
                <a:gd name="T65" fmla="*/ 73 h 387"/>
                <a:gd name="T66" fmla="*/ 135 w 181"/>
                <a:gd name="T67" fmla="*/ 62 h 387"/>
                <a:gd name="T68" fmla="*/ 121 w 181"/>
                <a:gd name="T69" fmla="*/ 57 h 387"/>
                <a:gd name="T70" fmla="*/ 110 w 181"/>
                <a:gd name="T71" fmla="*/ 57 h 387"/>
                <a:gd name="T72" fmla="*/ 101 w 181"/>
                <a:gd name="T73" fmla="*/ 60 h 387"/>
                <a:gd name="T74" fmla="*/ 91 w 181"/>
                <a:gd name="T75" fmla="*/ 65 h 387"/>
                <a:gd name="T76" fmla="*/ 87 w 181"/>
                <a:gd name="T77" fmla="*/ 70 h 387"/>
                <a:gd name="T78" fmla="*/ 85 w 181"/>
                <a:gd name="T79" fmla="*/ 73 h 387"/>
                <a:gd name="T80" fmla="*/ 82 w 181"/>
                <a:gd name="T81" fmla="*/ 75 h 387"/>
                <a:gd name="T82" fmla="*/ 62 w 181"/>
                <a:gd name="T83" fmla="*/ 117 h 387"/>
                <a:gd name="T84" fmla="*/ 52 w 181"/>
                <a:gd name="T85" fmla="*/ 158 h 387"/>
                <a:gd name="T86" fmla="*/ 50 w 181"/>
                <a:gd name="T87" fmla="*/ 187 h 387"/>
                <a:gd name="T88" fmla="*/ 52 w 181"/>
                <a:gd name="T89" fmla="*/ 202 h 387"/>
                <a:gd name="T90" fmla="*/ 55 w 181"/>
                <a:gd name="T91" fmla="*/ 221 h 387"/>
                <a:gd name="T92" fmla="*/ 59 w 181"/>
                <a:gd name="T93" fmla="*/ 241 h 387"/>
                <a:gd name="T94" fmla="*/ 64 w 181"/>
                <a:gd name="T95" fmla="*/ 260 h 387"/>
                <a:gd name="T96" fmla="*/ 73 w 181"/>
                <a:gd name="T97" fmla="*/ 283 h 387"/>
                <a:gd name="T98" fmla="*/ 78 w 181"/>
                <a:gd name="T99" fmla="*/ 293 h 387"/>
                <a:gd name="T100" fmla="*/ 85 w 181"/>
                <a:gd name="T101" fmla="*/ 304 h 387"/>
                <a:gd name="T102" fmla="*/ 91 w 181"/>
                <a:gd name="T103" fmla="*/ 317 h 387"/>
                <a:gd name="T104" fmla="*/ 101 w 181"/>
                <a:gd name="T105" fmla="*/ 324 h 3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7"/>
                <a:gd name="T161" fmla="*/ 181 w 181"/>
                <a:gd name="T162" fmla="*/ 387 h 3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7">
                  <a:moveTo>
                    <a:pt x="101" y="324"/>
                  </a:moveTo>
                  <a:lnTo>
                    <a:pt x="128" y="343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8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0"/>
                  </a:lnTo>
                  <a:lnTo>
                    <a:pt x="176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51" y="73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1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2" y="75"/>
                  </a:lnTo>
                  <a:lnTo>
                    <a:pt x="62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5" y="221"/>
                  </a:lnTo>
                  <a:lnTo>
                    <a:pt x="59" y="241"/>
                  </a:lnTo>
                  <a:lnTo>
                    <a:pt x="64" y="260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1" y="317"/>
                  </a:lnTo>
                  <a:lnTo>
                    <a:pt x="101" y="324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86" name="Freeform 62"/>
            <p:cNvSpPr>
              <a:spLocks/>
            </p:cNvSpPr>
            <p:nvPr/>
          </p:nvSpPr>
          <p:spPr bwMode="auto">
            <a:xfrm>
              <a:off x="4650" y="161"/>
              <a:ext cx="181" cy="387"/>
            </a:xfrm>
            <a:custGeom>
              <a:avLst/>
              <a:gdLst>
                <a:gd name="T0" fmla="*/ 101 w 181"/>
                <a:gd name="T1" fmla="*/ 324 h 387"/>
                <a:gd name="T2" fmla="*/ 146 w 181"/>
                <a:gd name="T3" fmla="*/ 337 h 387"/>
                <a:gd name="T4" fmla="*/ 156 w 181"/>
                <a:gd name="T5" fmla="*/ 309 h 387"/>
                <a:gd name="T6" fmla="*/ 158 w 181"/>
                <a:gd name="T7" fmla="*/ 309 h 387"/>
                <a:gd name="T8" fmla="*/ 172 w 181"/>
                <a:gd name="T9" fmla="*/ 319 h 387"/>
                <a:gd name="T10" fmla="*/ 178 w 181"/>
                <a:gd name="T11" fmla="*/ 330 h 387"/>
                <a:gd name="T12" fmla="*/ 174 w 181"/>
                <a:gd name="T13" fmla="*/ 369 h 387"/>
                <a:gd name="T14" fmla="*/ 130 w 181"/>
                <a:gd name="T15" fmla="*/ 387 h 387"/>
                <a:gd name="T16" fmla="*/ 105 w 181"/>
                <a:gd name="T17" fmla="*/ 379 h 387"/>
                <a:gd name="T18" fmla="*/ 78 w 181"/>
                <a:gd name="T19" fmla="*/ 363 h 387"/>
                <a:gd name="T20" fmla="*/ 73 w 181"/>
                <a:gd name="T21" fmla="*/ 361 h 387"/>
                <a:gd name="T22" fmla="*/ 0 w 181"/>
                <a:gd name="T23" fmla="*/ 200 h 387"/>
                <a:gd name="T24" fmla="*/ 27 w 181"/>
                <a:gd name="T25" fmla="*/ 65 h 387"/>
                <a:gd name="T26" fmla="*/ 103 w 181"/>
                <a:gd name="T27" fmla="*/ 0 h 387"/>
                <a:gd name="T28" fmla="*/ 178 w 181"/>
                <a:gd name="T29" fmla="*/ 57 h 387"/>
                <a:gd name="T30" fmla="*/ 178 w 181"/>
                <a:gd name="T31" fmla="*/ 60 h 387"/>
                <a:gd name="T32" fmla="*/ 174 w 181"/>
                <a:gd name="T33" fmla="*/ 70 h 387"/>
                <a:gd name="T34" fmla="*/ 174 w 181"/>
                <a:gd name="T35" fmla="*/ 73 h 387"/>
                <a:gd name="T36" fmla="*/ 156 w 181"/>
                <a:gd name="T37" fmla="*/ 73 h 387"/>
                <a:gd name="T38" fmla="*/ 151 w 181"/>
                <a:gd name="T39" fmla="*/ 73 h 387"/>
                <a:gd name="T40" fmla="*/ 135 w 181"/>
                <a:gd name="T41" fmla="*/ 62 h 387"/>
                <a:gd name="T42" fmla="*/ 110 w 181"/>
                <a:gd name="T43" fmla="*/ 57 h 387"/>
                <a:gd name="T44" fmla="*/ 91 w 181"/>
                <a:gd name="T45" fmla="*/ 65 h 387"/>
                <a:gd name="T46" fmla="*/ 85 w 181"/>
                <a:gd name="T47" fmla="*/ 73 h 387"/>
                <a:gd name="T48" fmla="*/ 82 w 181"/>
                <a:gd name="T49" fmla="*/ 75 h 387"/>
                <a:gd name="T50" fmla="*/ 52 w 181"/>
                <a:gd name="T51" fmla="*/ 158 h 387"/>
                <a:gd name="T52" fmla="*/ 52 w 181"/>
                <a:gd name="T53" fmla="*/ 202 h 387"/>
                <a:gd name="T54" fmla="*/ 55 w 181"/>
                <a:gd name="T55" fmla="*/ 221 h 387"/>
                <a:gd name="T56" fmla="*/ 64 w 181"/>
                <a:gd name="T57" fmla="*/ 260 h 387"/>
                <a:gd name="T58" fmla="*/ 73 w 181"/>
                <a:gd name="T59" fmla="*/ 283 h 387"/>
                <a:gd name="T60" fmla="*/ 85 w 181"/>
                <a:gd name="T61" fmla="*/ 304 h 387"/>
                <a:gd name="T62" fmla="*/ 101 w 181"/>
                <a:gd name="T63" fmla="*/ 324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7"/>
                <a:gd name="T98" fmla="*/ 181 w 181"/>
                <a:gd name="T99" fmla="*/ 387 h 3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7">
                  <a:moveTo>
                    <a:pt x="101" y="324"/>
                  </a:moveTo>
                  <a:lnTo>
                    <a:pt x="101" y="324"/>
                  </a:lnTo>
                  <a:lnTo>
                    <a:pt x="128" y="343"/>
                  </a:lnTo>
                  <a:lnTo>
                    <a:pt x="146" y="337"/>
                  </a:lnTo>
                  <a:lnTo>
                    <a:pt x="153" y="324"/>
                  </a:lnTo>
                  <a:lnTo>
                    <a:pt x="156" y="309"/>
                  </a:lnTo>
                  <a:lnTo>
                    <a:pt x="158" y="309"/>
                  </a:lnTo>
                  <a:lnTo>
                    <a:pt x="165" y="312"/>
                  </a:lnTo>
                  <a:lnTo>
                    <a:pt x="172" y="319"/>
                  </a:lnTo>
                  <a:lnTo>
                    <a:pt x="178" y="330"/>
                  </a:lnTo>
                  <a:lnTo>
                    <a:pt x="181" y="350"/>
                  </a:lnTo>
                  <a:lnTo>
                    <a:pt x="174" y="369"/>
                  </a:lnTo>
                  <a:lnTo>
                    <a:pt x="156" y="384"/>
                  </a:lnTo>
                  <a:lnTo>
                    <a:pt x="130" y="387"/>
                  </a:lnTo>
                  <a:lnTo>
                    <a:pt x="105" y="379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3" y="361"/>
                  </a:lnTo>
                  <a:lnTo>
                    <a:pt x="20" y="280"/>
                  </a:lnTo>
                  <a:lnTo>
                    <a:pt x="0" y="200"/>
                  </a:lnTo>
                  <a:lnTo>
                    <a:pt x="4" y="127"/>
                  </a:lnTo>
                  <a:lnTo>
                    <a:pt x="27" y="65"/>
                  </a:lnTo>
                  <a:lnTo>
                    <a:pt x="62" y="21"/>
                  </a:lnTo>
                  <a:lnTo>
                    <a:pt x="103" y="0"/>
                  </a:lnTo>
                  <a:lnTo>
                    <a:pt x="144" y="10"/>
                  </a:lnTo>
                  <a:lnTo>
                    <a:pt x="178" y="57"/>
                  </a:lnTo>
                  <a:lnTo>
                    <a:pt x="178" y="60"/>
                  </a:lnTo>
                  <a:lnTo>
                    <a:pt x="176" y="65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51" y="73"/>
                  </a:lnTo>
                  <a:lnTo>
                    <a:pt x="135" y="62"/>
                  </a:lnTo>
                  <a:lnTo>
                    <a:pt x="121" y="57"/>
                  </a:lnTo>
                  <a:lnTo>
                    <a:pt x="110" y="57"/>
                  </a:lnTo>
                  <a:lnTo>
                    <a:pt x="101" y="60"/>
                  </a:lnTo>
                  <a:lnTo>
                    <a:pt x="91" y="65"/>
                  </a:lnTo>
                  <a:lnTo>
                    <a:pt x="87" y="70"/>
                  </a:lnTo>
                  <a:lnTo>
                    <a:pt x="85" y="73"/>
                  </a:lnTo>
                  <a:lnTo>
                    <a:pt x="82" y="75"/>
                  </a:lnTo>
                  <a:lnTo>
                    <a:pt x="62" y="117"/>
                  </a:lnTo>
                  <a:lnTo>
                    <a:pt x="52" y="158"/>
                  </a:lnTo>
                  <a:lnTo>
                    <a:pt x="50" y="187"/>
                  </a:lnTo>
                  <a:lnTo>
                    <a:pt x="52" y="202"/>
                  </a:lnTo>
                  <a:lnTo>
                    <a:pt x="55" y="221"/>
                  </a:lnTo>
                  <a:lnTo>
                    <a:pt x="59" y="241"/>
                  </a:lnTo>
                  <a:lnTo>
                    <a:pt x="64" y="260"/>
                  </a:lnTo>
                  <a:lnTo>
                    <a:pt x="73" y="283"/>
                  </a:lnTo>
                  <a:lnTo>
                    <a:pt x="78" y="293"/>
                  </a:lnTo>
                  <a:lnTo>
                    <a:pt x="85" y="304"/>
                  </a:lnTo>
                  <a:lnTo>
                    <a:pt x="91" y="317"/>
                  </a:lnTo>
                  <a:lnTo>
                    <a:pt x="101" y="3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87" name="Freeform 63"/>
            <p:cNvSpPr>
              <a:spLocks/>
            </p:cNvSpPr>
            <p:nvPr/>
          </p:nvSpPr>
          <p:spPr bwMode="auto">
            <a:xfrm>
              <a:off x="488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29 w 181"/>
                <a:gd name="T3" fmla="*/ 345 h 389"/>
                <a:gd name="T4" fmla="*/ 147 w 181"/>
                <a:gd name="T5" fmla="*/ 340 h 389"/>
                <a:gd name="T6" fmla="*/ 154 w 181"/>
                <a:gd name="T7" fmla="*/ 324 h 389"/>
                <a:gd name="T8" fmla="*/ 156 w 181"/>
                <a:gd name="T9" fmla="*/ 311 h 389"/>
                <a:gd name="T10" fmla="*/ 158 w 181"/>
                <a:gd name="T11" fmla="*/ 309 h 389"/>
                <a:gd name="T12" fmla="*/ 165 w 181"/>
                <a:gd name="T13" fmla="*/ 311 h 389"/>
                <a:gd name="T14" fmla="*/ 172 w 181"/>
                <a:gd name="T15" fmla="*/ 319 h 389"/>
                <a:gd name="T16" fmla="*/ 179 w 181"/>
                <a:gd name="T17" fmla="*/ 329 h 389"/>
                <a:gd name="T18" fmla="*/ 181 w 181"/>
                <a:gd name="T19" fmla="*/ 350 h 389"/>
                <a:gd name="T20" fmla="*/ 174 w 181"/>
                <a:gd name="T21" fmla="*/ 371 h 389"/>
                <a:gd name="T22" fmla="*/ 156 w 181"/>
                <a:gd name="T23" fmla="*/ 386 h 389"/>
                <a:gd name="T24" fmla="*/ 131 w 181"/>
                <a:gd name="T25" fmla="*/ 389 h 389"/>
                <a:gd name="T26" fmla="*/ 106 w 181"/>
                <a:gd name="T27" fmla="*/ 381 h 389"/>
                <a:gd name="T28" fmla="*/ 87 w 181"/>
                <a:gd name="T29" fmla="*/ 371 h 389"/>
                <a:gd name="T30" fmla="*/ 78 w 181"/>
                <a:gd name="T31" fmla="*/ 363 h 389"/>
                <a:gd name="T32" fmla="*/ 74 w 181"/>
                <a:gd name="T33" fmla="*/ 360 h 389"/>
                <a:gd name="T34" fmla="*/ 21 w 181"/>
                <a:gd name="T35" fmla="*/ 280 h 389"/>
                <a:gd name="T36" fmla="*/ 0 w 181"/>
                <a:gd name="T37" fmla="*/ 199 h 389"/>
                <a:gd name="T38" fmla="*/ 5 w 181"/>
                <a:gd name="T39" fmla="*/ 127 h 389"/>
                <a:gd name="T40" fmla="*/ 28 w 181"/>
                <a:gd name="T41" fmla="*/ 64 h 389"/>
                <a:gd name="T42" fmla="*/ 62 w 181"/>
                <a:gd name="T43" fmla="*/ 20 h 389"/>
                <a:gd name="T44" fmla="*/ 103 w 181"/>
                <a:gd name="T45" fmla="*/ 0 h 389"/>
                <a:gd name="T46" fmla="*/ 145 w 181"/>
                <a:gd name="T47" fmla="*/ 10 h 389"/>
                <a:gd name="T48" fmla="*/ 179 w 181"/>
                <a:gd name="T49" fmla="*/ 57 h 389"/>
                <a:gd name="T50" fmla="*/ 179 w 181"/>
                <a:gd name="T51" fmla="*/ 62 h 389"/>
                <a:gd name="T52" fmla="*/ 177 w 181"/>
                <a:gd name="T53" fmla="*/ 67 h 389"/>
                <a:gd name="T54" fmla="*/ 174 w 181"/>
                <a:gd name="T55" fmla="*/ 70 h 389"/>
                <a:gd name="T56" fmla="*/ 174 w 181"/>
                <a:gd name="T57" fmla="*/ 72 h 389"/>
                <a:gd name="T58" fmla="*/ 163 w 181"/>
                <a:gd name="T59" fmla="*/ 75 h 389"/>
                <a:gd name="T60" fmla="*/ 156 w 181"/>
                <a:gd name="T61" fmla="*/ 75 h 389"/>
                <a:gd name="T62" fmla="*/ 151 w 181"/>
                <a:gd name="T63" fmla="*/ 72 h 389"/>
                <a:gd name="T64" fmla="*/ 151 w 181"/>
                <a:gd name="T65" fmla="*/ 72 h 389"/>
                <a:gd name="T66" fmla="*/ 135 w 181"/>
                <a:gd name="T67" fmla="*/ 62 h 389"/>
                <a:gd name="T68" fmla="*/ 122 w 181"/>
                <a:gd name="T69" fmla="*/ 57 h 389"/>
                <a:gd name="T70" fmla="*/ 110 w 181"/>
                <a:gd name="T71" fmla="*/ 57 h 389"/>
                <a:gd name="T72" fmla="*/ 101 w 181"/>
                <a:gd name="T73" fmla="*/ 59 h 389"/>
                <a:gd name="T74" fmla="*/ 92 w 181"/>
                <a:gd name="T75" fmla="*/ 64 h 389"/>
                <a:gd name="T76" fmla="*/ 87 w 181"/>
                <a:gd name="T77" fmla="*/ 72 h 389"/>
                <a:gd name="T78" fmla="*/ 85 w 181"/>
                <a:gd name="T79" fmla="*/ 75 h 389"/>
                <a:gd name="T80" fmla="*/ 83 w 181"/>
                <a:gd name="T81" fmla="*/ 77 h 389"/>
                <a:gd name="T82" fmla="*/ 62 w 181"/>
                <a:gd name="T83" fmla="*/ 119 h 389"/>
                <a:gd name="T84" fmla="*/ 53 w 181"/>
                <a:gd name="T85" fmla="*/ 158 h 389"/>
                <a:gd name="T86" fmla="*/ 51 w 181"/>
                <a:gd name="T87" fmla="*/ 189 h 389"/>
                <a:gd name="T88" fmla="*/ 53 w 181"/>
                <a:gd name="T89" fmla="*/ 205 h 389"/>
                <a:gd name="T90" fmla="*/ 55 w 181"/>
                <a:gd name="T91" fmla="*/ 223 h 389"/>
                <a:gd name="T92" fmla="*/ 60 w 181"/>
                <a:gd name="T93" fmla="*/ 244 h 389"/>
                <a:gd name="T94" fmla="*/ 64 w 181"/>
                <a:gd name="T95" fmla="*/ 262 h 389"/>
                <a:gd name="T96" fmla="*/ 74 w 181"/>
                <a:gd name="T97" fmla="*/ 283 h 389"/>
                <a:gd name="T98" fmla="*/ 78 w 181"/>
                <a:gd name="T99" fmla="*/ 293 h 389"/>
                <a:gd name="T100" fmla="*/ 85 w 181"/>
                <a:gd name="T101" fmla="*/ 306 h 389"/>
                <a:gd name="T102" fmla="*/ 92 w 181"/>
                <a:gd name="T103" fmla="*/ 316 h 389"/>
                <a:gd name="T104" fmla="*/ 101 w 181"/>
                <a:gd name="T105" fmla="*/ 327 h 3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"/>
                <a:gd name="T160" fmla="*/ 0 h 389"/>
                <a:gd name="T161" fmla="*/ 181 w 181"/>
                <a:gd name="T162" fmla="*/ 389 h 3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" h="389">
                  <a:moveTo>
                    <a:pt x="101" y="327"/>
                  </a:move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66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88" name="Freeform 64"/>
            <p:cNvSpPr>
              <a:spLocks/>
            </p:cNvSpPr>
            <p:nvPr/>
          </p:nvSpPr>
          <p:spPr bwMode="auto">
            <a:xfrm>
              <a:off x="4883" y="164"/>
              <a:ext cx="181" cy="389"/>
            </a:xfrm>
            <a:custGeom>
              <a:avLst/>
              <a:gdLst>
                <a:gd name="T0" fmla="*/ 101 w 181"/>
                <a:gd name="T1" fmla="*/ 327 h 389"/>
                <a:gd name="T2" fmla="*/ 147 w 181"/>
                <a:gd name="T3" fmla="*/ 340 h 389"/>
                <a:gd name="T4" fmla="*/ 156 w 181"/>
                <a:gd name="T5" fmla="*/ 311 h 389"/>
                <a:gd name="T6" fmla="*/ 158 w 181"/>
                <a:gd name="T7" fmla="*/ 309 h 389"/>
                <a:gd name="T8" fmla="*/ 172 w 181"/>
                <a:gd name="T9" fmla="*/ 319 h 389"/>
                <a:gd name="T10" fmla="*/ 179 w 181"/>
                <a:gd name="T11" fmla="*/ 329 h 389"/>
                <a:gd name="T12" fmla="*/ 174 w 181"/>
                <a:gd name="T13" fmla="*/ 371 h 389"/>
                <a:gd name="T14" fmla="*/ 131 w 181"/>
                <a:gd name="T15" fmla="*/ 389 h 389"/>
                <a:gd name="T16" fmla="*/ 106 w 181"/>
                <a:gd name="T17" fmla="*/ 381 h 389"/>
                <a:gd name="T18" fmla="*/ 78 w 181"/>
                <a:gd name="T19" fmla="*/ 363 h 389"/>
                <a:gd name="T20" fmla="*/ 74 w 181"/>
                <a:gd name="T21" fmla="*/ 360 h 389"/>
                <a:gd name="T22" fmla="*/ 0 w 181"/>
                <a:gd name="T23" fmla="*/ 199 h 389"/>
                <a:gd name="T24" fmla="*/ 28 w 181"/>
                <a:gd name="T25" fmla="*/ 64 h 389"/>
                <a:gd name="T26" fmla="*/ 103 w 181"/>
                <a:gd name="T27" fmla="*/ 0 h 389"/>
                <a:gd name="T28" fmla="*/ 179 w 181"/>
                <a:gd name="T29" fmla="*/ 57 h 389"/>
                <a:gd name="T30" fmla="*/ 179 w 181"/>
                <a:gd name="T31" fmla="*/ 62 h 389"/>
                <a:gd name="T32" fmla="*/ 174 w 181"/>
                <a:gd name="T33" fmla="*/ 70 h 389"/>
                <a:gd name="T34" fmla="*/ 174 w 181"/>
                <a:gd name="T35" fmla="*/ 72 h 389"/>
                <a:gd name="T36" fmla="*/ 156 w 181"/>
                <a:gd name="T37" fmla="*/ 75 h 389"/>
                <a:gd name="T38" fmla="*/ 151 w 181"/>
                <a:gd name="T39" fmla="*/ 72 h 389"/>
                <a:gd name="T40" fmla="*/ 135 w 181"/>
                <a:gd name="T41" fmla="*/ 62 h 389"/>
                <a:gd name="T42" fmla="*/ 110 w 181"/>
                <a:gd name="T43" fmla="*/ 57 h 389"/>
                <a:gd name="T44" fmla="*/ 92 w 181"/>
                <a:gd name="T45" fmla="*/ 64 h 389"/>
                <a:gd name="T46" fmla="*/ 85 w 181"/>
                <a:gd name="T47" fmla="*/ 75 h 389"/>
                <a:gd name="T48" fmla="*/ 83 w 181"/>
                <a:gd name="T49" fmla="*/ 77 h 389"/>
                <a:gd name="T50" fmla="*/ 53 w 181"/>
                <a:gd name="T51" fmla="*/ 158 h 389"/>
                <a:gd name="T52" fmla="*/ 53 w 181"/>
                <a:gd name="T53" fmla="*/ 205 h 389"/>
                <a:gd name="T54" fmla="*/ 55 w 181"/>
                <a:gd name="T55" fmla="*/ 223 h 389"/>
                <a:gd name="T56" fmla="*/ 64 w 181"/>
                <a:gd name="T57" fmla="*/ 262 h 389"/>
                <a:gd name="T58" fmla="*/ 74 w 181"/>
                <a:gd name="T59" fmla="*/ 283 h 389"/>
                <a:gd name="T60" fmla="*/ 85 w 181"/>
                <a:gd name="T61" fmla="*/ 306 h 389"/>
                <a:gd name="T62" fmla="*/ 101 w 181"/>
                <a:gd name="T63" fmla="*/ 327 h 3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389"/>
                <a:gd name="T98" fmla="*/ 181 w 181"/>
                <a:gd name="T99" fmla="*/ 389 h 3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389">
                  <a:moveTo>
                    <a:pt x="101" y="327"/>
                  </a:moveTo>
                  <a:lnTo>
                    <a:pt x="101" y="327"/>
                  </a:lnTo>
                  <a:lnTo>
                    <a:pt x="129" y="345"/>
                  </a:lnTo>
                  <a:lnTo>
                    <a:pt x="147" y="340"/>
                  </a:lnTo>
                  <a:lnTo>
                    <a:pt x="154" y="324"/>
                  </a:lnTo>
                  <a:lnTo>
                    <a:pt x="156" y="311"/>
                  </a:lnTo>
                  <a:lnTo>
                    <a:pt x="158" y="309"/>
                  </a:lnTo>
                  <a:lnTo>
                    <a:pt x="165" y="311"/>
                  </a:lnTo>
                  <a:lnTo>
                    <a:pt x="172" y="319"/>
                  </a:lnTo>
                  <a:lnTo>
                    <a:pt x="179" y="329"/>
                  </a:lnTo>
                  <a:lnTo>
                    <a:pt x="181" y="350"/>
                  </a:lnTo>
                  <a:lnTo>
                    <a:pt x="174" y="371"/>
                  </a:lnTo>
                  <a:lnTo>
                    <a:pt x="156" y="386"/>
                  </a:lnTo>
                  <a:lnTo>
                    <a:pt x="131" y="389"/>
                  </a:lnTo>
                  <a:lnTo>
                    <a:pt x="106" y="381"/>
                  </a:lnTo>
                  <a:lnTo>
                    <a:pt x="87" y="371"/>
                  </a:lnTo>
                  <a:lnTo>
                    <a:pt x="78" y="363"/>
                  </a:lnTo>
                  <a:lnTo>
                    <a:pt x="74" y="360"/>
                  </a:lnTo>
                  <a:lnTo>
                    <a:pt x="21" y="280"/>
                  </a:lnTo>
                  <a:lnTo>
                    <a:pt x="0" y="199"/>
                  </a:lnTo>
                  <a:lnTo>
                    <a:pt x="5" y="127"/>
                  </a:lnTo>
                  <a:lnTo>
                    <a:pt x="28" y="64"/>
                  </a:lnTo>
                  <a:lnTo>
                    <a:pt x="62" y="20"/>
                  </a:lnTo>
                  <a:lnTo>
                    <a:pt x="103" y="0"/>
                  </a:lnTo>
                  <a:lnTo>
                    <a:pt x="145" y="10"/>
                  </a:lnTo>
                  <a:lnTo>
                    <a:pt x="179" y="57"/>
                  </a:lnTo>
                  <a:lnTo>
                    <a:pt x="179" y="62"/>
                  </a:lnTo>
                  <a:lnTo>
                    <a:pt x="177" y="67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3" y="75"/>
                  </a:lnTo>
                  <a:lnTo>
                    <a:pt x="156" y="75"/>
                  </a:lnTo>
                  <a:lnTo>
                    <a:pt x="151" y="72"/>
                  </a:lnTo>
                  <a:lnTo>
                    <a:pt x="135" y="62"/>
                  </a:lnTo>
                  <a:lnTo>
                    <a:pt x="122" y="57"/>
                  </a:lnTo>
                  <a:lnTo>
                    <a:pt x="110" y="57"/>
                  </a:lnTo>
                  <a:lnTo>
                    <a:pt x="101" y="59"/>
                  </a:lnTo>
                  <a:lnTo>
                    <a:pt x="92" y="64"/>
                  </a:lnTo>
                  <a:lnTo>
                    <a:pt x="87" y="72"/>
                  </a:lnTo>
                  <a:lnTo>
                    <a:pt x="85" y="75"/>
                  </a:lnTo>
                  <a:lnTo>
                    <a:pt x="83" y="77"/>
                  </a:lnTo>
                  <a:lnTo>
                    <a:pt x="62" y="119"/>
                  </a:lnTo>
                  <a:lnTo>
                    <a:pt x="53" y="158"/>
                  </a:lnTo>
                  <a:lnTo>
                    <a:pt x="51" y="189"/>
                  </a:lnTo>
                  <a:lnTo>
                    <a:pt x="53" y="205"/>
                  </a:lnTo>
                  <a:lnTo>
                    <a:pt x="55" y="223"/>
                  </a:lnTo>
                  <a:lnTo>
                    <a:pt x="60" y="244"/>
                  </a:lnTo>
                  <a:lnTo>
                    <a:pt x="64" y="262"/>
                  </a:lnTo>
                  <a:lnTo>
                    <a:pt x="74" y="283"/>
                  </a:lnTo>
                  <a:lnTo>
                    <a:pt x="78" y="293"/>
                  </a:lnTo>
                  <a:lnTo>
                    <a:pt x="85" y="306"/>
                  </a:lnTo>
                  <a:lnTo>
                    <a:pt x="92" y="316"/>
                  </a:lnTo>
                  <a:lnTo>
                    <a:pt x="101" y="3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5" name="Text Box 66"/>
          <p:cNvSpPr txBox="1">
            <a:spLocks noChangeArrowheads="1"/>
          </p:cNvSpPr>
          <p:nvPr/>
        </p:nvSpPr>
        <p:spPr bwMode="auto">
          <a:xfrm>
            <a:off x="5732463" y="2220913"/>
            <a:ext cx="2341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</a:rPr>
              <a:t>= 6 x 8 = 48 m</a:t>
            </a:r>
            <a:r>
              <a:rPr lang="en-GB" altLang="en-US" sz="2400" baseline="60000">
                <a:solidFill>
                  <a:srgbClr val="000000"/>
                </a:solidFill>
              </a:rPr>
              <a:t>2</a:t>
            </a: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66" name="Text Box 68"/>
          <p:cNvSpPr txBox="1">
            <a:spLocks noChangeArrowheads="1"/>
          </p:cNvSpPr>
          <p:nvPr/>
        </p:nvSpPr>
        <p:spPr bwMode="auto">
          <a:xfrm>
            <a:off x="5678488" y="941388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u="sng">
                <a:solidFill>
                  <a:srgbClr val="FF0066"/>
                </a:solidFill>
              </a:rPr>
              <a:t>Working</a:t>
            </a:r>
          </a:p>
        </p:txBody>
      </p:sp>
      <p:sp>
        <p:nvSpPr>
          <p:cNvPr id="167" name="Text Box 86"/>
          <p:cNvSpPr txBox="1">
            <a:spLocks noChangeArrowheads="1"/>
          </p:cNvSpPr>
          <p:nvPr/>
        </p:nvSpPr>
        <p:spPr bwMode="auto">
          <a:xfrm>
            <a:off x="4665663" y="2890838"/>
            <a:ext cx="4110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80808"/>
                </a:solidFill>
              </a:rPr>
              <a:t>Rectangle = l x b </a:t>
            </a:r>
          </a:p>
          <a:p>
            <a:pPr eaLnBrk="1" hangingPunct="1"/>
            <a:r>
              <a:rPr lang="en-GB" altLang="en-US" sz="2400">
                <a:solidFill>
                  <a:srgbClr val="080808"/>
                </a:solidFill>
              </a:rPr>
              <a:t>   	      = 6 x 12 = 72cm</a:t>
            </a:r>
            <a:r>
              <a:rPr lang="en-GB" altLang="en-US" sz="2400" baseline="60000">
                <a:solidFill>
                  <a:srgbClr val="080808"/>
                </a:solidFill>
              </a:rPr>
              <a:t>2</a:t>
            </a:r>
            <a:endParaRPr lang="en-GB" altLang="en-US" sz="2400">
              <a:solidFill>
                <a:srgbClr val="080808"/>
              </a:solidFill>
            </a:endParaRP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4587875" y="1347788"/>
            <a:ext cx="3136900" cy="668337"/>
            <a:chOff x="2890" y="843"/>
            <a:chExt cx="1898" cy="427"/>
          </a:xfrm>
        </p:grpSpPr>
        <p:sp>
          <p:nvSpPr>
            <p:cNvPr id="4126" name="Text Box 65"/>
            <p:cNvSpPr txBox="1">
              <a:spLocks noChangeArrowheads="1"/>
            </p:cNvSpPr>
            <p:nvPr/>
          </p:nvSpPr>
          <p:spPr bwMode="auto">
            <a:xfrm>
              <a:off x="2890" y="925"/>
              <a:ext cx="145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</a:rPr>
                <a:t>Triangle Area =</a:t>
              </a:r>
            </a:p>
          </p:txBody>
        </p:sp>
        <p:graphicFrame>
          <p:nvGraphicFramePr>
            <p:cNvPr id="4098" name="Object 111"/>
            <p:cNvGraphicFramePr>
              <a:graphicFrameLocks noChangeAspect="1"/>
            </p:cNvGraphicFramePr>
            <p:nvPr/>
          </p:nvGraphicFramePr>
          <p:xfrm>
            <a:off x="4416" y="843"/>
            <a:ext cx="372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7" name="Equation" r:id="rId4" imgW="342720" imgH="393480" progId="Equation.DSMT4">
                    <p:embed/>
                  </p:oleObj>
                </mc:Choice>
                <mc:Fallback>
                  <p:oleObj name="Equation" r:id="rId4" imgW="342720" imgH="393480" progId="Equation.DSMT4">
                    <p:embed/>
                    <p:pic>
                      <p:nvPicPr>
                        <p:cNvPr id="0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843"/>
                          <a:ext cx="372" cy="427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14" name="Group 95"/>
          <p:cNvGrpSpPr>
            <a:grpSpLocks/>
          </p:cNvGrpSpPr>
          <p:nvPr/>
        </p:nvGrpSpPr>
        <p:grpSpPr bwMode="auto">
          <a:xfrm>
            <a:off x="1501775" y="2503488"/>
            <a:ext cx="2220913" cy="2003425"/>
            <a:chOff x="1371599" y="2503715"/>
            <a:chExt cx="2220688" cy="2002973"/>
          </a:xfrm>
        </p:grpSpPr>
        <p:sp>
          <p:nvSpPr>
            <p:cNvPr id="91" name="Cube 90"/>
            <p:cNvSpPr/>
            <p:nvPr/>
          </p:nvSpPr>
          <p:spPr>
            <a:xfrm>
              <a:off x="1382711" y="3417909"/>
              <a:ext cx="2209576" cy="1088779"/>
            </a:xfrm>
            <a:prstGeom prst="cube">
              <a:avLst>
                <a:gd name="adj" fmla="val 310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Isosceles Triangle 92"/>
            <p:cNvSpPr/>
            <p:nvPr/>
          </p:nvSpPr>
          <p:spPr>
            <a:xfrm>
              <a:off x="1709703" y="2503715"/>
              <a:ext cx="1882584" cy="914194"/>
            </a:xfrm>
            <a:prstGeom prst="triangl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1371599" y="2830666"/>
              <a:ext cx="1882584" cy="914194"/>
            </a:xfrm>
            <a:prstGeom prst="triangl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2928779" y="3406798"/>
              <a:ext cx="652396" cy="1111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 rot="16200000" flipH="1">
            <a:off x="1983582" y="3290094"/>
            <a:ext cx="925512" cy="6350"/>
          </a:xfrm>
          <a:prstGeom prst="line">
            <a:avLst/>
          </a:prstGeom>
          <a:ln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TextBox 99"/>
          <p:cNvSpPr txBox="1">
            <a:spLocks noChangeArrowheads="1"/>
          </p:cNvSpPr>
          <p:nvPr/>
        </p:nvSpPr>
        <p:spPr bwMode="auto">
          <a:xfrm>
            <a:off x="2395538" y="3233738"/>
            <a:ext cx="623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8cm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1524000" y="4691063"/>
            <a:ext cx="1862138" cy="1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3494088" y="4244975"/>
            <a:ext cx="392112" cy="34925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9" name="Text Box 106"/>
          <p:cNvSpPr txBox="1">
            <a:spLocks noChangeArrowheads="1"/>
          </p:cNvSpPr>
          <p:nvPr/>
        </p:nvSpPr>
        <p:spPr bwMode="auto">
          <a:xfrm>
            <a:off x="3714750" y="4303713"/>
            <a:ext cx="90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FF"/>
                </a:solidFill>
              </a:rPr>
              <a:t>15cm</a:t>
            </a:r>
          </a:p>
        </p:txBody>
      </p:sp>
      <p:sp>
        <p:nvSpPr>
          <p:cNvPr id="172" name="Text Box 86"/>
          <p:cNvSpPr txBox="1">
            <a:spLocks noChangeArrowheads="1"/>
          </p:cNvSpPr>
          <p:nvPr/>
        </p:nvSpPr>
        <p:spPr bwMode="auto">
          <a:xfrm>
            <a:off x="4622800" y="4894263"/>
            <a:ext cx="4144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80808"/>
                </a:solidFill>
              </a:rPr>
              <a:t>Volume = Area x length </a:t>
            </a:r>
          </a:p>
          <a:p>
            <a:pPr eaLnBrk="1" hangingPunct="1"/>
            <a:r>
              <a:rPr lang="en-GB" altLang="en-US" sz="2400">
                <a:solidFill>
                  <a:srgbClr val="080808"/>
                </a:solidFill>
              </a:rPr>
              <a:t>   	  = 120 x 15 =1800m</a:t>
            </a:r>
            <a:r>
              <a:rPr lang="en-GB" altLang="en-US" sz="2400" baseline="60000">
                <a:solidFill>
                  <a:srgbClr val="080808"/>
                </a:solidFill>
              </a:rPr>
              <a:t>3</a:t>
            </a:r>
            <a:endParaRPr lang="en-GB" altLang="en-US" sz="2400">
              <a:solidFill>
                <a:srgbClr val="080808"/>
              </a:solidFill>
            </a:endParaRPr>
          </a:p>
        </p:txBody>
      </p:sp>
      <p:sp>
        <p:nvSpPr>
          <p:cNvPr id="173" name="Text Box 86"/>
          <p:cNvSpPr txBox="1">
            <a:spLocks noChangeArrowheads="1"/>
          </p:cNvSpPr>
          <p:nvPr/>
        </p:nvSpPr>
        <p:spPr bwMode="auto">
          <a:xfrm>
            <a:off x="4589463" y="3935413"/>
            <a:ext cx="3243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80808"/>
                </a:solidFill>
              </a:rPr>
              <a:t>Total Area = 72 + 48 </a:t>
            </a:r>
          </a:p>
          <a:p>
            <a:pPr eaLnBrk="1" hangingPunct="1"/>
            <a:r>
              <a:rPr lang="en-GB" altLang="en-US" sz="2400">
                <a:solidFill>
                  <a:srgbClr val="080808"/>
                </a:solidFill>
              </a:rPr>
              <a:t>   	        = 120 m</a:t>
            </a:r>
            <a:r>
              <a:rPr lang="en-GB" altLang="en-US" sz="2400" baseline="60000">
                <a:solidFill>
                  <a:srgbClr val="080808"/>
                </a:solidFill>
              </a:rPr>
              <a:t>2</a:t>
            </a:r>
            <a:endParaRPr lang="en-GB" altLang="en-US" sz="240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6" grpId="0" autoUpdateAnimBg="0"/>
      <p:bldP spid="165" grpId="0" autoUpdateAnimBg="0"/>
      <p:bldP spid="166" grpId="0"/>
      <p:bldP spid="167" grpId="0" autoUpdateAnimBg="0"/>
      <p:bldP spid="172" grpId="0" autoUpdateAnimBg="0"/>
      <p:bldP spid="1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2446338" y="3425825"/>
            <a:ext cx="1766887" cy="584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C000"/>
                </a:solidFill>
              </a:rPr>
              <a:t>V = </a:t>
            </a:r>
            <a:r>
              <a:rPr lang="el-GR" altLang="en-US" sz="3200">
                <a:solidFill>
                  <a:srgbClr val="FFC000"/>
                </a:solidFill>
              </a:rPr>
              <a:t>π</a:t>
            </a:r>
            <a:r>
              <a:rPr lang="en-GB" altLang="en-US" sz="3200">
                <a:solidFill>
                  <a:srgbClr val="FFC000"/>
                </a:solidFill>
              </a:rPr>
              <a:t>r</a:t>
            </a:r>
            <a:r>
              <a:rPr lang="en-GB" altLang="en-US" sz="3200" baseline="30000">
                <a:solidFill>
                  <a:srgbClr val="FFC000"/>
                </a:solidFill>
              </a:rPr>
              <a:t>2</a:t>
            </a:r>
            <a:r>
              <a:rPr lang="en-GB" altLang="en-US" sz="320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35845" name="Text Box 45"/>
          <p:cNvSpPr txBox="1">
            <a:spLocks noChangeArrowheads="1"/>
          </p:cNvSpPr>
          <p:nvPr/>
        </p:nvSpPr>
        <p:spPr bwMode="auto">
          <a:xfrm>
            <a:off x="900113" y="1990725"/>
            <a:ext cx="769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u="sng">
                <a:solidFill>
                  <a:srgbClr val="FFC000"/>
                </a:solidFill>
              </a:rPr>
              <a:t>Example</a:t>
            </a:r>
            <a:r>
              <a:rPr lang="en-GB" altLang="en-US" sz="2400">
                <a:solidFill>
                  <a:srgbClr val="FFC000"/>
                </a:solidFill>
              </a:rPr>
              <a:t> : Find the volume of the cylinder below.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2819400" y="4314825"/>
            <a:ext cx="2079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C000"/>
                </a:solidFill>
              </a:rPr>
              <a:t>= </a:t>
            </a:r>
            <a:r>
              <a:rPr lang="el-GR" altLang="en-US" sz="3200">
                <a:solidFill>
                  <a:srgbClr val="FFC000"/>
                </a:solidFill>
              </a:rPr>
              <a:t>π</a:t>
            </a:r>
            <a:r>
              <a:rPr lang="en-GB" altLang="en-US" sz="3200">
                <a:solidFill>
                  <a:srgbClr val="FFC000"/>
                </a:solidFill>
              </a:rPr>
              <a:t>(5)</a:t>
            </a:r>
            <a:r>
              <a:rPr lang="en-GB" altLang="en-US" sz="3200" baseline="30000">
                <a:solidFill>
                  <a:srgbClr val="FFC000"/>
                </a:solidFill>
              </a:rPr>
              <a:t>2</a:t>
            </a:r>
            <a:r>
              <a:rPr lang="en-GB" altLang="en-US" sz="2000">
                <a:solidFill>
                  <a:srgbClr val="FFC000"/>
                </a:solidFill>
              </a:rPr>
              <a:t>x</a:t>
            </a:r>
            <a:r>
              <a:rPr lang="en-GB" altLang="en-US" sz="3200">
                <a:solidFill>
                  <a:srgbClr val="FFC000"/>
                </a:solidFill>
              </a:rPr>
              <a:t>10</a:t>
            </a:r>
          </a:p>
        </p:txBody>
      </p:sp>
      <p:grpSp>
        <p:nvGrpSpPr>
          <p:cNvPr id="35848" name="Group 20"/>
          <p:cNvGrpSpPr>
            <a:grpSpLocks/>
          </p:cNvGrpSpPr>
          <p:nvPr/>
        </p:nvGrpSpPr>
        <p:grpSpPr bwMode="auto">
          <a:xfrm>
            <a:off x="6777038" y="2916238"/>
            <a:ext cx="2266950" cy="2374900"/>
            <a:chOff x="7081838" y="2916584"/>
            <a:chExt cx="2267419" cy="2374554"/>
          </a:xfrm>
        </p:grpSpPr>
        <p:sp>
          <p:nvSpPr>
            <p:cNvPr id="35852" name="TextBox 31"/>
            <p:cNvSpPr txBox="1">
              <a:spLocks noChangeArrowheads="1"/>
            </p:cNvSpPr>
            <p:nvPr/>
          </p:nvSpPr>
          <p:spPr bwMode="auto">
            <a:xfrm>
              <a:off x="7822165" y="2916584"/>
              <a:ext cx="7697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400"/>
                <a:t>5cm</a:t>
              </a:r>
            </a:p>
          </p:txBody>
        </p:sp>
        <p:grpSp>
          <p:nvGrpSpPr>
            <p:cNvPr id="35853" name="Group 37"/>
            <p:cNvGrpSpPr>
              <a:grpSpLocks/>
            </p:cNvGrpSpPr>
            <p:nvPr/>
          </p:nvGrpSpPr>
          <p:grpSpPr bwMode="auto">
            <a:xfrm>
              <a:off x="7081838" y="3302000"/>
              <a:ext cx="2267419" cy="1989138"/>
              <a:chOff x="7081838" y="3302000"/>
              <a:chExt cx="2267419" cy="1989138"/>
            </a:xfrm>
          </p:grpSpPr>
          <p:sp>
            <p:nvSpPr>
              <p:cNvPr id="35855" name="Text Box 42"/>
              <p:cNvSpPr txBox="1">
                <a:spLocks noChangeArrowheads="1"/>
              </p:cNvSpPr>
              <p:nvPr/>
            </p:nvSpPr>
            <p:spPr bwMode="auto">
              <a:xfrm>
                <a:off x="7081838" y="4649788"/>
                <a:ext cx="1817687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en-GB" altLang="en-US" dirty="0"/>
                  <a:t>Cylinder</a:t>
                </a:r>
              </a:p>
              <a:p>
                <a:pPr algn="ctr" eaLnBrk="1" hangingPunct="1"/>
                <a:r>
                  <a:rPr lang="en-GB" altLang="en-US" dirty="0"/>
                  <a:t>(circular Prism)</a:t>
                </a:r>
              </a:p>
            </p:txBody>
          </p:sp>
          <p:grpSp>
            <p:nvGrpSpPr>
              <p:cNvPr id="35856" name="Group 36"/>
              <p:cNvGrpSpPr>
                <a:grpSpLocks/>
              </p:cNvGrpSpPr>
              <p:nvPr/>
            </p:nvGrpSpPr>
            <p:grpSpPr bwMode="auto">
              <a:xfrm>
                <a:off x="7412037" y="3302000"/>
                <a:ext cx="1937220" cy="1174750"/>
                <a:chOff x="7412037" y="3302000"/>
                <a:chExt cx="1937220" cy="1174750"/>
              </a:xfrm>
            </p:grpSpPr>
            <p:grpSp>
              <p:nvGrpSpPr>
                <p:cNvPr id="35857" name="Group 35"/>
                <p:cNvGrpSpPr>
                  <a:grpSpLocks/>
                </p:cNvGrpSpPr>
                <p:nvPr/>
              </p:nvGrpSpPr>
              <p:grpSpPr bwMode="auto">
                <a:xfrm>
                  <a:off x="7412037" y="3302000"/>
                  <a:ext cx="796926" cy="1174750"/>
                  <a:chOff x="7412037" y="3302000"/>
                  <a:chExt cx="796926" cy="1174750"/>
                </a:xfrm>
              </p:grpSpPr>
              <p:grpSp>
                <p:nvGrpSpPr>
                  <p:cNvPr id="3586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7412037" y="3302000"/>
                    <a:ext cx="796924" cy="1174750"/>
                    <a:chOff x="1040" y="2314"/>
                    <a:chExt cx="502" cy="740"/>
                  </a:xfrm>
                </p:grpSpPr>
                <p:sp>
                  <p:nvSpPr>
                    <p:cNvPr id="35863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0" y="2918"/>
                      <a:ext cx="499" cy="13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5864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1" y="2314"/>
                      <a:ext cx="498" cy="12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586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44" y="2373"/>
                      <a:ext cx="0" cy="62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86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42" y="2380"/>
                      <a:ext cx="0" cy="62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586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7418388" y="3698875"/>
                    <a:ext cx="790575" cy="203200"/>
                  </a:xfrm>
                  <a:prstGeom prst="ellipse">
                    <a:avLst/>
                  </a:prstGeom>
                  <a:solidFill>
                    <a:schemeClr val="accent1">
                      <a:alpha val="69019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6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7419975" y="4010024"/>
                    <a:ext cx="784225" cy="169863"/>
                  </a:xfrm>
                  <a:prstGeom prst="ellipse">
                    <a:avLst/>
                  </a:prstGeom>
                  <a:solidFill>
                    <a:schemeClr val="accent1">
                      <a:alpha val="52156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cxnSp>
              <p:nvCxnSpPr>
                <p:cNvPr id="39" name="Straight Arrow Connector 38"/>
                <p:cNvCxnSpPr/>
                <p:nvPr/>
              </p:nvCxnSpPr>
              <p:spPr>
                <a:xfrm rot="5400000" flipH="1" flipV="1">
                  <a:off x="7864019" y="3895134"/>
                  <a:ext cx="996805" cy="1587"/>
                </a:xfrm>
                <a:prstGeom prst="straightConnector1">
                  <a:avLst/>
                </a:prstGeom>
                <a:ln w="38100">
                  <a:solidFill>
                    <a:srgbClr val="FF99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859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8441636" y="3637035"/>
                  <a:ext cx="90762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r>
                    <a:rPr lang="en-GB" altLang="en-US" sz="2400">
                      <a:solidFill>
                        <a:srgbClr val="FFC000"/>
                      </a:solidFill>
                    </a:rPr>
                    <a:t>10cm</a:t>
                  </a:r>
                </a:p>
              </p:txBody>
            </p:sp>
          </p:grpSp>
        </p:grpSp>
        <p:cxnSp>
          <p:nvCxnSpPr>
            <p:cNvPr id="23" name="Straight Arrow Connector 22"/>
            <p:cNvCxnSpPr/>
            <p:nvPr/>
          </p:nvCxnSpPr>
          <p:spPr>
            <a:xfrm flipV="1">
              <a:off x="7809063" y="3407050"/>
              <a:ext cx="395369" cy="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2819400" y="4900613"/>
            <a:ext cx="2430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C000"/>
                </a:solidFill>
              </a:rPr>
              <a:t>= 250</a:t>
            </a:r>
            <a:r>
              <a:rPr lang="el-GR" altLang="en-US" sz="3200">
                <a:solidFill>
                  <a:srgbClr val="FFC000"/>
                </a:solidFill>
              </a:rPr>
              <a:t>π</a:t>
            </a:r>
            <a:r>
              <a:rPr lang="en-GB" altLang="en-US" sz="3200">
                <a:solidFill>
                  <a:srgbClr val="FFC000"/>
                </a:solidFill>
              </a:rPr>
              <a:t> cm</a:t>
            </a:r>
            <a:r>
              <a:rPr lang="en-GB" altLang="en-US" sz="3200" baseline="3000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a Cylinder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2857500" y="5421313"/>
            <a:ext cx="252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C000"/>
                </a:solidFill>
              </a:rPr>
              <a:t>= 784.5 cm</a:t>
            </a:r>
            <a:r>
              <a:rPr lang="en-GB" altLang="en-US" sz="3200" baseline="3000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6" grpId="0" animBg="1"/>
      <p:bldP spid="35" grpId="0"/>
      <p:bldP spid="4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so8E54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4535" r="34207" b="68231"/>
          <a:stretch>
            <a:fillRect/>
          </a:stretch>
        </p:blipFill>
        <p:spPr>
          <a:xfrm>
            <a:off x="0" y="0"/>
            <a:ext cx="9144000" cy="6229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39" y="949325"/>
            <a:ext cx="648929" cy="5167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5670550" y="3217863"/>
            <a:ext cx="3317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Volume = L x B x H</a:t>
            </a:r>
          </a:p>
        </p:txBody>
      </p:sp>
      <p:sp>
        <p:nvSpPr>
          <p:cNvPr id="43076" name="Text Box 68"/>
          <p:cNvSpPr txBox="1">
            <a:spLocks noChangeArrowheads="1"/>
          </p:cNvSpPr>
          <p:nvPr/>
        </p:nvSpPr>
        <p:spPr bwMode="auto">
          <a:xfrm>
            <a:off x="6565900" y="3848100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200 = L x 5 x 4</a:t>
            </a:r>
          </a:p>
        </p:txBody>
      </p:sp>
      <p:sp>
        <p:nvSpPr>
          <p:cNvPr id="43077" name="Text Box 69"/>
          <p:cNvSpPr txBox="1">
            <a:spLocks noChangeArrowheads="1"/>
          </p:cNvSpPr>
          <p:nvPr/>
        </p:nvSpPr>
        <p:spPr bwMode="auto">
          <a:xfrm>
            <a:off x="6583363" y="4478338"/>
            <a:ext cx="187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200 = 20L</a:t>
            </a:r>
          </a:p>
        </p:txBody>
      </p:sp>
      <p:sp>
        <p:nvSpPr>
          <p:cNvPr id="37898" name="Rectangle 65"/>
          <p:cNvSpPr>
            <a:spLocks noChangeArrowheads="1"/>
          </p:cNvSpPr>
          <p:nvPr/>
        </p:nvSpPr>
        <p:spPr bwMode="auto">
          <a:xfrm>
            <a:off x="3175" y="438458"/>
            <a:ext cx="61499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3600" dirty="0">
                <a:solidFill>
                  <a:srgbClr val="F9F91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3600" dirty="0">
                <a:solidFill>
                  <a:srgbClr val="F9F91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Find the length the cuboid</a:t>
            </a:r>
            <a:endParaRPr lang="en-GB" altLang="en-US" sz="3600" dirty="0">
              <a:solidFill>
                <a:srgbClr val="F9F911"/>
              </a:solidFill>
              <a:latin typeface="Times New Roman" panose="020206030504050203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0" name="Cube 79"/>
          <p:cNvSpPr/>
          <p:nvPr/>
        </p:nvSpPr>
        <p:spPr>
          <a:xfrm>
            <a:off x="1139825" y="2025649"/>
            <a:ext cx="3598863" cy="2265363"/>
          </a:xfrm>
          <a:prstGeom prst="cube">
            <a:avLst>
              <a:gd name="adj" fmla="val 40789"/>
            </a:avLst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>
              <a:solidFill>
                <a:srgbClr val="FFFFFF"/>
              </a:solidFill>
            </a:endParaRPr>
          </a:p>
        </p:txBody>
      </p:sp>
      <p:sp>
        <p:nvSpPr>
          <p:cNvPr id="37900" name="TextBox 80"/>
          <p:cNvSpPr txBox="1">
            <a:spLocks noChangeArrowheads="1"/>
          </p:cNvSpPr>
          <p:nvPr/>
        </p:nvSpPr>
        <p:spPr bwMode="auto">
          <a:xfrm>
            <a:off x="4324350" y="3626643"/>
            <a:ext cx="974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37901" name="TextBox 83"/>
          <p:cNvSpPr txBox="1">
            <a:spLocks noChangeArrowheads="1"/>
          </p:cNvSpPr>
          <p:nvPr/>
        </p:nvSpPr>
        <p:spPr bwMode="auto">
          <a:xfrm>
            <a:off x="4695825" y="2457605"/>
            <a:ext cx="974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802606" y="4291013"/>
            <a:ext cx="1136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FFFFFF"/>
                </a:solidFill>
                <a:cs typeface="Arial" panose="020B0604020202020204" pitchFamily="34" charset="0"/>
              </a:rPr>
              <a:t>10 cm</a:t>
            </a:r>
          </a:p>
        </p:txBody>
      </p:sp>
      <p:sp>
        <p:nvSpPr>
          <p:cNvPr id="37903" name="TextBox 85"/>
          <p:cNvSpPr txBox="1">
            <a:spLocks noChangeArrowheads="1"/>
          </p:cNvSpPr>
          <p:nvPr/>
        </p:nvSpPr>
        <p:spPr bwMode="auto">
          <a:xfrm>
            <a:off x="1574800" y="3243211"/>
            <a:ext cx="187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80808"/>
                </a:solidFill>
                <a:cs typeface="Arial" panose="020B0604020202020204" pitchFamily="34" charset="0"/>
              </a:rPr>
              <a:t>V=200cm</a:t>
            </a:r>
            <a:r>
              <a:rPr lang="en-GB" altLang="en-US" sz="2800" baseline="30000" dirty="0">
                <a:solidFill>
                  <a:srgbClr val="080808"/>
                </a:solidFill>
                <a:cs typeface="Arial" panose="020B0604020202020204" pitchFamily="34" charset="0"/>
              </a:rPr>
              <a:t>3</a:t>
            </a:r>
            <a:endParaRPr lang="en-GB" altLang="en-US" sz="2800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sp>
        <p:nvSpPr>
          <p:cNvPr id="87" name="Cloud 86"/>
          <p:cNvSpPr/>
          <p:nvPr/>
        </p:nvSpPr>
        <p:spPr>
          <a:xfrm>
            <a:off x="2970213" y="4306836"/>
            <a:ext cx="3613150" cy="240347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smtClean="0">
                <a:solidFill>
                  <a:srgbClr val="080808"/>
                </a:solidFill>
              </a:rPr>
              <a:t>This is </a:t>
            </a:r>
            <a:r>
              <a:rPr lang="en-GB" sz="2400" dirty="0">
                <a:solidFill>
                  <a:srgbClr val="080808"/>
                </a:solidFill>
              </a:rPr>
              <a:t>just an equation. 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</a:rPr>
              <a:t>We know how to solve them !</a:t>
            </a:r>
          </a:p>
        </p:txBody>
      </p:sp>
      <p:sp>
        <p:nvSpPr>
          <p:cNvPr id="93" name="Text Box 69"/>
          <p:cNvSpPr txBox="1">
            <a:spLocks noChangeArrowheads="1"/>
          </p:cNvSpPr>
          <p:nvPr/>
        </p:nvSpPr>
        <p:spPr bwMode="auto">
          <a:xfrm>
            <a:off x="6618288" y="5108575"/>
            <a:ext cx="187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20L = 200</a:t>
            </a:r>
          </a:p>
        </p:txBody>
      </p:sp>
      <p:sp>
        <p:nvSpPr>
          <p:cNvPr id="94" name="Text Box 69"/>
          <p:cNvSpPr txBox="1">
            <a:spLocks noChangeArrowheads="1"/>
          </p:cNvSpPr>
          <p:nvPr/>
        </p:nvSpPr>
        <p:spPr bwMode="auto">
          <a:xfrm>
            <a:off x="7080250" y="5738813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L = 10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202528" y="4291012"/>
            <a:ext cx="382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5" grpId="0" autoUpdateAnimBg="0"/>
      <p:bldP spid="43076" grpId="0" autoUpdateAnimBg="0"/>
      <p:bldP spid="43077" grpId="0" autoUpdateAnimBg="0"/>
      <p:bldP spid="85" grpId="0"/>
      <p:bldP spid="87" grpId="0" build="p" animBg="1"/>
      <p:bldP spid="93" grpId="0" autoUpdateAnimBg="0"/>
      <p:bldP spid="94" grpId="0" autoUpdateAnimBg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339975" y="2465388"/>
            <a:ext cx="5195888" cy="230822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/>
              <a:t>Now Try </a:t>
            </a:r>
          </a:p>
          <a:p>
            <a:pPr algn="ctr" eaLnBrk="1" hangingPunct="1"/>
            <a:r>
              <a:rPr lang="en-GB" altLang="en-US" sz="3600"/>
              <a:t>TJ N5 Lifeskills</a:t>
            </a:r>
          </a:p>
          <a:p>
            <a:pPr algn="ctr" eaLnBrk="1" hangingPunct="1"/>
            <a:r>
              <a:rPr lang="en-GB" altLang="en-US" sz="3600"/>
              <a:t>Revision Ex</a:t>
            </a:r>
          </a:p>
          <a:p>
            <a:pPr algn="ctr" eaLnBrk="1" hangingPunct="1"/>
            <a:r>
              <a:rPr lang="en-GB" altLang="en-US" sz="3600"/>
              <a:t>Ch19 (page 173)</a:t>
            </a:r>
          </a:p>
        </p:txBody>
      </p:sp>
      <p:pic>
        <p:nvPicPr>
          <p:cNvPr id="39940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>
                <a:solidFill>
                  <a:srgbClr val="FFFF00"/>
                </a:solidFill>
              </a:rPr>
              <a:t>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bsite_Front_Screen_PowerPoint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592</Words>
  <Application>Microsoft Office PowerPoint</Application>
  <PresentationFormat>On-screen Show (4:3)</PresentationFormat>
  <Paragraphs>182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8" baseType="lpstr">
      <vt:lpstr>PMingLiU</vt:lpstr>
      <vt:lpstr>Arial</vt:lpstr>
      <vt:lpstr>Arial Narrow</vt:lpstr>
      <vt:lpstr>Calibri</vt:lpstr>
      <vt:lpstr>Cambria Math</vt:lpstr>
      <vt:lpstr>Comic Sans MS</vt:lpstr>
      <vt:lpstr>Tahoma</vt:lpstr>
      <vt:lpstr>Times New Roman</vt:lpstr>
      <vt:lpstr>Wingdings</vt:lpstr>
      <vt:lpstr>Stream</vt:lpstr>
      <vt:lpstr>Office Theme</vt:lpstr>
      <vt:lpstr>Website_Front_Screen_PowerPoint</vt:lpstr>
      <vt:lpstr>Default Design</vt:lpstr>
      <vt:lpstr>1_Default Design</vt:lpstr>
      <vt:lpstr>3_Default Design</vt:lpstr>
      <vt:lpstr>4_Default Design</vt:lpstr>
      <vt:lpstr>7_Default Design</vt:lpstr>
      <vt:lpstr>10_Default Design</vt:lpstr>
      <vt:lpstr>13_Default Design</vt:lpstr>
      <vt:lpstr>14_Default Design</vt:lpstr>
      <vt:lpstr>15_Default Design</vt:lpstr>
      <vt:lpstr>Equation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Questions</vt:lpstr>
      <vt:lpstr>PowerPoint Presentation</vt:lpstr>
      <vt:lpstr>PowerPoint Presentation</vt:lpstr>
      <vt:lpstr>PowerPoint Presentation</vt:lpstr>
      <vt:lpstr>Volume of a Cone</vt:lpstr>
      <vt:lpstr>PowerPoint Presentation</vt:lpstr>
      <vt:lpstr>PowerPoint Presentation</vt:lpstr>
      <vt:lpstr>Starter Questions</vt:lpstr>
      <vt:lpstr>PowerPoint Presentation</vt:lpstr>
      <vt:lpstr>Volume of a 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Past Paper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Quadrilaterals</dc:title>
  <dc:creator/>
  <cp:lastModifiedBy/>
  <cp:revision>126</cp:revision>
  <dcterms:created xsi:type="dcterms:W3CDTF">2005-06-08T10:06:24Z</dcterms:created>
  <dcterms:modified xsi:type="dcterms:W3CDTF">2018-01-10T10:14:15Z</dcterms:modified>
</cp:coreProperties>
</file>