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58" r:id="rId4"/>
    <p:sldId id="259" r:id="rId5"/>
    <p:sldId id="288" r:id="rId6"/>
    <p:sldId id="290" r:id="rId7"/>
    <p:sldId id="284" r:id="rId8"/>
    <p:sldId id="286" r:id="rId9"/>
    <p:sldId id="289" r:id="rId10"/>
    <p:sldId id="287" r:id="rId11"/>
    <p:sldId id="260" r:id="rId12"/>
    <p:sldId id="261" r:id="rId13"/>
    <p:sldId id="262" r:id="rId14"/>
    <p:sldId id="285" r:id="rId15"/>
    <p:sldId id="279" r:id="rId16"/>
    <p:sldId id="263" r:id="rId17"/>
    <p:sldId id="264" r:id="rId18"/>
    <p:sldId id="265" r:id="rId19"/>
    <p:sldId id="266" r:id="rId20"/>
    <p:sldId id="280" r:id="rId21"/>
    <p:sldId id="273" r:id="rId22"/>
    <p:sldId id="276" r:id="rId23"/>
    <p:sldId id="267" r:id="rId24"/>
    <p:sldId id="268" r:id="rId25"/>
    <p:sldId id="269" r:id="rId26"/>
    <p:sldId id="270" r:id="rId27"/>
    <p:sldId id="291" r:id="rId28"/>
    <p:sldId id="281" r:id="rId29"/>
    <p:sldId id="271" r:id="rId30"/>
    <p:sldId id="272" r:id="rId31"/>
    <p:sldId id="275" r:id="rId32"/>
    <p:sldId id="257" r:id="rId33"/>
    <p:sldId id="277" r:id="rId34"/>
    <p:sldId id="28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8C0D-ACB7-479C-B702-8F716ED9AA09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8A08-78B2-400B-9290-29BAE9491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DB4A-D81F-4AE5-BA09-BB3B9C7274CA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D0F02-9B14-4AF4-8068-8713AECC44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C3C0-A996-4364-8216-5C43428FD0B4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9830-90AF-46B7-B08F-484A4381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AEFF-ACEF-4D67-892E-382794B72F42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6952-0E14-4F7C-9177-0CB056B50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6BF2-2AA0-42A0-A6CB-98CA5E3CBEC8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AA70-AC19-468C-ABBB-5461B25B18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B4BC-977C-490B-8E76-0DA71A5532E6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400C-43DF-4F94-A992-A111CCBE50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C412E-F62B-4C71-B4C3-1E264891DB8D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9AC1-900E-4745-8DED-F542B88CA1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872E-0D7C-4C96-9229-010E187D9E0F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9E1EA-E578-49BE-B4EB-7F0B1C303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6E7FF-835C-44B2-BDD9-1729C135DCDC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7D32-ECB5-4A48-B654-D37D931F5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267E-39B7-4F8F-9086-5587F3623BE1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6664-BD5D-4AC5-81FF-2851A7EC5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3D21-796D-43A8-9551-D137865860FC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9ABF-0D29-41EF-97DB-FF078B249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12630B-ADCF-443E-90F9-1AEACCEF1464}" type="datetimeFigureOut">
              <a:rPr lang="en-GB"/>
              <a:pPr>
                <a:defRPr/>
              </a:pPr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915D4CC-0599-491B-BF9F-434E2D98A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55" r:id="rId8"/>
    <p:sldLayoutId id="2147483847" r:id="rId9"/>
    <p:sldLayoutId id="2147483846" r:id="rId10"/>
    <p:sldLayoutId id="21474838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1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Analysing factors Affecting Income</a:t>
            </a:r>
            <a:endParaRPr lang="en-GB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rPr>
              <a:t>National 5</a:t>
            </a:r>
          </a:p>
          <a:p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rPr>
              <a:t>Applications</a:t>
            </a:r>
            <a:endParaRPr lang="en-GB" sz="5400" b="1" dirty="0">
              <a:solidFill>
                <a:schemeClr val="bg1">
                  <a:lumMod val="95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complete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err="1" smtClean="0">
                <a:latin typeface="Comic Sans MS" panose="030F0702030302020204" pitchFamily="66" charset="0"/>
              </a:rPr>
              <a:t>Pg</a:t>
            </a:r>
            <a:r>
              <a:rPr lang="en-GB" sz="3200" dirty="0" smtClean="0">
                <a:latin typeface="Comic Sans MS" panose="030F0702030302020204" pitchFamily="66" charset="0"/>
              </a:rPr>
              <a:t> 191 – exercise 1 Qu 1, 2, 3, 5, 6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Any hours worked over the contracted hours per week is known as </a:t>
            </a:r>
            <a:r>
              <a:rPr lang="en-GB" b="1" dirty="0" smtClean="0">
                <a:solidFill>
                  <a:srgbClr val="F14124"/>
                </a:solidFill>
                <a:latin typeface="Comic Sans MS" pitchFamily="66" charset="0"/>
              </a:rPr>
              <a:t>OVERTIME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endParaRPr lang="en-GB" dirty="0" smtClean="0">
              <a:solidFill>
                <a:srgbClr val="F14124"/>
              </a:solidFill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The overtime rate per hour will depend on the workplace.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The most common overtime rates are </a:t>
            </a:r>
            <a:r>
              <a:rPr lang="en-GB" b="1" dirty="0" smtClean="0">
                <a:solidFill>
                  <a:srgbClr val="FF8021"/>
                </a:solidFill>
                <a:latin typeface="Comic Sans MS" pitchFamily="66" charset="0"/>
              </a:rPr>
              <a:t>TIME AND A HALF</a:t>
            </a:r>
            <a:r>
              <a:rPr lang="en-GB" b="1" dirty="0" smtClean="0">
                <a:latin typeface="Comic Sans MS" pitchFamily="66" charset="0"/>
              </a:rPr>
              <a:t>,</a:t>
            </a:r>
            <a:r>
              <a:rPr lang="en-GB" b="1" dirty="0" smtClean="0">
                <a:solidFill>
                  <a:srgbClr val="FF8021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rgbClr val="568D11"/>
                </a:solidFill>
                <a:latin typeface="Comic Sans MS" pitchFamily="66" charset="0"/>
              </a:rPr>
              <a:t>TIME AND A THIRD </a:t>
            </a:r>
            <a:r>
              <a:rPr lang="en-GB" dirty="0" smtClean="0">
                <a:latin typeface="Comic Sans MS" pitchFamily="66" charset="0"/>
              </a:rPr>
              <a:t>and</a:t>
            </a:r>
            <a:r>
              <a:rPr lang="en-GB" b="1" dirty="0" smtClean="0">
                <a:solidFill>
                  <a:srgbClr val="568D11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solidFill>
                  <a:schemeClr val="accent1"/>
                </a:solidFill>
                <a:latin typeface="Comic Sans MS" pitchFamily="66" charset="0"/>
              </a:rPr>
              <a:t>DOUBLE TIME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Calculating Overtime Pay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609600"/>
            <a:ext cx="3657600" cy="6397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Time and a Half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825" y="1328738"/>
            <a:ext cx="3657600" cy="3048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Sue is paid a basic rate of £4.80 per hour.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Her basic week is 35 hours.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This week she worked 39 hours.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She is paid time and a half for each hour of overtime.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09600"/>
            <a:ext cx="3657600" cy="6397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How much is she paid?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28738"/>
            <a:ext cx="3657600" cy="3971925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1"/>
                </a:solidFill>
              </a:rPr>
              <a:t>Basic Pay = 4.80 x 35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                     = </a:t>
            </a:r>
            <a:r>
              <a:rPr lang="en-GB" b="1" u="sng" dirty="0" smtClean="0">
                <a:solidFill>
                  <a:schemeClr val="accent1"/>
                </a:solidFill>
              </a:rPr>
              <a:t>£168</a:t>
            </a:r>
          </a:p>
          <a:p>
            <a:pPr marL="274320" indent="-274320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Hours of overtime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= 39 – 35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= </a:t>
            </a:r>
            <a:r>
              <a:rPr lang="en-GB" b="1" u="sng" dirty="0" smtClean="0">
                <a:solidFill>
                  <a:schemeClr val="accent2">
                    <a:lumMod val="50000"/>
                  </a:schemeClr>
                </a:solidFill>
              </a:rPr>
              <a:t>4 hours</a:t>
            </a:r>
          </a:p>
          <a:p>
            <a:pPr marL="274320" indent="-274320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Overtime rate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= 4.80 x 1.5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=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£7.20</a:t>
            </a:r>
          </a:p>
          <a:p>
            <a:pPr marL="274320" indent="-274320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Overtime pay = 7.20 x 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=</a:t>
            </a:r>
            <a:r>
              <a:rPr lang="en-GB" b="1" u="sng" dirty="0" smtClean="0">
                <a:solidFill>
                  <a:schemeClr val="accent5">
                    <a:lumMod val="50000"/>
                  </a:schemeClr>
                </a:solidFill>
              </a:rPr>
              <a:t> £28.80</a:t>
            </a:r>
          </a:p>
          <a:p>
            <a:pPr marL="274320" indent="-274320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Total Pay = 28.80+ 168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                     = </a:t>
            </a:r>
            <a:r>
              <a:rPr lang="en-GB" b="1" u="dbl" dirty="0" smtClean="0">
                <a:solidFill>
                  <a:schemeClr val="accent6">
                    <a:lumMod val="50000"/>
                  </a:schemeClr>
                </a:solidFill>
              </a:rPr>
              <a:t>£196.80</a:t>
            </a:r>
            <a:endParaRPr lang="en-GB" b="1" u="db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smtClean="0"/>
              <a:t>Calculating Overtime Pay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Double Time</a:t>
            </a:r>
            <a:endParaRPr lang="en-GB" dirty="0"/>
          </a:p>
        </p:txBody>
      </p:sp>
      <p:sp>
        <p:nvSpPr>
          <p:cNvPr id="19458" name="Content Placeholder 2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3657600" cy="304800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  <a:latin typeface="Comic Sans MS" pitchFamily="66" charset="0"/>
              </a:rPr>
              <a:t>Hours worked = 8 hours</a:t>
            </a: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Hours paid = 8 x 2 </a:t>
            </a:r>
          </a:p>
          <a:p>
            <a:pPr>
              <a:buFont typeface="Arial" charset="0"/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                 = 16 hours</a:t>
            </a:r>
          </a:p>
          <a:p>
            <a:r>
              <a:rPr lang="en-GB" dirty="0" smtClean="0">
                <a:solidFill>
                  <a:schemeClr val="accent6"/>
                </a:solidFill>
                <a:latin typeface="Comic Sans MS" pitchFamily="66" charset="0"/>
              </a:rPr>
              <a:t>Overtime = 16 x £5.40</a:t>
            </a:r>
          </a:p>
          <a:p>
            <a:pPr>
              <a:buFont typeface="Arial" charset="0"/>
              <a:buNone/>
            </a:pPr>
            <a:r>
              <a:rPr lang="en-GB" dirty="0" smtClean="0">
                <a:solidFill>
                  <a:schemeClr val="accent6"/>
                </a:solidFill>
                <a:latin typeface="Comic Sans MS" pitchFamily="66" charset="0"/>
              </a:rPr>
              <a:t>                   = </a:t>
            </a:r>
            <a:r>
              <a:rPr lang="en-GB" u="dbl" dirty="0" smtClean="0">
                <a:solidFill>
                  <a:schemeClr val="accent6"/>
                </a:solidFill>
                <a:latin typeface="Comic Sans MS" pitchFamily="66" charset="0"/>
              </a:rPr>
              <a:t>£86.40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How much is he paid?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755576" y="1340768"/>
            <a:ext cx="3657600" cy="3048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Jamie is paid double time if he works night shift.</a:t>
            </a:r>
          </a:p>
          <a:p>
            <a:r>
              <a:rPr lang="en-GB" dirty="0">
                <a:latin typeface="Comic Sans MS" pitchFamily="66" charset="0"/>
              </a:rPr>
              <a:t>This weekend he works 11pm -7am on nightshift.</a:t>
            </a:r>
          </a:p>
          <a:p>
            <a:r>
              <a:rPr lang="en-GB" dirty="0">
                <a:latin typeface="Comic Sans MS" pitchFamily="66" charset="0"/>
              </a:rPr>
              <a:t>His basic rate is £5.40 per hour.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Overtime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5576" y="1484784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GB" sz="2800" u="sng" dirty="0" smtClean="0">
                <a:latin typeface="Comic Sans MS" panose="030F0702030302020204" pitchFamily="66" charset="0"/>
              </a:rPr>
              <a:t>To Calculate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Double time</a:t>
            </a:r>
          </a:p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Basic pay x overtime hours x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Time and a half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Basic pay x overtime hours x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1.5</a:t>
            </a:r>
          </a:p>
          <a:p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Time and a quarter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Basic pay x overtime hours x </a:t>
            </a:r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1.25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Time and a third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Basic pay x overtime hours x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1.333…</a:t>
            </a:r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560" y="2204864"/>
            <a:ext cx="6781800" cy="1600200"/>
          </a:xfrm>
        </p:spPr>
        <p:txBody>
          <a:bodyPr/>
          <a:lstStyle/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P192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Q 8, 10, 11, 12, 13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and 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543800" cy="38862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Most workplaces will have incentives in place to encourage their employees to work to a high standard.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These are often in the form of a 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BONUS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GB" dirty="0" smtClean="0">
                <a:latin typeface="Comic Sans MS" panose="030F0702030302020204" pitchFamily="66" charset="0"/>
              </a:rPr>
              <a:t>A bonus is a lump sum of money added to the annual salary.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COMMISSION</a:t>
            </a:r>
            <a:r>
              <a:rPr lang="en-GB" b="1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is another form of incentive often used in sales workplaces e.g. jewellers, car salesmen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9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Bonus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Some factories will give their employees a bonus if they reach a target.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Example – An employee in a toy making factory will receive an extra £10 for every 20 toys they make.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Bonus is fairly straight forward to calculate as it is usually a fixed amount added to the basic pay.</a:t>
            </a:r>
          </a:p>
        </p:txBody>
      </p:sp>
    </p:spTree>
    <p:extLst>
      <p:ext uri="{BB962C8B-B14F-4D97-AF65-F5344CB8AC3E}">
        <p14:creationId xmlns:p14="http://schemas.microsoft.com/office/powerpoint/2010/main" val="110882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39344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Commission is slightly more difficult to calculate as it is usually paid as a percentage of sales.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Example – A car salesman earns commission of 23% of total sales over an amount of £40,000.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To calculate his commission we would need to know how much his sales totalled, to then calculate how much he made above the target amount, then calculate the %.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/>
          <a:lstStyle/>
          <a:p>
            <a:r>
              <a:rPr lang="en-GB" dirty="0" smtClean="0"/>
              <a:t>Calculating Commission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Peter is a car salesman. He has a target of making £50,000 in sales per month.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This month he made the company £57,000.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He is paid commission at 8% of sales over the target.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How much Commission?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4031304" cy="3048000"/>
          </a:xfrm>
        </p:spPr>
        <p:txBody>
          <a:bodyPr/>
          <a:lstStyle/>
          <a:p>
            <a:r>
              <a:rPr lang="en-GB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Sales over target value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=57,000-50,000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   =£7,000</a:t>
            </a:r>
          </a:p>
          <a:p>
            <a:pPr marL="0" indent="0">
              <a:buNone/>
            </a:pPr>
            <a:endParaRPr lang="en-GB" sz="2000" b="1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Commission = 8% of 7,000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= 0.08 x 7,000 = £560</a:t>
            </a:r>
            <a:endParaRPr lang="en-GB" sz="2000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21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 Contents</a:t>
            </a:r>
            <a:endParaRPr lang="en-GB" dirty="0"/>
          </a:p>
        </p:txBody>
      </p:sp>
      <p:sp>
        <p:nvSpPr>
          <p:cNvPr id="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5616" y="1503948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2053324" y="1539815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Calculating basic/gross pay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5616" y="2300327"/>
            <a:ext cx="609600" cy="5334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7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5616" y="3030924"/>
            <a:ext cx="609600" cy="53340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2051720" y="2343367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Overtime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303092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Bonus and Commission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344816" cy="1600200"/>
          </a:xfrm>
        </p:spPr>
        <p:txBody>
          <a:bodyPr/>
          <a:lstStyle/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P193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Q14, 15, 17, 18, 21, 22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Deductions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Analysing Factors </a:t>
            </a:r>
            <a:r>
              <a:rPr lang="en-GB" sz="40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Affecting Income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rPr>
              <a:t>National 5</a:t>
            </a:r>
          </a:p>
          <a:p>
            <a:r>
              <a:rPr lang="en-GB" sz="5400" b="1" dirty="0" err="1" smtClean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</a:rPr>
              <a:t>Lifeskills</a:t>
            </a:r>
            <a:endParaRPr lang="en-GB" sz="5400" b="1" dirty="0">
              <a:solidFill>
                <a:schemeClr val="bg1">
                  <a:lumMod val="9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Deductions Contents</a:t>
            </a:r>
            <a:endParaRPr lang="en-GB" dirty="0"/>
          </a:p>
        </p:txBody>
      </p:sp>
      <p:sp>
        <p:nvSpPr>
          <p:cNvPr id="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159" y="836712"/>
            <a:ext cx="609600" cy="533400"/>
          </a:xfrm>
          <a:prstGeom prst="actionButtonForwardNex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159" y="1522512"/>
            <a:ext cx="609600" cy="533400"/>
          </a:xfrm>
          <a:prstGeom prst="actionButtonForwardNex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7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159" y="2276872"/>
            <a:ext cx="609600" cy="5334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159" y="2996952"/>
            <a:ext cx="609600" cy="53340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9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159" y="3726516"/>
            <a:ext cx="609600" cy="53340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2000"/>
          </a:p>
        </p:txBody>
      </p:sp>
      <p:sp>
        <p:nvSpPr>
          <p:cNvPr id="10" name="TextBox 9"/>
          <p:cNvSpPr txBox="1"/>
          <p:nvPr/>
        </p:nvSpPr>
        <p:spPr>
          <a:xfrm>
            <a:off x="2051720" y="83671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Benefits and Allowances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152567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Income Tax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227687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National Insurance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299546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Pensions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1720" y="375427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Net Pay / Payslips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82408" cy="1600200"/>
          </a:xfrm>
        </p:spPr>
        <p:txBody>
          <a:bodyPr/>
          <a:lstStyle/>
          <a:p>
            <a:r>
              <a:rPr lang="en-GB" dirty="0" smtClean="0"/>
              <a:t>Benefits and Allowances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7543800" cy="4543400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PERSONAL ALLOWANCES</a:t>
            </a:r>
            <a:r>
              <a:rPr lang="en-GB" dirty="0" smtClean="0">
                <a:latin typeface="Comic Sans MS" panose="030F0702030302020204" pitchFamily="66" charset="0"/>
              </a:rPr>
              <a:t> are the amount of money a person can earn free from tax. Everyone is entitled to allowances.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This amount is indicated in a persons individual </a:t>
            </a:r>
            <a:r>
              <a:rPr lang="en-GB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TAX CODE</a:t>
            </a:r>
            <a:r>
              <a:rPr lang="en-GB" dirty="0" smtClean="0">
                <a:latin typeface="Comic Sans MS" panose="030F0702030302020204" pitchFamily="66" charset="0"/>
              </a:rPr>
              <a:t>.  If you are working and of age to pay tax then your tax code will be stated on a pay slip.</a:t>
            </a:r>
          </a:p>
          <a:p>
            <a:endParaRPr lang="en-GB" sz="800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Whatever money is earned over the allowances is </a:t>
            </a: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TAXABLE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800" dirty="0" smtClean="0"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INCOME TAX </a:t>
            </a:r>
            <a:r>
              <a:rPr lang="en-GB" dirty="0" smtClean="0">
                <a:latin typeface="Comic Sans MS" panose="030F0702030302020204" pitchFamily="66" charset="0"/>
              </a:rPr>
              <a:t>is money taken from what you earn to contribute to the state revenue.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0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202488" cy="1600200"/>
          </a:xfrm>
        </p:spPr>
        <p:txBody>
          <a:bodyPr/>
          <a:lstStyle/>
          <a:p>
            <a:r>
              <a:rPr lang="en-GB" dirty="0" smtClean="0"/>
              <a:t>Calculating Taxable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In order to calculate tax we must first calculate the persons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TAXABLE INCOME </a:t>
            </a:r>
            <a:r>
              <a:rPr lang="en-GB" dirty="0" smtClean="0">
                <a:latin typeface="Comic Sans MS" panose="030F0702030302020204" pitchFamily="66" charset="0"/>
              </a:rPr>
              <a:t>(any money earned over allowances).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Taxable Income = Income – Allowances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Sam earns £14, 970 and has allowances of £7,800. Calculate his taxable income.</a:t>
            </a:r>
          </a:p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Taxable income = £14,970 – £7,800 = </a:t>
            </a:r>
            <a:r>
              <a:rPr lang="en-GB" b="1" u="dbl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£7,170</a:t>
            </a:r>
            <a:endParaRPr lang="en-GB" b="1" u="dbl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50444" y="1988840"/>
            <a:ext cx="6048672" cy="79208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68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Tax is paid at different rates depending on how much taxable income you earn. 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higher the taxable income, the higher the tax rate will be.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Tax is usually paid as a percentage of your taxable income.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276872"/>
            <a:ext cx="3960440" cy="3767328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Alex  earns £35,470 this year. His personal allowances total £8,105.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Calculate the value of tax he will pay.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3960440" cy="376732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Taxable income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35,470 – 8,105 = £27,365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Tax paid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20% of £27,365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= 0.2 x £27,365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= </a:t>
            </a:r>
            <a:r>
              <a:rPr lang="en-GB" u="dbl" dirty="0" smtClean="0">
                <a:latin typeface="Comic Sans MS" panose="030F0702030302020204" pitchFamily="66" charset="0"/>
              </a:rPr>
              <a:t>£5,473</a:t>
            </a:r>
            <a:endParaRPr lang="en-GB" u="dbl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63688" y="404664"/>
            <a:ext cx="5616624" cy="17281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Rates of Tax 2014-2015</a:t>
            </a:r>
          </a:p>
          <a:p>
            <a:pPr algn="ctr"/>
            <a:endParaRPr lang="en-GB" sz="1600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Basic Rate 20%                 £0 - £31865</a:t>
            </a: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Higher Rate 40%               £31866 - £150,000</a:t>
            </a: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Additional Rate45%             over £150,000</a:t>
            </a:r>
            <a:endParaRPr lang="en-GB" sz="16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2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04864"/>
            <a:ext cx="3960440" cy="3767328"/>
          </a:xfrm>
        </p:spPr>
        <p:txBody>
          <a:bodyPr/>
          <a:lstStyle/>
          <a:p>
            <a:r>
              <a:rPr lang="en-GB" sz="2000" smtClean="0">
                <a:latin typeface="Comic Sans MS" panose="030F0702030302020204" pitchFamily="66" charset="0"/>
              </a:rPr>
              <a:t>Jamie  </a:t>
            </a:r>
            <a:r>
              <a:rPr lang="en-GB" sz="2000" dirty="0" smtClean="0">
                <a:latin typeface="Comic Sans MS" panose="030F0702030302020204" pitchFamily="66" charset="0"/>
              </a:rPr>
              <a:t>earns £42940 this year. His personal allowances total £8260.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Calculate the value of tax he will pay.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95936" y="2276872"/>
            <a:ext cx="4680520" cy="3767328"/>
          </a:xfrm>
        </p:spPr>
        <p:txBody>
          <a:bodyPr/>
          <a:lstStyle/>
          <a:p>
            <a:pPr marL="0" indent="0">
              <a:buNone/>
            </a:pPr>
            <a:r>
              <a:rPr lang="en-GB" sz="2000" b="1" u="sng" dirty="0" smtClean="0">
                <a:latin typeface="Comic Sans MS" panose="030F0702030302020204" pitchFamily="66" charset="0"/>
              </a:rPr>
              <a:t>Taxable income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42940 – 8260 = £34680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latin typeface="Comic Sans MS" panose="030F0702030302020204" pitchFamily="66" charset="0"/>
              </a:rPr>
              <a:t>Tax Paid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Basic rate: 31865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Higher rate: 34680 </a:t>
            </a:r>
            <a:r>
              <a:rPr lang="mr-IN" sz="2000" dirty="0" smtClean="0">
                <a:latin typeface="Comic Sans MS" panose="030F0702030302020204" pitchFamily="66" charset="0"/>
              </a:rPr>
              <a:t>–</a:t>
            </a:r>
            <a:r>
              <a:rPr lang="en-GB" sz="2000" dirty="0" smtClean="0">
                <a:latin typeface="Comic Sans MS" panose="030F0702030302020204" pitchFamily="66" charset="0"/>
              </a:rPr>
              <a:t> 31865 </a:t>
            </a:r>
            <a:r>
              <a:rPr lang="en-GB" sz="2000" smtClean="0">
                <a:latin typeface="Comic Sans MS" panose="030F0702030302020204" pitchFamily="66" charset="0"/>
              </a:rPr>
              <a:t>= £2815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latin typeface="Comic Sans MS" panose="030F0702030302020204" pitchFamily="66" charset="0"/>
              </a:rPr>
              <a:t>Total tax paid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20% of 31865 + 40% of 2815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= 6373 + 1126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= £7499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63688" y="404664"/>
            <a:ext cx="5616624" cy="17281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Rates of Tax 2014-2015</a:t>
            </a:r>
          </a:p>
          <a:p>
            <a:pPr algn="ctr"/>
            <a:endParaRPr lang="en-GB" sz="1600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Basic Rate 20%                 £0 - £31865</a:t>
            </a: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Higher Rate 40%               £31866 - £150,000</a:t>
            </a:r>
          </a:p>
          <a:p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Additional Rate45%             over £150,000</a:t>
            </a:r>
            <a:endParaRPr lang="en-GB" sz="16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482408" cy="1600200"/>
          </a:xfrm>
        </p:spPr>
        <p:txBody>
          <a:bodyPr/>
          <a:lstStyle/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P198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Q 1, 2, 4, 5, 7, 8</a:t>
            </a:r>
            <a:r>
              <a:rPr lang="en-GB" sz="480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9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Insurance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548680"/>
            <a:ext cx="7543800" cy="4608512"/>
          </a:xfrm>
        </p:spPr>
        <p:txBody>
          <a:bodyPr/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National Insurance is a compulsory payments to provide state assistance for people who are sick, unemployed  or retired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The rate for national insurance changes every year.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National insurance can be calculated by a formula.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76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Pay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Most jobs will have a contracted number of hours to be worked each week.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This is called a </a:t>
            </a: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BASIC WEEK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You will get paid a </a:t>
            </a:r>
            <a:r>
              <a:rPr lang="en-GB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FIXED RATE PER HOUR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The amount earned in a basic week is known as  </a:t>
            </a: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BASIC PAY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GROSS PAY </a:t>
            </a:r>
            <a:r>
              <a:rPr lang="en-GB" dirty="0" smtClean="0">
                <a:latin typeface="Comic Sans MS" panose="030F0702030302020204" pitchFamily="66" charset="0"/>
              </a:rPr>
              <a:t>is you income before deductions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5151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Fred is a farmer, his gross annual pay is £21,480.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Use the table below to calculate how much national insurance he will pay </a:t>
            </a:r>
            <a:r>
              <a:rPr lang="en-GB" b="1" dirty="0" smtClean="0">
                <a:latin typeface="Comic Sans MS" panose="030F0702030302020204" pitchFamily="66" charset="0"/>
              </a:rPr>
              <a:t>monthly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Solution</a:t>
            </a:r>
            <a:r>
              <a:rPr lang="en-GB" dirty="0" smtClean="0"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Fred’s salary is between £7952 and  £42,484</a:t>
            </a: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Annual NI = (21,480 – 7952) x 0.12 = £1666.96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Monthly NI = £1666.96 ÷ 12 = </a:t>
            </a:r>
            <a:r>
              <a:rPr lang="en-GB" u="sng" dirty="0" smtClean="0">
                <a:latin typeface="Comic Sans MS" panose="030F0702030302020204" pitchFamily="66" charset="0"/>
              </a:rPr>
              <a:t>£138.88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34197"/>
              </p:ext>
            </p:extLst>
          </p:nvPr>
        </p:nvGraphicFramePr>
        <p:xfrm>
          <a:off x="899592" y="2276872"/>
          <a:ext cx="705678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Your earnings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National insurance (%)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Formula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£0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- £7592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N.I payable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Between £7952 and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£42,484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=(pay – 7592) x 0.12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8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Pension Contributions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Many employers, especially large companies, will have a pension scheme.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Each month you will pay a percentage of you salary into the pension scheme.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pension scheme will ensure you receive regular payments when you retire.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Understanding Pay Slips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A payslip will tell you any income you receive from your job and any compulsory deductions, e.g. Tax, national Insurance, pension etc.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050" dirty="0" smtClean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GROSS PAY </a:t>
            </a:r>
            <a:r>
              <a:rPr lang="en-GB" dirty="0" smtClean="0">
                <a:latin typeface="Comic Sans MS" panose="030F0702030302020204" pitchFamily="66" charset="0"/>
              </a:rPr>
              <a:t>Is your total earnings BEFORE deductions.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100" dirty="0" smtClean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TOTAL DEDUCTIONS </a:t>
            </a:r>
            <a:r>
              <a:rPr lang="en-GB" dirty="0" smtClean="0">
                <a:latin typeface="Comic Sans MS" panose="030F0702030302020204" pitchFamily="66" charset="0"/>
              </a:rPr>
              <a:t>is the amount of money that is to be taken off of your Gross Pay.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300" dirty="0" smtClean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NET PAY </a:t>
            </a:r>
            <a:r>
              <a:rPr lang="en-GB" dirty="0" smtClean="0">
                <a:latin typeface="Comic Sans MS" panose="030F0702030302020204" pitchFamily="66" charset="0"/>
              </a:rPr>
              <a:t>is the amount you will receive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Net Pay = Gross Pay – Total Deductions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Payslips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0093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331640" y="4077072"/>
            <a:ext cx="57606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4437112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Gross pay</a:t>
            </a:r>
          </a:p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Total income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31640" y="1196752"/>
            <a:ext cx="288032" cy="1512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72019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Income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83968" y="1196752"/>
            <a:ext cx="1152128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48064" y="7201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Deductions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572000" y="3933056"/>
            <a:ext cx="576064" cy="7200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47864" y="450912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Total Deductions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596336" y="3933056"/>
            <a:ext cx="72008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40152" y="443711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Net Pay</a:t>
            </a:r>
          </a:p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Income - deductions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7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21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3789040"/>
            <a:ext cx="6781800" cy="1600200"/>
          </a:xfrm>
        </p:spPr>
        <p:txBody>
          <a:bodyPr/>
          <a:lstStyle/>
          <a:p>
            <a:r>
              <a:rPr lang="en-GB" u="sng" dirty="0" err="1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Pg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195 Exercise 2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en-GB" sz="48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Calculating Basic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o calculate basic pay use the following formula 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Basic Pay = Rate per hour x Hours Worked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omic Sans MS" panose="030F0702030302020204" pitchFamily="66" charset="0"/>
              </a:rPr>
              <a:t>If you want to calculate the Rate per Hour from the Basic pay: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omic Sans MS" panose="030F0702030302020204" pitchFamily="66" charset="0"/>
              </a:rPr>
              <a:t>Rate per Hour = Basic Pay / Hours worked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913" y="1484313"/>
            <a:ext cx="6408737" cy="79216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913" y="3789363"/>
            <a:ext cx="6408737" cy="79216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Example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 smtClean="0"/>
              <a:t>James works as a plumber.</a:t>
            </a:r>
          </a:p>
          <a:p>
            <a:pPr marL="0" indent="0">
              <a:buNone/>
            </a:pPr>
            <a:r>
              <a:rPr lang="en-GB" dirty="0" smtClean="0"/>
              <a:t>He earns £8.70 per hour.</a:t>
            </a:r>
          </a:p>
          <a:p>
            <a:pPr marL="0" indent="0">
              <a:buNone/>
            </a:pPr>
            <a:r>
              <a:rPr lang="en-GB" dirty="0" smtClean="0"/>
              <a:t>Last week he worked 42 hours.</a:t>
            </a:r>
          </a:p>
          <a:p>
            <a:pPr marL="0" indent="0">
              <a:buNone/>
            </a:pPr>
            <a:r>
              <a:rPr lang="en-GB" dirty="0" smtClean="0"/>
              <a:t>Calculate how much he earned last week.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 8·70 x 42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= 365·40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James earned £</a:t>
            </a:r>
            <a:r>
              <a:rPr lang="en-GB" dirty="0"/>
              <a:t>365·40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47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Example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 smtClean="0"/>
              <a:t>Tina works in an office.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Calculate her weekly wage.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5004048" y="1124744"/>
            <a:ext cx="3600400" cy="28803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Office assistant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Monday to Friday</a:t>
            </a:r>
          </a:p>
          <a:p>
            <a:pPr algn="ctr"/>
            <a:r>
              <a:rPr lang="en-GB" dirty="0"/>
              <a:t>8am – 4.30pm </a:t>
            </a:r>
          </a:p>
          <a:p>
            <a:pPr algn="ctr"/>
            <a:r>
              <a:rPr lang="en-GB" dirty="0" smtClean="0"/>
              <a:t>Saturday</a:t>
            </a:r>
          </a:p>
          <a:p>
            <a:pPr algn="ctr"/>
            <a:r>
              <a:rPr lang="en-GB" dirty="0" smtClean="0"/>
              <a:t>8am – 12pm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£9·16 per hour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8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Your salary is usually an annual value which is split over the year.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To calculate monthly salary:</a:t>
            </a:r>
          </a:p>
          <a:p>
            <a:pPr marL="0" indent="0">
              <a:buNone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Monthly Pay = Annual Salary ÷ 12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3501008"/>
            <a:ext cx="5904656" cy="864096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4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24 hours in a day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7 days in a week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12 months in a year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52 weeks in a year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365 days in a year/366 in a leap year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Annual salary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Steph earns £1870 per month. </a:t>
            </a:r>
          </a:p>
          <a:p>
            <a:pPr marL="0" indent="0">
              <a:buNone/>
            </a:pPr>
            <a:r>
              <a:rPr lang="en-GB" dirty="0" smtClean="0"/>
              <a:t>Calculate her annual salary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1870 x 12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= 22440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Steph earns £22440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David earns £375 per week.</a:t>
            </a:r>
          </a:p>
          <a:p>
            <a:pPr marL="0" indent="0">
              <a:buNone/>
            </a:pPr>
            <a:r>
              <a:rPr lang="en-GB" dirty="0" smtClean="0"/>
              <a:t>Calculate his annual salary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375 x 52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= 19500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David earns £19500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2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1163</TotalTime>
  <Words>1465</Words>
  <Application>Microsoft Office PowerPoint</Application>
  <PresentationFormat>On-screen Show (4:3)</PresentationFormat>
  <Paragraphs>283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Comic Sans MS</vt:lpstr>
      <vt:lpstr>Impact</vt:lpstr>
      <vt:lpstr>Mangal</vt:lpstr>
      <vt:lpstr>Times New Roman</vt:lpstr>
      <vt:lpstr>NewsPrint</vt:lpstr>
      <vt:lpstr>Income</vt:lpstr>
      <vt:lpstr>Income Contents</vt:lpstr>
      <vt:lpstr>Basic Pay</vt:lpstr>
      <vt:lpstr>Calculating Basic Pay</vt:lpstr>
      <vt:lpstr>PowerPoint Presentation</vt:lpstr>
      <vt:lpstr>PowerPoint Presentation</vt:lpstr>
      <vt:lpstr>Salary</vt:lpstr>
      <vt:lpstr>PowerPoint Presentation</vt:lpstr>
      <vt:lpstr>Annual salary</vt:lpstr>
      <vt:lpstr>Questions to complete</vt:lpstr>
      <vt:lpstr>Overtime</vt:lpstr>
      <vt:lpstr>Calculating Overtime Pay</vt:lpstr>
      <vt:lpstr>Calculating Overtime Pay</vt:lpstr>
      <vt:lpstr>Recap Overtime</vt:lpstr>
      <vt:lpstr>P192  Q 8, 10, 11, 12, 13</vt:lpstr>
      <vt:lpstr>Bonus and Commission</vt:lpstr>
      <vt:lpstr>Calculating Bonus</vt:lpstr>
      <vt:lpstr>Commission</vt:lpstr>
      <vt:lpstr>Calculating Commission</vt:lpstr>
      <vt:lpstr>P193 Q14, 15, 17, 18, 21, 22</vt:lpstr>
      <vt:lpstr>Deductions</vt:lpstr>
      <vt:lpstr>Deductions Contents</vt:lpstr>
      <vt:lpstr>Benefits and Allowances</vt:lpstr>
      <vt:lpstr>Calculating Taxable Income</vt:lpstr>
      <vt:lpstr>Calculating Tax</vt:lpstr>
      <vt:lpstr>PowerPoint Presentation</vt:lpstr>
      <vt:lpstr>PowerPoint Presentation</vt:lpstr>
      <vt:lpstr>P198 Ex 3  Q 1, 2, 4, 5, 7, 8, 9</vt:lpstr>
      <vt:lpstr>National Insurance</vt:lpstr>
      <vt:lpstr>PowerPoint Presentation</vt:lpstr>
      <vt:lpstr>Pension Contributions</vt:lpstr>
      <vt:lpstr>Understanding Pay Slips</vt:lpstr>
      <vt:lpstr>Payslips</vt:lpstr>
      <vt:lpstr>Pg 195 Exercise 2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</dc:title>
  <dc:creator>Hazel Oconnor</dc:creator>
  <cp:lastModifiedBy>g peters</cp:lastModifiedBy>
  <cp:revision>46</cp:revision>
  <dcterms:created xsi:type="dcterms:W3CDTF">2014-06-09T12:30:17Z</dcterms:created>
  <dcterms:modified xsi:type="dcterms:W3CDTF">2018-11-06T11:13:58Z</dcterms:modified>
</cp:coreProperties>
</file>