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4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4386-2E01-4F11-9828-F475D6FD4CE1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962BA3F-E912-4F85-82D0-CDD10388B75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4386-2E01-4F11-9828-F475D6FD4CE1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BA3F-E912-4F85-82D0-CDD10388B7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4386-2E01-4F11-9828-F475D6FD4CE1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BA3F-E912-4F85-82D0-CDD10388B7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4386-2E01-4F11-9828-F475D6FD4CE1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BA3F-E912-4F85-82D0-CDD10388B7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4386-2E01-4F11-9828-F475D6FD4CE1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62BA3F-E912-4F85-82D0-CDD10388B75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4386-2E01-4F11-9828-F475D6FD4CE1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BA3F-E912-4F85-82D0-CDD10388B75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4386-2E01-4F11-9828-F475D6FD4CE1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BA3F-E912-4F85-82D0-CDD10388B759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4386-2E01-4F11-9828-F475D6FD4CE1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BA3F-E912-4F85-82D0-CDD10388B7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4386-2E01-4F11-9828-F475D6FD4CE1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BA3F-E912-4F85-82D0-CDD10388B7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4386-2E01-4F11-9828-F475D6FD4CE1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BA3F-E912-4F85-82D0-CDD10388B759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4386-2E01-4F11-9828-F475D6FD4CE1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62BA3F-E912-4F85-82D0-CDD10388B759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864386-2E01-4F11-9828-F475D6FD4CE1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962BA3F-E912-4F85-82D0-CDD10388B75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Exchange Rates</a:t>
            </a:r>
          </a:p>
          <a:p>
            <a:r>
              <a:rPr lang="en-GB" sz="3500" dirty="0" smtClean="0">
                <a:latin typeface="Comic Sans MS" panose="030F0702030302020204" pitchFamily="66" charset="0"/>
              </a:rPr>
              <a:t>Converting between currencies</a:t>
            </a:r>
            <a:endParaRPr lang="en-GB" sz="3000" dirty="0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latin typeface="Comic Sans MS" panose="030F0702030302020204" pitchFamily="66" charset="0"/>
              </a:rPr>
              <a:t>National 5 </a:t>
            </a:r>
            <a:r>
              <a:rPr lang="en-GB" sz="4800" b="1" dirty="0" err="1" smtClean="0">
                <a:latin typeface="Comic Sans MS" panose="030F0702030302020204" pitchFamily="66" charset="0"/>
              </a:rPr>
              <a:t>Lifeskills</a:t>
            </a:r>
            <a:r>
              <a:rPr lang="en-GB" sz="4800" b="1" dirty="0" smtClean="0">
                <a:latin typeface="Comic Sans MS" panose="030F0702030302020204" pitchFamily="66" charset="0"/>
              </a:rPr>
              <a:t> Maths</a:t>
            </a:r>
            <a:endParaRPr lang="en-GB" sz="4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0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Exchange Rate Calculations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827584" y="1412776"/>
            <a:ext cx="7772400" cy="45720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GB" sz="2400" dirty="0" smtClean="0">
                <a:latin typeface="Comic Sans MS" panose="030F0702030302020204" pitchFamily="66" charset="0"/>
              </a:rPr>
              <a:t>If you go into a bank or travel agents you will usually see a table of the current exchange rates.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GB" sz="2400" dirty="0" smtClean="0">
                <a:latin typeface="Comic Sans MS" panose="030F0702030302020204" pitchFamily="66" charset="0"/>
              </a:rPr>
              <a:t>These are often changing and can sometimes change on a daily basis.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GB" sz="2400" dirty="0" smtClean="0">
                <a:latin typeface="Comic Sans MS" panose="030F0702030302020204" pitchFamily="66" charset="0"/>
              </a:rPr>
              <a:t>Before you exchange money, look around for the best deal.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GB" sz="2400" dirty="0" smtClean="0">
                <a:latin typeface="Comic Sans MS" panose="030F0702030302020204" pitchFamily="66" charset="0"/>
              </a:rPr>
              <a:t>Look at the tables to find the exchange rate you will need. This will depend on the type of currency you are exchanging.</a:t>
            </a:r>
          </a:p>
        </p:txBody>
      </p:sp>
    </p:spTree>
    <p:extLst>
      <p:ext uri="{BB962C8B-B14F-4D97-AF65-F5344CB8AC3E}">
        <p14:creationId xmlns:p14="http://schemas.microsoft.com/office/powerpoint/2010/main" val="31291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08794" y="5159927"/>
            <a:ext cx="70567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259632" y="2708920"/>
            <a:ext cx="70567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How to Convert Currency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5603" y="1340768"/>
            <a:ext cx="7772400" cy="4824536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GB" dirty="0" smtClean="0">
                <a:latin typeface="Comic Sans MS" panose="030F0702030302020204" pitchFamily="66" charset="0"/>
              </a:rPr>
              <a:t>If you are changing from pounds to a foreign currency</a:t>
            </a:r>
          </a:p>
          <a:p>
            <a:pPr marL="0" indent="0" algn="ctr">
              <a:buClr>
                <a:schemeClr val="accent3">
                  <a:lumMod val="75000"/>
                </a:schemeClr>
              </a:buClr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Clr>
                <a:schemeClr val="accent3">
                  <a:lumMod val="75000"/>
                </a:schemeClr>
              </a:buClr>
              <a:buNone/>
            </a:pPr>
            <a:r>
              <a:rPr lang="en-GB" sz="2400" b="1" dirty="0" smtClean="0">
                <a:latin typeface="Comic Sans MS" panose="030F0702030302020204" pitchFamily="66" charset="0"/>
              </a:rPr>
              <a:t>Amount being exchanged(£)  </a:t>
            </a:r>
            <a:r>
              <a:rPr lang="en-GB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x</a:t>
            </a:r>
            <a:r>
              <a:rPr lang="en-GB" sz="3200" b="1" dirty="0" smtClean="0"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latin typeface="Comic Sans MS" panose="030F0702030302020204" pitchFamily="66" charset="0"/>
              </a:rPr>
              <a:t>exchange rate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marL="0" indent="0" algn="ctr">
              <a:buClr>
                <a:schemeClr val="accent3">
                  <a:lumMod val="75000"/>
                </a:schemeClr>
              </a:buClr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GB" dirty="0" smtClean="0">
                <a:latin typeface="Comic Sans MS" panose="030F0702030302020204" pitchFamily="66" charset="0"/>
              </a:rPr>
              <a:t>If converting from a foreign currency back into Pounds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2400" b="1" dirty="0" smtClean="0">
                <a:latin typeface="Comic Sans MS" panose="030F0702030302020204" pitchFamily="66" charset="0"/>
              </a:rPr>
              <a:t>Amount in foreign currency  </a:t>
            </a:r>
            <a:r>
              <a:rPr lang="en-GB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÷</a:t>
            </a:r>
            <a:r>
              <a:rPr lang="en-GB" sz="3200" b="1" dirty="0" smtClean="0"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latin typeface="Comic Sans MS" panose="030F0702030302020204" pitchFamily="66" charset="0"/>
              </a:rPr>
              <a:t>exchange rate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2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Example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Susan is going on holiday for 1 week to Berlin. She has saved £800 to take with her.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GB" sz="2400" dirty="0" smtClean="0">
                <a:latin typeface="Comic Sans MS" panose="030F0702030302020204" pitchFamily="66" charset="0"/>
              </a:rPr>
              <a:t>Her local post office has the following exchange rates:</a:t>
            </a:r>
          </a:p>
          <a:p>
            <a:pPr marL="0" indent="0">
              <a:buClr>
                <a:schemeClr val="accent1">
                  <a:lumMod val="50000"/>
                </a:schemeClr>
              </a:buClr>
              <a:buNone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Clr>
                <a:schemeClr val="accent1">
                  <a:lumMod val="50000"/>
                </a:schemeClr>
              </a:buClr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Clr>
                <a:schemeClr val="accent1">
                  <a:lumMod val="50000"/>
                </a:schemeClr>
              </a:buClr>
              <a:buNone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Clr>
                <a:schemeClr val="accent1">
                  <a:lumMod val="50000"/>
                </a:schemeClr>
              </a:buClr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Clr>
                <a:schemeClr val="accent1">
                  <a:lumMod val="50000"/>
                </a:schemeClr>
              </a:buClr>
              <a:buNone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GB" sz="2400" dirty="0" smtClean="0">
                <a:latin typeface="Comic Sans MS" panose="030F0702030302020204" pitchFamily="66" charset="0"/>
              </a:rPr>
              <a:t>Calculate how much she will receive to spend on holiday.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82593"/>
              </p:ext>
            </p:extLst>
          </p:nvPr>
        </p:nvGraphicFramePr>
        <p:xfrm>
          <a:off x="3059832" y="2996952"/>
          <a:ext cx="3240360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Currency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Rate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Japanese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Yen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187.46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Euros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1.37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US Dollars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1.57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Swedish Krona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12.90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01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404664"/>
            <a:ext cx="7772400" cy="5328592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n-GB" dirty="0" smtClean="0">
                <a:latin typeface="Comic Sans MS" panose="030F0702030302020204" pitchFamily="66" charset="0"/>
              </a:rPr>
              <a:t>Exchange rate from table: £1 = 1.37 euros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GB" dirty="0" smtClean="0">
              <a:latin typeface="Comic Sans MS" panose="030F0702030302020204" pitchFamily="66" charset="0"/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GB" dirty="0" smtClean="0">
                <a:latin typeface="Comic Sans MS" panose="030F0702030302020204" pitchFamily="66" charset="0"/>
              </a:rPr>
              <a:t>Euros received = 800 x 1.37 = </a:t>
            </a:r>
            <a:r>
              <a:rPr lang="en-GB" u="sng" dirty="0" smtClean="0">
                <a:latin typeface="Comic Sans MS" panose="030F0702030302020204" pitchFamily="66" charset="0"/>
              </a:rPr>
              <a:t>1096 euros</a:t>
            </a:r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514350" indent="-514350">
              <a:buClr>
                <a:schemeClr val="accent1">
                  <a:lumMod val="50000"/>
                </a:schemeClr>
              </a:buClr>
              <a:buSzPct val="86000"/>
              <a:buFont typeface="+mj-lt"/>
              <a:buAutoNum type="arabicPeriod" startAt="2"/>
            </a:pPr>
            <a:r>
              <a:rPr lang="en-GB" dirty="0" smtClean="0">
                <a:latin typeface="Comic Sans MS" panose="030F0702030302020204" pitchFamily="66" charset="0"/>
              </a:rPr>
              <a:t>While she is away Susan spends on average 90 euros per day. She changes the rest back to pounds. How much in pounds (£) does she have?</a:t>
            </a:r>
          </a:p>
          <a:p>
            <a:pPr marL="514350" indent="-514350">
              <a:buClr>
                <a:schemeClr val="accent1">
                  <a:lumMod val="50000"/>
                </a:schemeClr>
              </a:buClr>
              <a:buSzPct val="86000"/>
              <a:buFont typeface="+mj-lt"/>
              <a:buAutoNum type="arabicPeriod" startAt="2"/>
            </a:pPr>
            <a:endParaRPr lang="en-GB" dirty="0" smtClean="0">
              <a:latin typeface="Comic Sans MS" panose="030F0702030302020204" pitchFamily="66" charset="0"/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GB" dirty="0" smtClean="0">
                <a:latin typeface="Comic Sans MS" panose="030F0702030302020204" pitchFamily="66" charset="0"/>
              </a:rPr>
              <a:t>Amount spent = 90 x 7 = 630euros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GB" dirty="0" smtClean="0">
              <a:latin typeface="Comic Sans MS" panose="030F0702030302020204" pitchFamily="66" charset="0"/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GB" dirty="0" smtClean="0">
                <a:latin typeface="Comic Sans MS" panose="030F0702030302020204" pitchFamily="66" charset="0"/>
              </a:rPr>
              <a:t>Pounds = </a:t>
            </a:r>
            <a:r>
              <a:rPr lang="en-GB" dirty="0" smtClean="0">
                <a:latin typeface="Comic Sans MS" panose="030F0702030302020204" pitchFamily="66" charset="0"/>
              </a:rPr>
              <a:t>(1096-630</a:t>
            </a:r>
            <a:r>
              <a:rPr lang="en-GB" dirty="0" smtClean="0">
                <a:latin typeface="Comic Sans MS" panose="030F0702030302020204" pitchFamily="66" charset="0"/>
              </a:rPr>
              <a:t>) </a:t>
            </a:r>
            <a:r>
              <a:rPr lang="en-GB" sz="2800" b="1" dirty="0" smtClean="0">
                <a:latin typeface="Comic Sans MS" panose="030F0702030302020204" pitchFamily="66" charset="0"/>
              </a:rPr>
              <a:t>÷ </a:t>
            </a:r>
            <a:r>
              <a:rPr lang="en-GB" sz="2400" dirty="0" smtClean="0">
                <a:latin typeface="Comic Sans MS" panose="030F0702030302020204" pitchFamily="66" charset="0"/>
              </a:rPr>
              <a:t>1.37 </a:t>
            </a:r>
            <a:r>
              <a:rPr lang="en-GB" sz="2400" dirty="0" smtClean="0">
                <a:latin typeface="Comic Sans MS" panose="030F0702030302020204" pitchFamily="66" charset="0"/>
              </a:rPr>
              <a:t>=£340.15 </a:t>
            </a:r>
            <a:r>
              <a:rPr lang="en-GB" sz="2400" dirty="0" smtClean="0">
                <a:latin typeface="Comic Sans MS" panose="030F0702030302020204" pitchFamily="66" charset="0"/>
              </a:rPr>
              <a:t>(to 2d.p)</a:t>
            </a:r>
            <a:endParaRPr lang="en-GB" sz="2800" b="1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7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864096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Past Paper Question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83" y="908720"/>
            <a:ext cx="8148189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00986" y="4865985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Euros = 200 x 1.1774 = 235.48 euros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369616"/>
            <a:ext cx="784887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00986" y="5873672"/>
            <a:ext cx="7175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Swiss= 400 x 1.4241 = 569.64 Swiss francs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1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822607" cy="181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3207" y="2276010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400 x 1.1774 = 470.96 Euros</a:t>
            </a:r>
          </a:p>
          <a:p>
            <a:endParaRPr lang="en-GB" sz="2000" b="1" dirty="0" smtClean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470.96 x 1.2194 =574.29 Swiss francs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96920"/>
            <a:ext cx="8280920" cy="196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5517232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6 x 180 =1080 CHF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1080 – 780 = 300 CHF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568952" cy="3100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3433433"/>
            <a:ext cx="64087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                           </a:t>
            </a:r>
            <a:r>
              <a:rPr lang="en-GB" sz="2400" b="1" u="sng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€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     :    </a:t>
            </a:r>
            <a:r>
              <a:rPr lang="en-GB" sz="2400" b="1" u="sng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CHF   </a:t>
            </a:r>
          </a:p>
          <a:p>
            <a:pPr algn="ctr"/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                  1.24   :    1.51</a:t>
            </a:r>
          </a:p>
          <a:p>
            <a:pPr algn="ctr"/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  1.24 ÷ 1.51        :      1 </a:t>
            </a:r>
          </a:p>
          <a:p>
            <a:pPr algn="ctr"/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1.24 ÷ 1.51 x 300    :    300</a:t>
            </a:r>
          </a:p>
          <a:p>
            <a:pPr algn="ctr"/>
            <a:endParaRPr lang="en-GB" sz="24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   1.24 ÷ 1.51 x 300 = </a:t>
            </a:r>
            <a:r>
              <a:rPr lang="en-GB" sz="2400" b="1" u="sng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246.26 euros    </a:t>
            </a:r>
          </a:p>
          <a:p>
            <a:r>
              <a:rPr lang="en-GB" dirty="0" smtClean="0"/>
              <a:t>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371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6940" y="3284984"/>
            <a:ext cx="5709356" cy="584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Now complete the worksheet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183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</TotalTime>
  <Words>326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Comic Sans MS</vt:lpstr>
      <vt:lpstr>Franklin Gothic Book</vt:lpstr>
      <vt:lpstr>Perpetua</vt:lpstr>
      <vt:lpstr>Wingdings 2</vt:lpstr>
      <vt:lpstr>Equity</vt:lpstr>
      <vt:lpstr>National 5 Lifeskills Maths</vt:lpstr>
      <vt:lpstr>Exchange Rate Calculations</vt:lpstr>
      <vt:lpstr>How to Convert Currency</vt:lpstr>
      <vt:lpstr>Example</vt:lpstr>
      <vt:lpstr>PowerPoint Presentation</vt:lpstr>
      <vt:lpstr>Past Paper Question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5 Lifeskills Maths</dc:title>
  <dc:creator>Hazel Oconnor</dc:creator>
  <cp:lastModifiedBy>g peters</cp:lastModifiedBy>
  <cp:revision>9</cp:revision>
  <dcterms:created xsi:type="dcterms:W3CDTF">2015-05-18T08:49:11Z</dcterms:created>
  <dcterms:modified xsi:type="dcterms:W3CDTF">2017-09-19T10:52:40Z</dcterms:modified>
</cp:coreProperties>
</file>