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4201" r:id="rId2"/>
    <p:sldMasterId id="2147484236" r:id="rId3"/>
  </p:sldMasterIdLst>
  <p:notesMasterIdLst>
    <p:notesMasterId r:id="rId35"/>
  </p:notesMasterIdLst>
  <p:sldIdLst>
    <p:sldId id="377" r:id="rId4"/>
    <p:sldId id="277" r:id="rId5"/>
    <p:sldId id="361" r:id="rId6"/>
    <p:sldId id="401" r:id="rId7"/>
    <p:sldId id="387" r:id="rId8"/>
    <p:sldId id="388" r:id="rId9"/>
    <p:sldId id="389" r:id="rId10"/>
    <p:sldId id="386" r:id="rId11"/>
    <p:sldId id="390" r:id="rId12"/>
    <p:sldId id="385" r:id="rId13"/>
    <p:sldId id="364" r:id="rId14"/>
    <p:sldId id="366" r:id="rId15"/>
    <p:sldId id="402" r:id="rId16"/>
    <p:sldId id="379" r:id="rId17"/>
    <p:sldId id="380" r:id="rId18"/>
    <p:sldId id="381" r:id="rId19"/>
    <p:sldId id="382" r:id="rId20"/>
    <p:sldId id="383" r:id="rId21"/>
    <p:sldId id="384" r:id="rId22"/>
    <p:sldId id="378" r:id="rId23"/>
    <p:sldId id="403" r:id="rId24"/>
    <p:sldId id="398" r:id="rId25"/>
    <p:sldId id="391" r:id="rId26"/>
    <p:sldId id="399" r:id="rId27"/>
    <p:sldId id="392" r:id="rId28"/>
    <p:sldId id="393" r:id="rId29"/>
    <p:sldId id="394" r:id="rId30"/>
    <p:sldId id="395" r:id="rId31"/>
    <p:sldId id="396" r:id="rId32"/>
    <p:sldId id="397" r:id="rId33"/>
    <p:sldId id="400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  <a:srgbClr val="66FFFF"/>
    <a:srgbClr val="00FFFF"/>
    <a:srgbClr val="33CC33"/>
    <a:srgbClr val="FF0000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314BF4B-8121-4F1D-8A8C-DBD87756818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DE60AD1B-18B9-458F-B77B-1D60D3FFD32E}" type="datetimeFigureOut">
              <a:rPr lang="en-GB"/>
              <a:pPr>
                <a:defRPr/>
              </a:pPr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A711FE3-EE7A-4170-B906-9D5ADD5D80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61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A06245-53EB-4B83-AA35-59AC6DFF41AB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E60-FFCA-4D6E-B970-9B429597D71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111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390FB-67E1-4AFB-91AE-52B313919952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36BA-4DCF-4BCC-8C1B-2DE69862B79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6256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pPr>
              <a:defRPr/>
            </a:pPr>
            <a:fld id="{4F30CBA6-9439-499E-B656-B3188E24D1C8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459E63F-9934-4CDF-B8D3-CAECFB192E1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98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F42CE-03D6-41EF-8C68-A58BB150D270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7D5-41C4-4E5E-A2CA-1E4DD18F83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274948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F42CE-03D6-41EF-8C68-A58BB150D270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7D5-41C4-4E5E-A2CA-1E4DD18F83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742486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F42CE-03D6-41EF-8C68-A58BB150D270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7D5-41C4-4E5E-A2CA-1E4DD18F83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395449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41752-7308-4ACF-92DD-DE572F1C2A96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589F-8810-4C6F-A308-AD6535CFF9F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363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DB60B-E426-48E2-9468-B9906B896922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AD37-4B5E-4AD2-9E90-22ADE991A7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20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97FCE-0803-4890-B3B3-431F02CC0C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35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679C9-07B9-4615-B5A1-7BB7AE610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6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17C62-B69B-458E-AAD0-A0D44E413044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886E-625A-4C3C-9C96-A64A252CA58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95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84D26-A819-4D5B-A938-89E17D479250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CB41-66F8-4268-9C06-26A5B64D2C6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92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C0E94-47F9-47CC-8C5A-82DD8AFFCBDA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B322-554E-416D-9584-3DFEFBF058D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51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B5764-2D77-4CE1-8FB6-CFE1CDE162B2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238-701B-4ACA-B285-CCBBC7DBD25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49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1815B-5CE3-406C-BE99-B3B2AFD10513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50C6-3B62-4757-9135-7C59154D534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67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D284D-A9EE-48B6-927A-B616C25714E3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6373-AF98-4FFE-B8BD-FB0A37A3C7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8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60AD1B-18B9-458F-B77B-1D60D3FFD32E}" type="datetimeFigureOut">
              <a:rPr lang="en-GB"/>
              <a:pPr>
                <a:defRPr/>
              </a:pPr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148CB78-5A8C-4385-9DB7-FB7715B1749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3D212-D18F-4185-9886-620C86901A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Compiled by Mr. Lafferty Maths Dept.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DF42CE-03D6-41EF-8C68-A58BB150D270}" type="datetime5">
              <a:rPr lang="en-GB" smtClean="0"/>
              <a:pPr>
                <a:defRPr/>
              </a:pPr>
              <a:t>22-Nov-17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502E7D5-41C4-4E5E-A2CA-1E4DD18F83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994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434013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1168400" y="1955800"/>
            <a:ext cx="73231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following :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3</a:t>
            </a:r>
            <a:r>
              <a:rPr lang="en-GB" altLang="en-US" baseline="30000"/>
              <a:t>2</a:t>
            </a:r>
            <a:r>
              <a:rPr lang="en-GB" altLang="en-US"/>
              <a:t> + 9</a:t>
            </a:r>
            <a:r>
              <a:rPr lang="en-GB" altLang="en-US" baseline="30000"/>
              <a:t>2</a:t>
            </a:r>
            <a:r>
              <a:rPr lang="en-GB" altLang="en-US"/>
              <a:t> = 		 3</a:t>
            </a:r>
            <a:r>
              <a:rPr lang="en-GB" altLang="en-US" baseline="30000"/>
              <a:t>2</a:t>
            </a:r>
            <a:r>
              <a:rPr lang="en-GB" altLang="en-US"/>
              <a:t> - 9</a:t>
            </a:r>
            <a:r>
              <a:rPr lang="en-GB" altLang="en-US" baseline="30000"/>
              <a:t>2</a:t>
            </a:r>
            <a:r>
              <a:rPr lang="en-GB" altLang="en-US"/>
              <a:t> = 	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We are problem solving using Pythagoras Theorem </a:t>
            </a:r>
            <a:endParaRPr lang="en-GB" sz="18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502275" y="3008313"/>
            <a:ext cx="3641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 	Be able to use Pythagoras Theorem to calculate both perimeter and are.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Revision of Pythagoras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Triangle 27"/>
          <p:cNvSpPr/>
          <p:nvPr/>
        </p:nvSpPr>
        <p:spPr>
          <a:xfrm rot="18829116">
            <a:off x="6117431" y="2129632"/>
            <a:ext cx="2020887" cy="2368550"/>
          </a:xfrm>
          <a:prstGeom prst="rtTriangl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ectangle 29"/>
          <p:cNvSpPr/>
          <p:nvPr/>
        </p:nvSpPr>
        <p:spPr>
          <a:xfrm rot="18778718">
            <a:off x="7161213" y="4616450"/>
            <a:ext cx="209550" cy="2000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914400" y="1920875"/>
            <a:ext cx="756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Problem : Find the perimeter this shape.</a:t>
            </a:r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1125538" y="3135313"/>
          <a:ext cx="33432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1485720" imgH="228600" progId="Equation.DSMT4">
                  <p:embed/>
                </p:oleObj>
              </mc:Choice>
              <mc:Fallback>
                <p:oleObj name="Equation" r:id="rId3" imgW="14857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135313"/>
                        <a:ext cx="3343275" cy="506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1125538" y="3859213"/>
          <a:ext cx="2628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1168200" imgH="228600" progId="Equation.DSMT4">
                  <p:embed/>
                </p:oleObj>
              </mc:Choice>
              <mc:Fallback>
                <p:oleObj name="Equation" r:id="rId5" imgW="11682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859213"/>
                        <a:ext cx="2628900" cy="508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1125538" y="4598988"/>
          <a:ext cx="16906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838080" imgH="228600" progId="Equation.DSMT4">
                  <p:embed/>
                </p:oleObj>
              </mc:Choice>
              <mc:Fallback>
                <p:oleObj name="Equation" r:id="rId7" imgW="8380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598988"/>
                        <a:ext cx="1690687" cy="4905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1125538" y="5349875"/>
          <a:ext cx="15875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787320" imgH="228600" progId="Equation.DSMT4">
                  <p:embed/>
                </p:oleObj>
              </mc:Choice>
              <mc:Fallback>
                <p:oleObj name="Equation" r:id="rId9" imgW="7873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5349875"/>
                        <a:ext cx="1587500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ight Triangle 26"/>
          <p:cNvSpPr/>
          <p:nvPr/>
        </p:nvSpPr>
        <p:spPr>
          <a:xfrm>
            <a:off x="5549900" y="3213100"/>
            <a:ext cx="1689100" cy="1638300"/>
          </a:xfrm>
          <a:prstGeom prst="rtTriangl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562600" y="4622800"/>
            <a:ext cx="228600" cy="2159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38" name="TextBox 30"/>
          <p:cNvSpPr txBox="1">
            <a:spLocks noChangeArrowheads="1"/>
          </p:cNvSpPr>
          <p:nvPr/>
        </p:nvSpPr>
        <p:spPr bwMode="auto">
          <a:xfrm>
            <a:off x="7035800" y="2844800"/>
            <a:ext cx="392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</a:t>
            </a:r>
          </a:p>
        </p:txBody>
      </p:sp>
      <p:sp>
        <p:nvSpPr>
          <p:cNvPr id="5139" name="TextBox 32"/>
          <p:cNvSpPr txBox="1">
            <a:spLocks noChangeArrowheads="1"/>
          </p:cNvSpPr>
          <p:nvPr/>
        </p:nvSpPr>
        <p:spPr bwMode="auto">
          <a:xfrm>
            <a:off x="4894263" y="4700588"/>
            <a:ext cx="44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</a:t>
            </a:r>
          </a:p>
        </p:txBody>
      </p:sp>
      <p:sp>
        <p:nvSpPr>
          <p:cNvPr id="5140" name="TextBox 33"/>
          <p:cNvSpPr txBox="1">
            <a:spLocks noChangeArrowheads="1"/>
          </p:cNvSpPr>
          <p:nvPr/>
        </p:nvSpPr>
        <p:spPr bwMode="auto">
          <a:xfrm>
            <a:off x="5130800" y="2908300"/>
            <a:ext cx="41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</a:t>
            </a:r>
          </a:p>
        </p:txBody>
      </p:sp>
      <p:sp>
        <p:nvSpPr>
          <p:cNvPr id="5141" name="TextBox 34"/>
          <p:cNvSpPr txBox="1">
            <a:spLocks noChangeArrowheads="1"/>
          </p:cNvSpPr>
          <p:nvPr/>
        </p:nvSpPr>
        <p:spPr bwMode="auto">
          <a:xfrm>
            <a:off x="8686800" y="3086100"/>
            <a:ext cx="401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</a:t>
            </a:r>
          </a:p>
        </p:txBody>
      </p:sp>
      <p:sp>
        <p:nvSpPr>
          <p:cNvPr id="5142" name="TextBox 35"/>
          <p:cNvSpPr txBox="1">
            <a:spLocks noChangeArrowheads="1"/>
          </p:cNvSpPr>
          <p:nvPr/>
        </p:nvSpPr>
        <p:spPr bwMode="auto">
          <a:xfrm>
            <a:off x="7226300" y="4775200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D</a:t>
            </a: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8051800" y="4013200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12</a:t>
            </a:r>
          </a:p>
        </p:txBody>
      </p:sp>
      <p:sp>
        <p:nvSpPr>
          <p:cNvPr id="5144" name="TextBox 37"/>
          <p:cNvSpPr txBox="1">
            <a:spLocks noChangeArrowheads="1"/>
          </p:cNvSpPr>
          <p:nvPr/>
        </p:nvSpPr>
        <p:spPr bwMode="auto">
          <a:xfrm>
            <a:off x="5969000" y="4876800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13</a:t>
            </a:r>
          </a:p>
        </p:txBody>
      </p:sp>
      <p:sp>
        <p:nvSpPr>
          <p:cNvPr id="5145" name="TextBox 38"/>
          <p:cNvSpPr txBox="1">
            <a:spLocks noChangeArrowheads="1"/>
          </p:cNvSpPr>
          <p:nvPr/>
        </p:nvSpPr>
        <p:spPr bwMode="auto">
          <a:xfrm>
            <a:off x="4889500" y="3708400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15</a:t>
            </a:r>
          </a:p>
        </p:txBody>
      </p:sp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990600" y="2552700"/>
            <a:ext cx="307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</a:rPr>
              <a:t>Find length BD first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125538" y="6067425"/>
          <a:ext cx="1587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1" imgW="787320" imgH="177480" progId="Equation.DSMT4">
                  <p:embed/>
                </p:oleObj>
              </mc:Choice>
              <mc:Fallback>
                <p:oleObj name="Equation" r:id="rId11" imgW="7873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6067425"/>
                        <a:ext cx="1587500" cy="3825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6427788" y="3781425"/>
          <a:ext cx="7524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3781425"/>
                        <a:ext cx="7524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1C1C1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flipH="1">
            <a:off x="5556250" y="3170238"/>
            <a:ext cx="0" cy="167957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0"/>
          </p:cNvCxnSpPr>
          <p:nvPr/>
        </p:nvCxnSpPr>
        <p:spPr>
          <a:xfrm rot="16200000" flipH="1">
            <a:off x="5582443" y="3180557"/>
            <a:ext cx="1649413" cy="171450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365875" y="4006851"/>
            <a:ext cx="3175" cy="168910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Revision of Pythagoras Theorem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91200" y="4013200"/>
            <a:ext cx="438150" cy="58578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Triangle 27"/>
          <p:cNvSpPr/>
          <p:nvPr/>
        </p:nvSpPr>
        <p:spPr>
          <a:xfrm rot="18829116">
            <a:off x="5770619" y="-259985"/>
            <a:ext cx="2020887" cy="2368550"/>
          </a:xfrm>
          <a:prstGeom prst="rtTriangl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Right Triangle 26"/>
          <p:cNvSpPr/>
          <p:nvPr/>
        </p:nvSpPr>
        <p:spPr>
          <a:xfrm>
            <a:off x="5237161" y="827087"/>
            <a:ext cx="1689100" cy="1638300"/>
          </a:xfrm>
          <a:prstGeom prst="rtTriangl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5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33041"/>
              </p:ext>
            </p:extLst>
          </p:nvPr>
        </p:nvGraphicFramePr>
        <p:xfrm>
          <a:off x="594519" y="1192213"/>
          <a:ext cx="33718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9" y="1192213"/>
                        <a:ext cx="3371850" cy="508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63675"/>
              </p:ext>
            </p:extLst>
          </p:nvPr>
        </p:nvGraphicFramePr>
        <p:xfrm>
          <a:off x="594519" y="2021047"/>
          <a:ext cx="2857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5" imgW="1269720" imgH="228600" progId="Equation.DSMT4">
                  <p:embed/>
                </p:oleObj>
              </mc:Choice>
              <mc:Fallback>
                <p:oleObj name="Equation" r:id="rId5" imgW="126972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9" y="2021047"/>
                        <a:ext cx="2857500" cy="508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12338"/>
              </p:ext>
            </p:extLst>
          </p:nvPr>
        </p:nvGraphicFramePr>
        <p:xfrm>
          <a:off x="594519" y="2851071"/>
          <a:ext cx="27400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7" imgW="1358640" imgH="228600" progId="Equation.DSMT4">
                  <p:embed/>
                </p:oleObj>
              </mc:Choice>
              <mc:Fallback>
                <p:oleObj name="Equation" r:id="rId7" imgW="13586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9" y="2851071"/>
                        <a:ext cx="2740025" cy="488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120859"/>
              </p:ext>
            </p:extLst>
          </p:nvPr>
        </p:nvGraphicFramePr>
        <p:xfrm>
          <a:off x="614363" y="3617992"/>
          <a:ext cx="20240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9" imgW="1002960" imgH="203040" progId="Equation.DSMT4">
                  <p:embed/>
                </p:oleObj>
              </mc:Choice>
              <mc:Fallback>
                <p:oleObj name="Equation" r:id="rId9" imgW="1002960" imgH="203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3617992"/>
                        <a:ext cx="2024062" cy="438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313363" y="2220961"/>
            <a:ext cx="228600" cy="2159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ectangle 29"/>
          <p:cNvSpPr/>
          <p:nvPr/>
        </p:nvSpPr>
        <p:spPr>
          <a:xfrm rot="18778718">
            <a:off x="6816124" y="2265784"/>
            <a:ext cx="209550" cy="2000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62" name="TextBox 30"/>
          <p:cNvSpPr txBox="1">
            <a:spLocks noChangeArrowheads="1"/>
          </p:cNvSpPr>
          <p:nvPr/>
        </p:nvSpPr>
        <p:spPr bwMode="auto">
          <a:xfrm>
            <a:off x="6647773" y="285085"/>
            <a:ext cx="392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h</a:t>
            </a:r>
          </a:p>
        </p:txBody>
      </p:sp>
      <p:sp>
        <p:nvSpPr>
          <p:cNvPr id="6163" name="TextBox 32"/>
          <p:cNvSpPr txBox="1">
            <a:spLocks noChangeArrowheads="1"/>
          </p:cNvSpPr>
          <p:nvPr/>
        </p:nvSpPr>
        <p:spPr bwMode="auto">
          <a:xfrm>
            <a:off x="4919719" y="2457661"/>
            <a:ext cx="44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</a:t>
            </a:r>
          </a:p>
        </p:txBody>
      </p:sp>
      <p:sp>
        <p:nvSpPr>
          <p:cNvPr id="6164" name="TextBox 33"/>
          <p:cNvSpPr txBox="1">
            <a:spLocks noChangeArrowheads="1"/>
          </p:cNvSpPr>
          <p:nvPr/>
        </p:nvSpPr>
        <p:spPr bwMode="auto">
          <a:xfrm>
            <a:off x="4889974" y="302037"/>
            <a:ext cx="41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B</a:t>
            </a:r>
          </a:p>
        </p:txBody>
      </p:sp>
      <p:sp>
        <p:nvSpPr>
          <p:cNvPr id="6165" name="TextBox 34"/>
          <p:cNvSpPr txBox="1">
            <a:spLocks noChangeArrowheads="1"/>
          </p:cNvSpPr>
          <p:nvPr/>
        </p:nvSpPr>
        <p:spPr bwMode="auto">
          <a:xfrm>
            <a:off x="8369299" y="708025"/>
            <a:ext cx="401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C</a:t>
            </a:r>
          </a:p>
        </p:txBody>
      </p:sp>
      <p:sp>
        <p:nvSpPr>
          <p:cNvPr id="6166" name="TextBox 35"/>
          <p:cNvSpPr txBox="1">
            <a:spLocks noChangeArrowheads="1"/>
          </p:cNvSpPr>
          <p:nvPr/>
        </p:nvSpPr>
        <p:spPr bwMode="auto">
          <a:xfrm>
            <a:off x="6843247" y="2553203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D</a:t>
            </a:r>
          </a:p>
        </p:txBody>
      </p:sp>
      <p:sp>
        <p:nvSpPr>
          <p:cNvPr id="6167" name="TextBox 36"/>
          <p:cNvSpPr txBox="1">
            <a:spLocks noChangeArrowheads="1"/>
          </p:cNvSpPr>
          <p:nvPr/>
        </p:nvSpPr>
        <p:spPr bwMode="auto">
          <a:xfrm>
            <a:off x="7631110" y="1759109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12</a:t>
            </a:r>
          </a:p>
        </p:txBody>
      </p:sp>
      <p:sp>
        <p:nvSpPr>
          <p:cNvPr id="6168" name="TextBox 37"/>
          <p:cNvSpPr txBox="1">
            <a:spLocks noChangeArrowheads="1"/>
          </p:cNvSpPr>
          <p:nvPr/>
        </p:nvSpPr>
        <p:spPr bwMode="auto">
          <a:xfrm>
            <a:off x="5872447" y="2453851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13</a:t>
            </a:r>
          </a:p>
        </p:txBody>
      </p:sp>
      <p:sp>
        <p:nvSpPr>
          <p:cNvPr id="6169" name="TextBox 38"/>
          <p:cNvSpPr txBox="1">
            <a:spLocks noChangeArrowheads="1"/>
          </p:cNvSpPr>
          <p:nvPr/>
        </p:nvSpPr>
        <p:spPr bwMode="auto">
          <a:xfrm>
            <a:off x="4708282" y="1531193"/>
            <a:ext cx="566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15</a:t>
            </a:r>
          </a:p>
        </p:txBody>
      </p:sp>
      <p:sp>
        <p:nvSpPr>
          <p:cNvPr id="5" name="TextBox 39"/>
          <p:cNvSpPr txBox="1">
            <a:spLocks noChangeArrowheads="1"/>
          </p:cNvSpPr>
          <p:nvPr/>
        </p:nvSpPr>
        <p:spPr bwMode="auto">
          <a:xfrm>
            <a:off x="393700" y="508000"/>
            <a:ext cx="1749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rgbClr val="FFFF00"/>
                </a:solidFill>
              </a:rPr>
              <a:t>Now find h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62956"/>
              </p:ext>
            </p:extLst>
          </p:nvPr>
        </p:nvGraphicFramePr>
        <p:xfrm>
          <a:off x="632619" y="4356854"/>
          <a:ext cx="13319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1" imgW="660240" imgH="228600" progId="Equation.DSMT4">
                  <p:embed/>
                </p:oleObj>
              </mc:Choice>
              <mc:Fallback>
                <p:oleObj name="Equation" r:id="rId11" imgW="6602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9" y="4356854"/>
                        <a:ext cx="1331912" cy="4921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00660"/>
              </p:ext>
            </p:extLst>
          </p:nvPr>
        </p:nvGraphicFramePr>
        <p:xfrm>
          <a:off x="632619" y="5106988"/>
          <a:ext cx="2740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3" imgW="1358640" imgH="203040" progId="Equation.DSMT4">
                  <p:embed/>
                </p:oleObj>
              </mc:Choice>
              <mc:Fallback>
                <p:oleObj name="Equation" r:id="rId13" imgW="135864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9" y="5106988"/>
                        <a:ext cx="2740025" cy="438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rgbClr val="1C1C1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>
            <a:off x="6865540" y="1016161"/>
            <a:ext cx="1504950" cy="1468438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249782" y="793752"/>
            <a:ext cx="0" cy="167957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6103540" y="1652274"/>
            <a:ext cx="3175" cy="168910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7" idx="0"/>
          </p:cNvCxnSpPr>
          <p:nvPr/>
        </p:nvCxnSpPr>
        <p:spPr>
          <a:xfrm rot="10800000">
            <a:off x="5237161" y="827087"/>
            <a:ext cx="3132138" cy="201613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5270102" y="826953"/>
            <a:ext cx="1638300" cy="169862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249861" y="804661"/>
            <a:ext cx="1663700" cy="1738313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loud 37"/>
          <p:cNvSpPr/>
          <p:nvPr/>
        </p:nvSpPr>
        <p:spPr>
          <a:xfrm>
            <a:off x="3098004" y="3264654"/>
            <a:ext cx="5967413" cy="2184400"/>
          </a:xfrm>
          <a:prstGeom prst="cloud">
            <a:avLst/>
          </a:prstGeom>
          <a:solidFill>
            <a:srgbClr val="66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Perimeter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= 15 + 23.2 + 12 +13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= 63.2</a:t>
            </a:r>
          </a:p>
        </p:txBody>
      </p:sp>
      <p:sp>
        <p:nvSpPr>
          <p:cNvPr id="6180" name="TextBox 38"/>
          <p:cNvSpPr txBox="1">
            <a:spLocks noChangeArrowheads="1"/>
          </p:cNvSpPr>
          <p:nvPr/>
        </p:nvSpPr>
        <p:spPr bwMode="auto">
          <a:xfrm>
            <a:off x="6191251" y="1468849"/>
            <a:ext cx="83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000000"/>
                </a:solidFill>
              </a:rPr>
              <a:t>19.85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83796" y="1028701"/>
            <a:ext cx="54769" cy="1026367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0170" y="742950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 involving Pythagoras </a:t>
            </a:r>
          </a:p>
          <a:p>
            <a:r>
              <a:rPr lang="en-GB" dirty="0" smtClean="0"/>
              <a:t>are normally problem solving questions.</a:t>
            </a:r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3829050" y="1680210"/>
            <a:ext cx="5086350" cy="34175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Some Pythagorean triples are good to remember </a:t>
            </a:r>
            <a:r>
              <a:rPr lang="en-GB" dirty="0" err="1" smtClean="0">
                <a:latin typeface="Comic Sans MS" panose="030F0702030302020204" pitchFamily="66" charset="0"/>
              </a:rPr>
              <a:t>incase</a:t>
            </a:r>
            <a:r>
              <a:rPr lang="en-GB" dirty="0" smtClean="0">
                <a:latin typeface="Comic Sans MS" panose="030F0702030302020204" pitchFamily="66" charset="0"/>
              </a:rPr>
              <a:t> they are non calculator problems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" y="1783080"/>
            <a:ext cx="2994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 smtClean="0"/>
              <a:t>For example</a:t>
            </a:r>
          </a:p>
          <a:p>
            <a:endParaRPr lang="en-GB" dirty="0"/>
          </a:p>
          <a:p>
            <a:r>
              <a:rPr lang="en-GB" dirty="0" smtClean="0"/>
              <a:t>3, 4, 5</a:t>
            </a:r>
          </a:p>
          <a:p>
            <a:endParaRPr lang="en-GB" dirty="0"/>
          </a:p>
          <a:p>
            <a:r>
              <a:rPr lang="en-GB" dirty="0" smtClean="0"/>
              <a:t>6, 8, 10</a:t>
            </a:r>
          </a:p>
          <a:p>
            <a:endParaRPr lang="en-GB" dirty="0"/>
          </a:p>
          <a:p>
            <a:r>
              <a:rPr lang="en-GB" dirty="0" smtClean="0"/>
              <a:t>5, 12, 13</a:t>
            </a:r>
          </a:p>
          <a:p>
            <a:endParaRPr lang="en-GB" dirty="0"/>
          </a:p>
          <a:p>
            <a:r>
              <a:rPr lang="en-GB" dirty="0" smtClean="0"/>
              <a:t>30, 40, 50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5"/>
          <p:cNvGrpSpPr>
            <a:grpSpLocks/>
          </p:cNvGrpSpPr>
          <p:nvPr/>
        </p:nvGrpSpPr>
        <p:grpSpPr bwMode="auto">
          <a:xfrm>
            <a:off x="2152650" y="977900"/>
            <a:ext cx="4581525" cy="2390775"/>
            <a:chOff x="4108084" y="4030467"/>
            <a:chExt cx="4581618" cy="2390562"/>
          </a:xfrm>
        </p:grpSpPr>
        <p:grpSp>
          <p:nvGrpSpPr>
            <p:cNvPr id="20501" name="Group 80"/>
            <p:cNvGrpSpPr>
              <a:grpSpLocks/>
            </p:cNvGrpSpPr>
            <p:nvPr/>
          </p:nvGrpSpPr>
          <p:grpSpPr bwMode="auto">
            <a:xfrm>
              <a:off x="4431322" y="4389120"/>
              <a:ext cx="3896751" cy="1678741"/>
              <a:chOff x="4431322" y="4389120"/>
              <a:chExt cx="3896751" cy="1678741"/>
            </a:xfrm>
          </p:grpSpPr>
          <p:cxnSp>
            <p:nvCxnSpPr>
              <p:cNvPr id="77" name="Straight Connector 76"/>
              <p:cNvCxnSpPr>
                <a:stCxn id="75" idx="0"/>
                <a:endCxn id="75" idx="3"/>
              </p:cNvCxnSpPr>
              <p:nvPr/>
            </p:nvCxnSpPr>
            <p:spPr>
              <a:xfrm rot="16200000" flipH="1">
                <a:off x="4647144" y="5226541"/>
                <a:ext cx="1676250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5486062" y="5767037"/>
                <a:ext cx="295281" cy="30159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5189194" y="5767037"/>
                <a:ext cx="295281" cy="30159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>
                <a:off x="4431941" y="4389210"/>
                <a:ext cx="3895804" cy="1674663"/>
              </a:xfrm>
              <a:prstGeom prst="triangle">
                <a:avLst>
                  <a:gd name="adj" fmla="val 270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82" name="TextBox 81"/>
            <p:cNvSpPr txBox="1"/>
            <p:nvPr/>
          </p:nvSpPr>
          <p:spPr bwMode="auto">
            <a:xfrm>
              <a:off x="4108084" y="6051175"/>
              <a:ext cx="352432" cy="3698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A</a:t>
              </a:r>
            </a:p>
          </p:txBody>
        </p:sp>
        <p:sp>
          <p:nvSpPr>
            <p:cNvPr id="83" name="TextBox 82"/>
            <p:cNvSpPr txBox="1"/>
            <p:nvPr/>
          </p:nvSpPr>
          <p:spPr bwMode="auto">
            <a:xfrm>
              <a:off x="5347947" y="4030467"/>
              <a:ext cx="330207" cy="3698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B</a:t>
              </a:r>
            </a:p>
          </p:txBody>
        </p:sp>
        <p:sp>
          <p:nvSpPr>
            <p:cNvPr id="84" name="TextBox 83"/>
            <p:cNvSpPr txBox="1"/>
            <p:nvPr/>
          </p:nvSpPr>
          <p:spPr bwMode="auto">
            <a:xfrm>
              <a:off x="8365845" y="6051175"/>
              <a:ext cx="323857" cy="3698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85" name="TextBox 84"/>
            <p:cNvSpPr txBox="1"/>
            <p:nvPr/>
          </p:nvSpPr>
          <p:spPr bwMode="auto">
            <a:xfrm>
              <a:off x="5341597" y="6051175"/>
              <a:ext cx="350844" cy="3698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D</a:t>
              </a:r>
            </a:p>
          </p:txBody>
        </p:sp>
      </p:grpSp>
      <p:sp>
        <p:nvSpPr>
          <p:cNvPr id="20483" name="TextBox 58"/>
          <p:cNvSpPr txBox="1">
            <a:spLocks noChangeArrowheads="1"/>
          </p:cNvSpPr>
          <p:nvPr/>
        </p:nvSpPr>
        <p:spPr bwMode="auto">
          <a:xfrm>
            <a:off x="211138" y="196850"/>
            <a:ext cx="690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perimeter of this triangle.</a:t>
            </a:r>
          </a:p>
        </p:txBody>
      </p:sp>
      <p:sp>
        <p:nvSpPr>
          <p:cNvPr id="20484" name="TextBox 62"/>
          <p:cNvSpPr txBox="1">
            <a:spLocks noChangeArrowheads="1"/>
          </p:cNvSpPr>
          <p:nvPr/>
        </p:nvSpPr>
        <p:spPr bwMode="auto">
          <a:xfrm>
            <a:off x="2592388" y="3157538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3cm</a:t>
            </a:r>
          </a:p>
        </p:txBody>
      </p:sp>
      <p:sp>
        <p:nvSpPr>
          <p:cNvPr id="20485" name="TextBox 63"/>
          <p:cNvSpPr txBox="1">
            <a:spLocks noChangeArrowheads="1"/>
          </p:cNvSpPr>
          <p:nvPr/>
        </p:nvSpPr>
        <p:spPr bwMode="auto">
          <a:xfrm>
            <a:off x="4710113" y="3036888"/>
            <a:ext cx="868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8cm</a:t>
            </a:r>
          </a:p>
        </p:txBody>
      </p:sp>
      <p:sp>
        <p:nvSpPr>
          <p:cNvPr id="20486" name="TextBox 64"/>
          <p:cNvSpPr txBox="1">
            <a:spLocks noChangeArrowheads="1"/>
          </p:cNvSpPr>
          <p:nvPr/>
        </p:nvSpPr>
        <p:spPr bwMode="auto">
          <a:xfrm>
            <a:off x="3597275" y="1965325"/>
            <a:ext cx="866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4cm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420144" y="5106194"/>
            <a:ext cx="239077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06388" y="3811588"/>
            <a:ext cx="3198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(AB)</a:t>
            </a:r>
            <a:r>
              <a:rPr lang="en-GB" altLang="en-US" sz="2400" baseline="30000"/>
              <a:t>2</a:t>
            </a:r>
            <a:r>
              <a:rPr lang="en-GB" altLang="en-US" sz="2400"/>
              <a:t> = (AD)</a:t>
            </a:r>
            <a:r>
              <a:rPr lang="en-GB" altLang="en-US" sz="2400" baseline="30000"/>
              <a:t>2 +</a:t>
            </a:r>
            <a:r>
              <a:rPr lang="en-GB" altLang="en-US" sz="2400"/>
              <a:t> (DB)</a:t>
            </a:r>
            <a:r>
              <a:rPr lang="en-GB" altLang="en-US" sz="2400" baseline="30000"/>
              <a:t>2</a:t>
            </a:r>
            <a:r>
              <a:rPr lang="en-GB" altLang="en-US" sz="2400"/>
              <a:t> </a:t>
            </a:r>
            <a:endParaRPr lang="en-GB" altLang="en-US" sz="2400" baseline="3000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06388" y="4403725"/>
            <a:ext cx="270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(AB)</a:t>
            </a:r>
            <a:r>
              <a:rPr lang="en-GB" altLang="en-US" sz="2400" baseline="30000"/>
              <a:t>2</a:t>
            </a:r>
            <a:r>
              <a:rPr lang="en-GB" altLang="en-US" sz="2400"/>
              <a:t> = (3)</a:t>
            </a:r>
            <a:r>
              <a:rPr lang="en-GB" altLang="en-US" sz="2400" baseline="30000"/>
              <a:t>2 +</a:t>
            </a:r>
            <a:r>
              <a:rPr lang="en-GB" altLang="en-US" sz="2400"/>
              <a:t> (4)</a:t>
            </a:r>
            <a:r>
              <a:rPr lang="en-GB" altLang="en-US" sz="2400" baseline="30000"/>
              <a:t>2</a:t>
            </a:r>
            <a:r>
              <a:rPr lang="en-GB" altLang="en-US" sz="2400"/>
              <a:t> </a:t>
            </a:r>
            <a:endParaRPr lang="en-GB" altLang="en-US" sz="2400" baseline="30000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06388" y="4995863"/>
            <a:ext cx="1668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(AB)</a:t>
            </a:r>
            <a:r>
              <a:rPr lang="en-GB" altLang="en-US" sz="2400" baseline="30000"/>
              <a:t>2</a:t>
            </a:r>
            <a:r>
              <a:rPr lang="en-GB" altLang="en-US" sz="2400"/>
              <a:t> = 25</a:t>
            </a:r>
            <a:endParaRPr lang="en-GB" altLang="en-US" sz="2400" baseline="30000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58813" y="5588000"/>
            <a:ext cx="150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AB = √25</a:t>
            </a:r>
            <a:endParaRPr lang="en-GB" altLang="en-US" sz="2400" baseline="30000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58813" y="6180138"/>
            <a:ext cx="1619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AB = 5 cm</a:t>
            </a:r>
            <a:endParaRPr lang="en-GB" altLang="en-US" sz="2400" baseline="3000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1412875" y="6180138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5 cm</a:t>
            </a:r>
            <a:endParaRPr lang="en-GB" altLang="en-US" sz="2400" baseline="30000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157663" y="3746500"/>
            <a:ext cx="3121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(BC)</a:t>
            </a:r>
            <a:r>
              <a:rPr lang="en-GB" altLang="en-US" sz="2400" baseline="30000"/>
              <a:t>2</a:t>
            </a:r>
            <a:r>
              <a:rPr lang="en-GB" altLang="en-US" sz="2400"/>
              <a:t> = (CD)</a:t>
            </a:r>
            <a:r>
              <a:rPr lang="en-GB" altLang="en-US" sz="2400" baseline="30000"/>
              <a:t>2 +</a:t>
            </a:r>
            <a:r>
              <a:rPr lang="en-GB" altLang="en-US" sz="2400"/>
              <a:t> (DB)</a:t>
            </a:r>
            <a:r>
              <a:rPr lang="en-GB" altLang="en-US" sz="2400" baseline="30000"/>
              <a:t>2</a:t>
            </a:r>
            <a:r>
              <a:rPr lang="en-GB" altLang="en-US" sz="2400"/>
              <a:t> </a:t>
            </a:r>
            <a:endParaRPr lang="en-GB" altLang="en-US" sz="2400" baseline="30000"/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157663" y="4338638"/>
            <a:ext cx="2670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(BC)</a:t>
            </a:r>
            <a:r>
              <a:rPr lang="en-GB" altLang="en-US" sz="2400" baseline="30000"/>
              <a:t>2</a:t>
            </a:r>
            <a:r>
              <a:rPr lang="en-GB" altLang="en-US" sz="2400"/>
              <a:t> = (8)</a:t>
            </a:r>
            <a:r>
              <a:rPr lang="en-GB" altLang="en-US" sz="2400" baseline="30000"/>
              <a:t>2 +</a:t>
            </a:r>
            <a:r>
              <a:rPr lang="en-GB" altLang="en-US" sz="2400"/>
              <a:t> (4)</a:t>
            </a:r>
            <a:r>
              <a:rPr lang="en-GB" altLang="en-US" sz="2400" baseline="30000"/>
              <a:t>2</a:t>
            </a:r>
            <a:r>
              <a:rPr lang="en-GB" altLang="en-US" sz="2400"/>
              <a:t> </a:t>
            </a:r>
            <a:endParaRPr lang="en-GB" altLang="en-US" sz="2400" baseline="300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157663" y="4930775"/>
            <a:ext cx="1628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(BC)</a:t>
            </a:r>
            <a:r>
              <a:rPr lang="en-GB" altLang="en-US" sz="2400" baseline="30000"/>
              <a:t>2</a:t>
            </a:r>
            <a:r>
              <a:rPr lang="en-GB" altLang="en-US" sz="2400"/>
              <a:t> = 80</a:t>
            </a:r>
            <a:endParaRPr lang="en-GB" altLang="en-US" sz="2400" baseline="30000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4508500" y="5522913"/>
            <a:ext cx="1466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BC = √80</a:t>
            </a:r>
            <a:endParaRPr lang="en-GB" altLang="en-US" sz="2400" baseline="30000"/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4508500" y="611346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AB = 8.94 cm</a:t>
            </a:r>
            <a:endParaRPr lang="en-GB" altLang="en-US" sz="2400" baseline="30000"/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257800" y="6110288"/>
            <a:ext cx="1312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8.94 cm</a:t>
            </a:r>
            <a:endParaRPr lang="en-GB" altLang="en-US" sz="2400" baseline="30000"/>
          </a:p>
        </p:txBody>
      </p:sp>
      <p:sp>
        <p:nvSpPr>
          <p:cNvPr id="93" name="Cloud 92"/>
          <p:cNvSpPr/>
          <p:nvPr/>
        </p:nvSpPr>
        <p:spPr>
          <a:xfrm>
            <a:off x="5106988" y="182563"/>
            <a:ext cx="3811587" cy="1674812"/>
          </a:xfrm>
          <a:prstGeom prst="cloud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Perimeter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= 5 + 8.94 + 11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= 24.94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72222E-6 -2.22222E-6 L 0.08004 -0.643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-3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96296E-6 L -0.03732 -0.634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3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6" grpId="0"/>
      <p:bldP spid="78" grpId="0"/>
      <p:bldP spid="81" grpId="0"/>
      <p:bldP spid="81" grpId="1"/>
      <p:bldP spid="86" grpId="0"/>
      <p:bldP spid="88" grpId="0"/>
      <p:bldP spid="89" grpId="0"/>
      <p:bldP spid="90" grpId="0"/>
      <p:bldP spid="91" grpId="0"/>
      <p:bldP spid="92" grpId="0"/>
      <p:bldP spid="92" grpId="1"/>
      <p:bldP spid="9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6"/>
          <p:cNvGrpSpPr>
            <a:grpSpLocks/>
          </p:cNvGrpSpPr>
          <p:nvPr/>
        </p:nvGrpSpPr>
        <p:grpSpPr bwMode="auto">
          <a:xfrm>
            <a:off x="273050" y="2503488"/>
            <a:ext cx="3133725" cy="3343275"/>
            <a:chOff x="2513435" y="4023495"/>
            <a:chExt cx="1725019" cy="1794660"/>
          </a:xfrm>
        </p:grpSpPr>
        <p:sp>
          <p:nvSpPr>
            <p:cNvPr id="55" name="Isosceles Triangle 54"/>
            <p:cNvSpPr/>
            <p:nvPr/>
          </p:nvSpPr>
          <p:spPr>
            <a:xfrm rot="10800000">
              <a:off x="2714425" y="4238241"/>
              <a:ext cx="1390327" cy="1333638"/>
            </a:xfrm>
            <a:prstGeom prst="triangle">
              <a:avLst/>
            </a:prstGeom>
            <a:gradFill flip="none" rotWithShape="1">
              <a:gsLst>
                <a:gs pos="0">
                  <a:srgbClr val="33CC33">
                    <a:tint val="66000"/>
                    <a:satMod val="160000"/>
                  </a:srgbClr>
                </a:gs>
                <a:gs pos="50000">
                  <a:srgbClr val="33CC33">
                    <a:tint val="44500"/>
                    <a:satMod val="160000"/>
                  </a:srgbClr>
                </a:gs>
                <a:gs pos="100000">
                  <a:srgbClr val="33CC3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13435" y="4023495"/>
              <a:ext cx="213224" cy="19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Q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57563" y="4038834"/>
              <a:ext cx="180891" cy="1977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R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85936" y="5619600"/>
              <a:ext cx="189630" cy="198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S</a:t>
              </a:r>
            </a:p>
          </p:txBody>
        </p:sp>
        <p:cxnSp>
          <p:nvCxnSpPr>
            <p:cNvPr id="60" name="Straight Connector 59"/>
            <p:cNvCxnSpPr>
              <a:stCxn id="55" idx="0"/>
              <a:endCxn id="55" idx="3"/>
            </p:cNvCxnSpPr>
            <p:nvPr/>
          </p:nvCxnSpPr>
          <p:spPr>
            <a:xfrm flipV="1">
              <a:off x="3410025" y="4238241"/>
              <a:ext cx="0" cy="13336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399539" y="4593593"/>
              <a:ext cx="199242" cy="2479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dirty="0">
                  <a:solidFill>
                    <a:prstClr val="black"/>
                  </a:solidFill>
                  <a:cs typeface="+mn-cs"/>
                </a:rPr>
                <a:t>h</a:t>
              </a:r>
            </a:p>
          </p:txBody>
        </p:sp>
      </p:grpSp>
      <p:sp>
        <p:nvSpPr>
          <p:cNvPr id="21507" name="TextBox 58"/>
          <p:cNvSpPr txBox="1">
            <a:spLocks noChangeArrowheads="1"/>
          </p:cNvSpPr>
          <p:nvPr/>
        </p:nvSpPr>
        <p:spPr bwMode="auto">
          <a:xfrm>
            <a:off x="273050" y="185738"/>
            <a:ext cx="840263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Mr Lafferty has to replace the grass on his lawn.</a:t>
            </a:r>
          </a:p>
          <a:p>
            <a:pPr eaLnBrk="1" hangingPunct="1"/>
            <a:r>
              <a:rPr lang="en-GB" altLang="en-US"/>
              <a:t>It costs £4.99 for 2m</a:t>
            </a:r>
            <a:r>
              <a:rPr lang="en-GB" altLang="en-US" baseline="30000"/>
              <a:t>2</a:t>
            </a:r>
            <a:r>
              <a:rPr lang="en-GB" altLang="en-US"/>
              <a:t> of grass.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Calculate the total cost.</a:t>
            </a:r>
            <a:endParaRPr lang="en-GB" altLang="en-US" baseline="30000"/>
          </a:p>
          <a:p>
            <a:pPr eaLnBrk="1" hangingPunct="1"/>
            <a:endParaRPr lang="en-GB" altLang="en-US"/>
          </a:p>
        </p:txBody>
      </p:sp>
      <p:sp>
        <p:nvSpPr>
          <p:cNvPr id="21508" name="TextBox 61"/>
          <p:cNvSpPr txBox="1">
            <a:spLocks noChangeArrowheads="1"/>
          </p:cNvSpPr>
          <p:nvPr/>
        </p:nvSpPr>
        <p:spPr bwMode="auto">
          <a:xfrm>
            <a:off x="2659063" y="3995738"/>
            <a:ext cx="844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10m</a:t>
            </a:r>
          </a:p>
        </p:txBody>
      </p:sp>
      <p:sp>
        <p:nvSpPr>
          <p:cNvPr id="21509" name="TextBox 62"/>
          <p:cNvSpPr txBox="1">
            <a:spLocks noChangeArrowheads="1"/>
          </p:cNvSpPr>
          <p:nvPr/>
        </p:nvSpPr>
        <p:spPr bwMode="auto">
          <a:xfrm>
            <a:off x="1544638" y="2319338"/>
            <a:ext cx="8461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12m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74688" y="2786063"/>
            <a:ext cx="2392362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912938" y="2911475"/>
            <a:ext cx="280987" cy="2825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2" name="TextBox 85"/>
          <p:cNvSpPr txBox="1">
            <a:spLocks noChangeArrowheads="1"/>
          </p:cNvSpPr>
          <p:nvPr/>
        </p:nvSpPr>
        <p:spPr bwMode="auto">
          <a:xfrm>
            <a:off x="406400" y="4049713"/>
            <a:ext cx="844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10m</a:t>
            </a:r>
          </a:p>
        </p:txBody>
      </p:sp>
      <p:sp>
        <p:nvSpPr>
          <p:cNvPr id="13321" name="TextBox 87"/>
          <p:cNvSpPr txBox="1">
            <a:spLocks noChangeArrowheads="1"/>
          </p:cNvSpPr>
          <p:nvPr/>
        </p:nvSpPr>
        <p:spPr bwMode="auto">
          <a:xfrm>
            <a:off x="3981450" y="2462213"/>
            <a:ext cx="3481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</a:t>
            </a:r>
            <a:r>
              <a:rPr lang="en-GB" altLang="en-US" baseline="30000"/>
              <a:t>2</a:t>
            </a:r>
            <a:r>
              <a:rPr lang="en-GB" altLang="en-US"/>
              <a:t> = (SR)</a:t>
            </a:r>
            <a:r>
              <a:rPr lang="en-GB" altLang="en-US" baseline="30000"/>
              <a:t>2</a:t>
            </a:r>
            <a:r>
              <a:rPr lang="en-GB" altLang="en-US"/>
              <a:t> – (½QR)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endParaRPr lang="en-GB" altLang="en-US" baseline="30000"/>
          </a:p>
        </p:txBody>
      </p:sp>
      <p:sp>
        <p:nvSpPr>
          <p:cNvPr id="16" name="TextBox 87"/>
          <p:cNvSpPr txBox="1">
            <a:spLocks noChangeArrowheads="1"/>
          </p:cNvSpPr>
          <p:nvPr/>
        </p:nvSpPr>
        <p:spPr bwMode="auto">
          <a:xfrm>
            <a:off x="3963988" y="3236913"/>
            <a:ext cx="2835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</a:t>
            </a:r>
            <a:r>
              <a:rPr lang="en-GB" altLang="en-US" baseline="30000"/>
              <a:t>2</a:t>
            </a:r>
            <a:r>
              <a:rPr lang="en-GB" altLang="en-US"/>
              <a:t> = (10)</a:t>
            </a:r>
            <a:r>
              <a:rPr lang="en-GB" altLang="en-US" baseline="30000"/>
              <a:t>2</a:t>
            </a:r>
            <a:r>
              <a:rPr lang="en-GB" altLang="en-US"/>
              <a:t> – (6)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endParaRPr lang="en-GB" altLang="en-US" baseline="30000"/>
          </a:p>
        </p:txBody>
      </p:sp>
      <p:sp>
        <p:nvSpPr>
          <p:cNvPr id="17" name="TextBox 87"/>
          <p:cNvSpPr txBox="1">
            <a:spLocks noChangeArrowheads="1"/>
          </p:cNvSpPr>
          <p:nvPr/>
        </p:nvSpPr>
        <p:spPr bwMode="auto">
          <a:xfrm>
            <a:off x="3933825" y="4011613"/>
            <a:ext cx="1374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</a:t>
            </a:r>
            <a:r>
              <a:rPr lang="en-GB" altLang="en-US" baseline="30000"/>
              <a:t>2</a:t>
            </a:r>
            <a:r>
              <a:rPr lang="en-GB" altLang="en-US"/>
              <a:t> = 64</a:t>
            </a:r>
            <a:endParaRPr lang="en-GB" altLang="en-US" baseline="30000"/>
          </a:p>
        </p:txBody>
      </p:sp>
      <p:sp>
        <p:nvSpPr>
          <p:cNvPr id="18" name="TextBox 87"/>
          <p:cNvSpPr txBox="1">
            <a:spLocks noChangeArrowheads="1"/>
          </p:cNvSpPr>
          <p:nvPr/>
        </p:nvSpPr>
        <p:spPr bwMode="auto">
          <a:xfrm>
            <a:off x="4071938" y="4786313"/>
            <a:ext cx="1446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 = √64</a:t>
            </a:r>
            <a:endParaRPr lang="en-GB" altLang="en-US" baseline="30000"/>
          </a:p>
        </p:txBody>
      </p:sp>
      <p:sp>
        <p:nvSpPr>
          <p:cNvPr id="19" name="TextBox 87"/>
          <p:cNvSpPr txBox="1">
            <a:spLocks noChangeArrowheads="1"/>
          </p:cNvSpPr>
          <p:nvPr/>
        </p:nvSpPr>
        <p:spPr bwMode="auto">
          <a:xfrm>
            <a:off x="4070350" y="5561013"/>
            <a:ext cx="1287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h = 8m</a:t>
            </a:r>
            <a:endParaRPr lang="en-GB" altLang="en-US" baseline="30000"/>
          </a:p>
        </p:txBody>
      </p:sp>
      <p:sp>
        <p:nvSpPr>
          <p:cNvPr id="20" name="TextBox 87"/>
          <p:cNvSpPr txBox="1">
            <a:spLocks noChangeArrowheads="1"/>
          </p:cNvSpPr>
          <p:nvPr/>
        </p:nvSpPr>
        <p:spPr bwMode="auto">
          <a:xfrm>
            <a:off x="4665663" y="5561013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8m</a:t>
            </a:r>
            <a:endParaRPr lang="en-GB" alt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-4.07407E-6 L -0.3783 -0.3041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4" y="-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6" grpId="0"/>
      <p:bldP spid="17" grpId="0"/>
      <p:bldP spid="18" grpId="0"/>
      <p:bldP spid="19" grpId="0"/>
      <p:bldP spid="20" grpId="0"/>
      <p:bldP spid="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66"/>
          <p:cNvGrpSpPr>
            <a:grpSpLocks/>
          </p:cNvGrpSpPr>
          <p:nvPr/>
        </p:nvGrpSpPr>
        <p:grpSpPr bwMode="auto">
          <a:xfrm>
            <a:off x="273050" y="2503488"/>
            <a:ext cx="3133725" cy="3343275"/>
            <a:chOff x="2513435" y="4023495"/>
            <a:chExt cx="1725019" cy="1794660"/>
          </a:xfrm>
        </p:grpSpPr>
        <p:sp>
          <p:nvSpPr>
            <p:cNvPr id="55" name="Isosceles Triangle 54"/>
            <p:cNvSpPr/>
            <p:nvPr/>
          </p:nvSpPr>
          <p:spPr>
            <a:xfrm rot="10800000">
              <a:off x="2714425" y="4238241"/>
              <a:ext cx="1390327" cy="1333638"/>
            </a:xfrm>
            <a:prstGeom prst="triangle">
              <a:avLst/>
            </a:prstGeom>
            <a:gradFill flip="none" rotWithShape="1">
              <a:gsLst>
                <a:gs pos="0">
                  <a:srgbClr val="33CC33">
                    <a:tint val="66000"/>
                    <a:satMod val="160000"/>
                  </a:srgbClr>
                </a:gs>
                <a:gs pos="50000">
                  <a:srgbClr val="33CC33">
                    <a:tint val="44500"/>
                    <a:satMod val="160000"/>
                  </a:srgbClr>
                </a:gs>
                <a:gs pos="100000">
                  <a:srgbClr val="33CC3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13435" y="4023495"/>
              <a:ext cx="213224" cy="19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Q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57563" y="4038834"/>
              <a:ext cx="180891" cy="1977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R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85936" y="5619600"/>
              <a:ext cx="189630" cy="198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S</a:t>
              </a:r>
            </a:p>
          </p:txBody>
        </p:sp>
        <p:cxnSp>
          <p:nvCxnSpPr>
            <p:cNvPr id="60" name="Straight Connector 59"/>
            <p:cNvCxnSpPr>
              <a:stCxn id="55" idx="0"/>
              <a:endCxn id="55" idx="3"/>
            </p:cNvCxnSpPr>
            <p:nvPr/>
          </p:nvCxnSpPr>
          <p:spPr>
            <a:xfrm flipV="1">
              <a:off x="3410025" y="4238241"/>
              <a:ext cx="0" cy="13336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399539" y="4593593"/>
              <a:ext cx="199242" cy="2479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dirty="0">
                  <a:solidFill>
                    <a:prstClr val="black"/>
                  </a:solidFill>
                  <a:cs typeface="+mn-cs"/>
                </a:rPr>
                <a:t>h</a:t>
              </a:r>
            </a:p>
          </p:txBody>
        </p:sp>
      </p:grpSp>
      <p:sp>
        <p:nvSpPr>
          <p:cNvPr id="22531" name="TextBox 58"/>
          <p:cNvSpPr txBox="1">
            <a:spLocks noChangeArrowheads="1"/>
          </p:cNvSpPr>
          <p:nvPr/>
        </p:nvSpPr>
        <p:spPr bwMode="auto">
          <a:xfrm>
            <a:off x="273050" y="185738"/>
            <a:ext cx="840263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Mr Lafferty has to replace the grass on his lawn.</a:t>
            </a:r>
          </a:p>
          <a:p>
            <a:pPr eaLnBrk="1" hangingPunct="1"/>
            <a:r>
              <a:rPr lang="en-GB" altLang="en-US"/>
              <a:t>It costs £4.99 for 2m</a:t>
            </a:r>
            <a:r>
              <a:rPr lang="en-GB" altLang="en-US" baseline="30000"/>
              <a:t>2</a:t>
            </a:r>
            <a:r>
              <a:rPr lang="en-GB" altLang="en-US"/>
              <a:t> of grass.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Calculate the total cost.</a:t>
            </a:r>
            <a:endParaRPr lang="en-GB" altLang="en-US" baseline="30000"/>
          </a:p>
          <a:p>
            <a:pPr eaLnBrk="1" hangingPunct="1"/>
            <a:endParaRPr lang="en-GB" altLang="en-US"/>
          </a:p>
        </p:txBody>
      </p:sp>
      <p:sp>
        <p:nvSpPr>
          <p:cNvPr id="22532" name="TextBox 61"/>
          <p:cNvSpPr txBox="1">
            <a:spLocks noChangeArrowheads="1"/>
          </p:cNvSpPr>
          <p:nvPr/>
        </p:nvSpPr>
        <p:spPr bwMode="auto">
          <a:xfrm>
            <a:off x="2659063" y="3995738"/>
            <a:ext cx="844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10m</a:t>
            </a:r>
          </a:p>
        </p:txBody>
      </p:sp>
      <p:sp>
        <p:nvSpPr>
          <p:cNvPr id="22533" name="TextBox 62"/>
          <p:cNvSpPr txBox="1">
            <a:spLocks noChangeArrowheads="1"/>
          </p:cNvSpPr>
          <p:nvPr/>
        </p:nvSpPr>
        <p:spPr bwMode="auto">
          <a:xfrm>
            <a:off x="1544638" y="2319338"/>
            <a:ext cx="8461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12m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74688" y="2786063"/>
            <a:ext cx="2392362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912938" y="2911475"/>
            <a:ext cx="280987" cy="2825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536" name="TextBox 85"/>
          <p:cNvSpPr txBox="1">
            <a:spLocks noChangeArrowheads="1"/>
          </p:cNvSpPr>
          <p:nvPr/>
        </p:nvSpPr>
        <p:spPr bwMode="auto">
          <a:xfrm>
            <a:off x="406400" y="4049713"/>
            <a:ext cx="844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10m</a:t>
            </a:r>
          </a:p>
        </p:txBody>
      </p:sp>
      <p:sp>
        <p:nvSpPr>
          <p:cNvPr id="13321" name="TextBox 87"/>
          <p:cNvSpPr txBox="1">
            <a:spLocks noChangeArrowheads="1"/>
          </p:cNvSpPr>
          <p:nvPr/>
        </p:nvSpPr>
        <p:spPr bwMode="auto">
          <a:xfrm>
            <a:off x="4279900" y="2462213"/>
            <a:ext cx="1498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 = ½bh</a:t>
            </a:r>
            <a:endParaRPr lang="en-GB" altLang="en-US" baseline="30000"/>
          </a:p>
        </p:txBody>
      </p:sp>
      <p:sp>
        <p:nvSpPr>
          <p:cNvPr id="16" name="TextBox 87"/>
          <p:cNvSpPr txBox="1">
            <a:spLocks noChangeArrowheads="1"/>
          </p:cNvSpPr>
          <p:nvPr/>
        </p:nvSpPr>
        <p:spPr bwMode="auto">
          <a:xfrm>
            <a:off x="4262438" y="3236913"/>
            <a:ext cx="2324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 = ½</a:t>
            </a:r>
            <a:r>
              <a:rPr lang="en-GB" altLang="en-US" sz="1800"/>
              <a:t>x</a:t>
            </a:r>
            <a:r>
              <a:rPr lang="en-GB" altLang="en-US"/>
              <a:t>(12)</a:t>
            </a:r>
            <a:r>
              <a:rPr lang="en-GB" altLang="en-US" sz="1800"/>
              <a:t>x</a:t>
            </a:r>
            <a:r>
              <a:rPr lang="en-GB" altLang="en-US"/>
              <a:t>8 </a:t>
            </a:r>
            <a:endParaRPr lang="en-GB" altLang="en-US" baseline="30000"/>
          </a:p>
        </p:txBody>
      </p:sp>
      <p:sp>
        <p:nvSpPr>
          <p:cNvPr id="17" name="TextBox 87"/>
          <p:cNvSpPr txBox="1">
            <a:spLocks noChangeArrowheads="1"/>
          </p:cNvSpPr>
          <p:nvPr/>
        </p:nvSpPr>
        <p:spPr bwMode="auto">
          <a:xfrm>
            <a:off x="4271963" y="4011613"/>
            <a:ext cx="17097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 = 48m</a:t>
            </a:r>
            <a:r>
              <a:rPr lang="en-GB" altLang="en-US" baseline="30000"/>
              <a:t>2</a:t>
            </a:r>
          </a:p>
        </p:txBody>
      </p:sp>
      <p:sp>
        <p:nvSpPr>
          <p:cNvPr id="22540" name="TextBox 87"/>
          <p:cNvSpPr txBox="1">
            <a:spLocks noChangeArrowheads="1"/>
          </p:cNvSpPr>
          <p:nvPr/>
        </p:nvSpPr>
        <p:spPr bwMode="auto">
          <a:xfrm>
            <a:off x="1266825" y="3394075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8m</a:t>
            </a:r>
            <a:endParaRPr lang="en-GB" altLang="en-US" baseline="3000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12075" y="1808163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/>
              <a:t>Cost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045744" y="3826669"/>
            <a:ext cx="502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050088" y="2895600"/>
            <a:ext cx="623887" cy="1152525"/>
            <a:chOff x="6712225" y="2895599"/>
            <a:chExt cx="623889" cy="1152698"/>
          </a:xfrm>
        </p:grpSpPr>
        <p:sp>
          <p:nvSpPr>
            <p:cNvPr id="22546" name="TextBox 23"/>
            <p:cNvSpPr txBox="1">
              <a:spLocks noChangeArrowheads="1"/>
            </p:cNvSpPr>
            <p:nvPr/>
          </p:nvSpPr>
          <p:spPr bwMode="auto">
            <a:xfrm>
              <a:off x="6712225" y="2895599"/>
              <a:ext cx="62388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48</a:t>
              </a:r>
            </a:p>
          </p:txBody>
        </p:sp>
        <p:sp>
          <p:nvSpPr>
            <p:cNvPr id="22547" name="TextBox 24"/>
            <p:cNvSpPr txBox="1">
              <a:spLocks noChangeArrowheads="1"/>
            </p:cNvSpPr>
            <p:nvPr/>
          </p:nvSpPr>
          <p:spPr bwMode="auto">
            <a:xfrm>
              <a:off x="6822030" y="3525077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775725" y="3470360"/>
              <a:ext cx="496889" cy="31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13650" y="3200400"/>
            <a:ext cx="120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/>
              <a:t>X</a:t>
            </a:r>
            <a:r>
              <a:rPr lang="en-GB" altLang="en-US"/>
              <a:t> 4.99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78638" y="4352925"/>
            <a:ext cx="193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= £ 119.76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6" grpId="0"/>
      <p:bldP spid="17" grpId="0"/>
      <p:bldP spid="21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2"/>
          <p:cNvGrpSpPr>
            <a:grpSpLocks/>
          </p:cNvGrpSpPr>
          <p:nvPr/>
        </p:nvGrpSpPr>
        <p:grpSpPr bwMode="auto">
          <a:xfrm rot="10800000">
            <a:off x="303213" y="2122488"/>
            <a:ext cx="3552825" cy="2178050"/>
            <a:chOff x="1776261" y="2277193"/>
            <a:chExt cx="2743101" cy="1031316"/>
          </a:xfrm>
        </p:grpSpPr>
        <p:sp>
          <p:nvSpPr>
            <p:cNvPr id="17" name="Freeform 16"/>
            <p:cNvSpPr/>
            <p:nvPr/>
          </p:nvSpPr>
          <p:spPr>
            <a:xfrm>
              <a:off x="2121906" y="2421517"/>
              <a:ext cx="2157220" cy="719366"/>
            </a:xfrm>
            <a:custGeom>
              <a:avLst/>
              <a:gdLst>
                <a:gd name="connsiteX0" fmla="*/ 2157412 w 2157412"/>
                <a:gd name="connsiteY0" fmla="*/ 0 h 719137"/>
                <a:gd name="connsiteX1" fmla="*/ 723900 w 2157412"/>
                <a:gd name="connsiteY1" fmla="*/ 0 h 719137"/>
                <a:gd name="connsiteX2" fmla="*/ 0 w 2157412"/>
                <a:gd name="connsiteY2" fmla="*/ 719137 h 719137"/>
                <a:gd name="connsiteX3" fmla="*/ 2157412 w 2157412"/>
                <a:gd name="connsiteY3" fmla="*/ 719137 h 719137"/>
                <a:gd name="connsiteX4" fmla="*/ 2157412 w 2157412"/>
                <a:gd name="connsiteY4" fmla="*/ 0 h 71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7412" h="719137">
                  <a:moveTo>
                    <a:pt x="2157412" y="0"/>
                  </a:moveTo>
                  <a:lnTo>
                    <a:pt x="723900" y="0"/>
                  </a:lnTo>
                  <a:lnTo>
                    <a:pt x="0" y="719137"/>
                  </a:lnTo>
                  <a:lnTo>
                    <a:pt x="2157412" y="719137"/>
                  </a:lnTo>
                  <a:cubicBezTo>
                    <a:pt x="2155825" y="479425"/>
                    <a:pt x="2154237" y="239712"/>
                    <a:pt x="2157412" y="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1779938" y="2941685"/>
              <a:ext cx="311326" cy="36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4184748" y="2941685"/>
              <a:ext cx="338291" cy="36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J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0800000">
              <a:off x="4069533" y="2279448"/>
              <a:ext cx="449829" cy="175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K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0800000">
              <a:off x="2316792" y="2317033"/>
              <a:ext cx="416736" cy="175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L</a:t>
              </a:r>
            </a:p>
          </p:txBody>
        </p:sp>
      </p:grpSp>
      <p:sp>
        <p:nvSpPr>
          <p:cNvPr id="23555" name="TextBox 58"/>
          <p:cNvSpPr txBox="1">
            <a:spLocks noChangeArrowheads="1"/>
          </p:cNvSpPr>
          <p:nvPr/>
        </p:nvSpPr>
        <p:spPr bwMode="auto">
          <a:xfrm>
            <a:off x="74613" y="85725"/>
            <a:ext cx="910431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Mr Young is going to put a fencing all the way around </a:t>
            </a:r>
          </a:p>
          <a:p>
            <a:pPr eaLnBrk="1" hangingPunct="1"/>
            <a:r>
              <a:rPr lang="en-GB" altLang="en-US"/>
              <a:t>his garden . It costs £7.50 per metre of fence.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Calculate the total cost.</a:t>
            </a:r>
            <a:endParaRPr lang="en-GB" altLang="en-US" baseline="30000"/>
          </a:p>
          <a:p>
            <a:pPr eaLnBrk="1" hangingPunct="1"/>
            <a:endParaRPr lang="en-GB" altLang="en-US"/>
          </a:p>
        </p:txBody>
      </p:sp>
      <p:sp>
        <p:nvSpPr>
          <p:cNvPr id="23556" name="TextBox 61"/>
          <p:cNvSpPr txBox="1">
            <a:spLocks noChangeArrowheads="1"/>
          </p:cNvSpPr>
          <p:nvPr/>
        </p:nvSpPr>
        <p:spPr bwMode="auto">
          <a:xfrm>
            <a:off x="1212850" y="4035425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6m</a:t>
            </a:r>
          </a:p>
        </p:txBody>
      </p:sp>
      <p:sp>
        <p:nvSpPr>
          <p:cNvPr id="23557" name="TextBox 62"/>
          <p:cNvSpPr txBox="1">
            <a:spLocks noChangeArrowheads="1"/>
          </p:cNvSpPr>
          <p:nvPr/>
        </p:nvSpPr>
        <p:spPr bwMode="auto">
          <a:xfrm>
            <a:off x="1544638" y="1862138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9m</a:t>
            </a:r>
          </a:p>
        </p:txBody>
      </p:sp>
      <p:sp>
        <p:nvSpPr>
          <p:cNvPr id="23558" name="TextBox 63"/>
          <p:cNvSpPr txBox="1">
            <a:spLocks noChangeArrowheads="1"/>
          </p:cNvSpPr>
          <p:nvPr/>
        </p:nvSpPr>
        <p:spPr bwMode="auto">
          <a:xfrm>
            <a:off x="0" y="2955925"/>
            <a:ext cx="682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4m</a:t>
            </a:r>
          </a:p>
        </p:txBody>
      </p:sp>
      <p:sp>
        <p:nvSpPr>
          <p:cNvPr id="65" name="TextBox 87"/>
          <p:cNvSpPr txBox="1">
            <a:spLocks noChangeArrowheads="1"/>
          </p:cNvSpPr>
          <p:nvPr/>
        </p:nvSpPr>
        <p:spPr bwMode="auto">
          <a:xfrm>
            <a:off x="3783013" y="2462213"/>
            <a:ext cx="34655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(IL)</a:t>
            </a:r>
            <a:r>
              <a:rPr lang="en-GB" altLang="en-US" baseline="30000"/>
              <a:t>2</a:t>
            </a:r>
            <a:r>
              <a:rPr lang="en-GB" altLang="en-US"/>
              <a:t> = (LP)</a:t>
            </a:r>
            <a:r>
              <a:rPr lang="en-GB" altLang="en-US" baseline="30000"/>
              <a:t>2</a:t>
            </a:r>
            <a:r>
              <a:rPr lang="en-GB" altLang="en-US"/>
              <a:t> + (PL)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endParaRPr lang="en-GB" altLang="en-US" baseline="30000"/>
          </a:p>
        </p:txBody>
      </p:sp>
      <p:sp>
        <p:nvSpPr>
          <p:cNvPr id="66" name="TextBox 87"/>
          <p:cNvSpPr txBox="1">
            <a:spLocks noChangeArrowheads="1"/>
          </p:cNvSpPr>
          <p:nvPr/>
        </p:nvSpPr>
        <p:spPr bwMode="auto">
          <a:xfrm>
            <a:off x="3765550" y="3236913"/>
            <a:ext cx="3136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(IL)</a:t>
            </a:r>
            <a:r>
              <a:rPr lang="en-GB" altLang="en-US" baseline="30000"/>
              <a:t>2</a:t>
            </a:r>
            <a:r>
              <a:rPr lang="en-GB" altLang="en-US"/>
              <a:t> = (4)</a:t>
            </a:r>
            <a:r>
              <a:rPr lang="en-GB" altLang="en-US" baseline="30000"/>
              <a:t>2</a:t>
            </a:r>
            <a:r>
              <a:rPr lang="en-GB" altLang="en-US"/>
              <a:t> + (3)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endParaRPr lang="en-GB" altLang="en-US" baseline="30000"/>
          </a:p>
        </p:txBody>
      </p:sp>
      <p:sp>
        <p:nvSpPr>
          <p:cNvPr id="67" name="TextBox 87"/>
          <p:cNvSpPr txBox="1">
            <a:spLocks noChangeArrowheads="1"/>
          </p:cNvSpPr>
          <p:nvPr/>
        </p:nvSpPr>
        <p:spPr bwMode="auto">
          <a:xfrm>
            <a:off x="3735388" y="4011613"/>
            <a:ext cx="1822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(IL)</a:t>
            </a:r>
            <a:r>
              <a:rPr lang="en-GB" altLang="en-US" baseline="30000"/>
              <a:t>2</a:t>
            </a:r>
            <a:r>
              <a:rPr lang="en-GB" altLang="en-US"/>
              <a:t> = 25</a:t>
            </a:r>
            <a:endParaRPr lang="en-GB" altLang="en-US" baseline="30000"/>
          </a:p>
        </p:txBody>
      </p:sp>
      <p:sp>
        <p:nvSpPr>
          <p:cNvPr id="68" name="TextBox 87"/>
          <p:cNvSpPr txBox="1">
            <a:spLocks noChangeArrowheads="1"/>
          </p:cNvSpPr>
          <p:nvPr/>
        </p:nvSpPr>
        <p:spPr bwMode="auto">
          <a:xfrm>
            <a:off x="3873500" y="4786313"/>
            <a:ext cx="163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IL = √25</a:t>
            </a:r>
            <a:endParaRPr lang="en-GB" altLang="en-US" baseline="30000"/>
          </a:p>
        </p:txBody>
      </p:sp>
      <p:sp>
        <p:nvSpPr>
          <p:cNvPr id="69" name="TextBox 87"/>
          <p:cNvSpPr txBox="1">
            <a:spLocks noChangeArrowheads="1"/>
          </p:cNvSpPr>
          <p:nvPr/>
        </p:nvSpPr>
        <p:spPr bwMode="auto">
          <a:xfrm>
            <a:off x="3871913" y="5561013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IL = 5m</a:t>
            </a:r>
            <a:endParaRPr lang="en-GB" altLang="en-US" baseline="30000"/>
          </a:p>
        </p:txBody>
      </p:sp>
      <p:cxnSp>
        <p:nvCxnSpPr>
          <p:cNvPr id="76" name="Straight Connector 75"/>
          <p:cNvCxnSpPr>
            <a:stCxn id="17" idx="1"/>
          </p:cNvCxnSpPr>
          <p:nvPr/>
        </p:nvCxnSpPr>
        <p:spPr>
          <a:xfrm rot="10800000" flipH="1">
            <a:off x="2476500" y="2505075"/>
            <a:ext cx="28575" cy="14954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41613" y="2063750"/>
            <a:ext cx="504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3m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596900" y="2386013"/>
            <a:ext cx="2862263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 bwMode="auto">
          <a:xfrm>
            <a:off x="2395538" y="2076450"/>
            <a:ext cx="5397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FF0000"/>
                </a:solidFill>
                <a:cs typeface="+mn-cs"/>
              </a:rPr>
              <a:t>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32000" y="2967038"/>
            <a:ext cx="50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4m</a:t>
            </a:r>
          </a:p>
        </p:txBody>
      </p:sp>
      <p:sp>
        <p:nvSpPr>
          <p:cNvPr id="102" name="TextBox 87"/>
          <p:cNvSpPr txBox="1">
            <a:spLocks noChangeArrowheads="1"/>
          </p:cNvSpPr>
          <p:nvPr/>
        </p:nvSpPr>
        <p:spPr bwMode="auto">
          <a:xfrm>
            <a:off x="4643438" y="5561013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5m</a:t>
            </a:r>
            <a:endParaRPr lang="en-GB" alt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-4.07407E-6 L -0.18958 -0.3555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86" grpId="0"/>
      <p:bldP spid="91" grpId="0"/>
      <p:bldP spid="102" grpId="0"/>
      <p:bldP spid="10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52"/>
          <p:cNvGrpSpPr>
            <a:grpSpLocks/>
          </p:cNvGrpSpPr>
          <p:nvPr/>
        </p:nvGrpSpPr>
        <p:grpSpPr bwMode="auto">
          <a:xfrm rot="10800000">
            <a:off x="303213" y="2122488"/>
            <a:ext cx="3552825" cy="2178050"/>
            <a:chOff x="1776261" y="2277193"/>
            <a:chExt cx="2743101" cy="1031316"/>
          </a:xfrm>
        </p:grpSpPr>
        <p:sp>
          <p:nvSpPr>
            <p:cNvPr id="17" name="Freeform 16"/>
            <p:cNvSpPr/>
            <p:nvPr/>
          </p:nvSpPr>
          <p:spPr>
            <a:xfrm>
              <a:off x="2121906" y="2421517"/>
              <a:ext cx="2157220" cy="719366"/>
            </a:xfrm>
            <a:custGeom>
              <a:avLst/>
              <a:gdLst>
                <a:gd name="connsiteX0" fmla="*/ 2157412 w 2157412"/>
                <a:gd name="connsiteY0" fmla="*/ 0 h 719137"/>
                <a:gd name="connsiteX1" fmla="*/ 723900 w 2157412"/>
                <a:gd name="connsiteY1" fmla="*/ 0 h 719137"/>
                <a:gd name="connsiteX2" fmla="*/ 0 w 2157412"/>
                <a:gd name="connsiteY2" fmla="*/ 719137 h 719137"/>
                <a:gd name="connsiteX3" fmla="*/ 2157412 w 2157412"/>
                <a:gd name="connsiteY3" fmla="*/ 719137 h 719137"/>
                <a:gd name="connsiteX4" fmla="*/ 2157412 w 2157412"/>
                <a:gd name="connsiteY4" fmla="*/ 0 h 71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7412" h="719137">
                  <a:moveTo>
                    <a:pt x="2157412" y="0"/>
                  </a:moveTo>
                  <a:lnTo>
                    <a:pt x="723900" y="0"/>
                  </a:lnTo>
                  <a:lnTo>
                    <a:pt x="0" y="719137"/>
                  </a:lnTo>
                  <a:lnTo>
                    <a:pt x="2157412" y="719137"/>
                  </a:lnTo>
                  <a:cubicBezTo>
                    <a:pt x="2155825" y="479425"/>
                    <a:pt x="2154237" y="239712"/>
                    <a:pt x="2157412" y="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1779938" y="2941685"/>
              <a:ext cx="311326" cy="36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4184748" y="2941685"/>
              <a:ext cx="338291" cy="36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J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0800000">
              <a:off x="4069533" y="2279448"/>
              <a:ext cx="449829" cy="175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K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0800000">
              <a:off x="2316792" y="2317033"/>
              <a:ext cx="416736" cy="175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L</a:t>
              </a:r>
            </a:p>
          </p:txBody>
        </p:sp>
      </p:grpSp>
      <p:sp>
        <p:nvSpPr>
          <p:cNvPr id="24579" name="TextBox 58"/>
          <p:cNvSpPr txBox="1">
            <a:spLocks noChangeArrowheads="1"/>
          </p:cNvSpPr>
          <p:nvPr/>
        </p:nvSpPr>
        <p:spPr bwMode="auto">
          <a:xfrm>
            <a:off x="74613" y="85725"/>
            <a:ext cx="910431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Mr Young is going to put a fencing all the way around </a:t>
            </a:r>
          </a:p>
          <a:p>
            <a:pPr eaLnBrk="1" hangingPunct="1"/>
            <a:r>
              <a:rPr lang="en-GB" altLang="en-US"/>
              <a:t>his garden . It costs £7.50 per metre of fence.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Calculate the total cost.</a:t>
            </a:r>
            <a:endParaRPr lang="en-GB" altLang="en-US" baseline="30000"/>
          </a:p>
          <a:p>
            <a:pPr eaLnBrk="1" hangingPunct="1"/>
            <a:endParaRPr lang="en-GB" altLang="en-US"/>
          </a:p>
        </p:txBody>
      </p:sp>
      <p:sp>
        <p:nvSpPr>
          <p:cNvPr id="24580" name="TextBox 61"/>
          <p:cNvSpPr txBox="1">
            <a:spLocks noChangeArrowheads="1"/>
          </p:cNvSpPr>
          <p:nvPr/>
        </p:nvSpPr>
        <p:spPr bwMode="auto">
          <a:xfrm>
            <a:off x="1212850" y="4035425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6m</a:t>
            </a:r>
          </a:p>
        </p:txBody>
      </p:sp>
      <p:sp>
        <p:nvSpPr>
          <p:cNvPr id="24581" name="TextBox 62"/>
          <p:cNvSpPr txBox="1">
            <a:spLocks noChangeArrowheads="1"/>
          </p:cNvSpPr>
          <p:nvPr/>
        </p:nvSpPr>
        <p:spPr bwMode="auto">
          <a:xfrm>
            <a:off x="1544638" y="1862138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9m</a:t>
            </a:r>
          </a:p>
        </p:txBody>
      </p:sp>
      <p:sp>
        <p:nvSpPr>
          <p:cNvPr id="24582" name="TextBox 63"/>
          <p:cNvSpPr txBox="1">
            <a:spLocks noChangeArrowheads="1"/>
          </p:cNvSpPr>
          <p:nvPr/>
        </p:nvSpPr>
        <p:spPr bwMode="auto">
          <a:xfrm>
            <a:off x="0" y="2955925"/>
            <a:ext cx="682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4m</a:t>
            </a:r>
          </a:p>
        </p:txBody>
      </p:sp>
      <p:cxnSp>
        <p:nvCxnSpPr>
          <p:cNvPr id="76" name="Straight Connector 75"/>
          <p:cNvCxnSpPr>
            <a:stCxn id="17" idx="1"/>
          </p:cNvCxnSpPr>
          <p:nvPr/>
        </p:nvCxnSpPr>
        <p:spPr>
          <a:xfrm rot="10800000" flipH="1">
            <a:off x="2476500" y="2505075"/>
            <a:ext cx="28575" cy="14954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70188" y="2073275"/>
            <a:ext cx="504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3m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596900" y="2386013"/>
            <a:ext cx="2862263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 bwMode="auto">
          <a:xfrm>
            <a:off x="2395538" y="2076450"/>
            <a:ext cx="5397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FF0000"/>
                </a:solidFill>
                <a:cs typeface="+mn-cs"/>
              </a:rPr>
              <a:t>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4375" y="3043238"/>
            <a:ext cx="50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4m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883275" y="1947863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/>
              <a:t>Cost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693025" y="2733675"/>
            <a:ext cx="91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= 24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208588" y="3916363"/>
            <a:ext cx="3189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24 x 7.50 = £ 180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4889500" y="2733675"/>
            <a:ext cx="2811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P = 9 + 5 + 6 + 4</a:t>
            </a:r>
          </a:p>
        </p:txBody>
      </p:sp>
      <p:cxnSp>
        <p:nvCxnSpPr>
          <p:cNvPr id="34" name="Straight Connector 33"/>
          <p:cNvCxnSpPr>
            <a:stCxn id="17" idx="3"/>
            <a:endCxn id="17" idx="2"/>
          </p:cNvCxnSpPr>
          <p:nvPr/>
        </p:nvCxnSpPr>
        <p:spPr>
          <a:xfrm rot="10800000" flipH="1">
            <a:off x="620713" y="2481263"/>
            <a:ext cx="27940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7" idx="1"/>
            <a:endCxn id="17" idx="2"/>
          </p:cNvCxnSpPr>
          <p:nvPr/>
        </p:nvCxnSpPr>
        <p:spPr>
          <a:xfrm rot="10800000" flipH="1">
            <a:off x="2476500" y="2481263"/>
            <a:ext cx="938213" cy="15192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0"/>
          </p:cNvCxnSpPr>
          <p:nvPr/>
        </p:nvCxnSpPr>
        <p:spPr>
          <a:xfrm rot="10800000" flipH="1">
            <a:off x="620713" y="3995738"/>
            <a:ext cx="1851025" cy="47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0"/>
            <a:endCxn id="17" idx="3"/>
          </p:cNvCxnSpPr>
          <p:nvPr/>
        </p:nvCxnSpPr>
        <p:spPr>
          <a:xfrm rot="10800000">
            <a:off x="620713" y="2481263"/>
            <a:ext cx="1587" cy="15192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6" name="TextBox 52"/>
          <p:cNvSpPr txBox="1">
            <a:spLocks noChangeArrowheads="1"/>
          </p:cNvSpPr>
          <p:nvPr/>
        </p:nvSpPr>
        <p:spPr bwMode="auto">
          <a:xfrm>
            <a:off x="3114675" y="3054350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5m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7" grpId="0"/>
      <p:bldP spid="98" grpId="0"/>
      <p:bldP spid="1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53"/>
          <p:cNvGrpSpPr>
            <a:grpSpLocks/>
          </p:cNvGrpSpPr>
          <p:nvPr/>
        </p:nvGrpSpPr>
        <p:grpSpPr bwMode="auto">
          <a:xfrm>
            <a:off x="1365250" y="1357313"/>
            <a:ext cx="6273800" cy="2157412"/>
            <a:chOff x="799330" y="712807"/>
            <a:chExt cx="3344001" cy="1218245"/>
          </a:xfrm>
        </p:grpSpPr>
        <p:grpSp>
          <p:nvGrpSpPr>
            <p:cNvPr id="3" name="Group 18"/>
            <p:cNvGrpSpPr/>
            <p:nvPr/>
          </p:nvGrpSpPr>
          <p:grpSpPr>
            <a:xfrm>
              <a:off x="964028" y="917474"/>
              <a:ext cx="2969797" cy="825602"/>
              <a:chOff x="503698" y="707923"/>
              <a:chExt cx="4613989" cy="1239941"/>
            </a:xfrm>
            <a:noFill/>
          </p:grpSpPr>
          <p:sp>
            <p:nvSpPr>
              <p:cNvPr id="4" name="Right Triangle 3"/>
              <p:cNvSpPr/>
              <p:nvPr/>
            </p:nvSpPr>
            <p:spPr>
              <a:xfrm>
                <a:off x="3392126" y="707923"/>
                <a:ext cx="1725561" cy="1238865"/>
              </a:xfrm>
              <a:prstGeom prst="rt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 flipH="1">
                <a:off x="503698" y="708994"/>
                <a:ext cx="1293307" cy="1238865"/>
              </a:xfrm>
              <a:prstGeom prst="rt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796547" y="707924"/>
                <a:ext cx="1592826" cy="1239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99330" y="1671985"/>
              <a:ext cx="209000" cy="2088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14023" y="1722185"/>
              <a:ext cx="225923" cy="2088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40408" y="1722185"/>
              <a:ext cx="211539" cy="2088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34331" y="1655849"/>
              <a:ext cx="209000" cy="2079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F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12331" y="712807"/>
              <a:ext cx="220000" cy="2088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G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31946" y="720875"/>
              <a:ext cx="232693" cy="2079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cs typeface="+mn-cs"/>
                </a:rPr>
                <a:t>H</a:t>
              </a:r>
            </a:p>
          </p:txBody>
        </p:sp>
      </p:grpSp>
      <p:sp>
        <p:nvSpPr>
          <p:cNvPr id="25603" name="TextBox 58"/>
          <p:cNvSpPr txBox="1">
            <a:spLocks noChangeArrowheads="1"/>
          </p:cNvSpPr>
          <p:nvPr/>
        </p:nvSpPr>
        <p:spPr bwMode="auto">
          <a:xfrm>
            <a:off x="71438" y="20638"/>
            <a:ext cx="7485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Two towns D and E are 0.7km apart. </a:t>
            </a:r>
          </a:p>
          <a:p>
            <a:pPr eaLnBrk="1" hangingPunct="1"/>
            <a:r>
              <a:rPr lang="en-GB" altLang="en-US"/>
              <a:t>A bypass is is built round each. </a:t>
            </a:r>
          </a:p>
          <a:p>
            <a:pPr eaLnBrk="1" hangingPunct="1"/>
            <a:r>
              <a:rPr lang="en-GB" altLang="en-US"/>
              <a:t>Calculate the length of the bypass </a:t>
            </a:r>
            <a:r>
              <a:rPr lang="en-GB" altLang="en-US">
                <a:solidFill>
                  <a:srgbClr val="FF0000"/>
                </a:solidFill>
              </a:rPr>
              <a:t>CGHF</a:t>
            </a:r>
            <a:r>
              <a:rPr lang="en-GB" altLang="en-US"/>
              <a:t>.</a:t>
            </a:r>
          </a:p>
        </p:txBody>
      </p:sp>
      <p:sp>
        <p:nvSpPr>
          <p:cNvPr id="25604" name="TextBox 61"/>
          <p:cNvSpPr txBox="1">
            <a:spLocks noChangeArrowheads="1"/>
          </p:cNvSpPr>
          <p:nvPr/>
        </p:nvSpPr>
        <p:spPr bwMode="auto">
          <a:xfrm>
            <a:off x="1871663" y="3122613"/>
            <a:ext cx="113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0.5 km</a:t>
            </a:r>
          </a:p>
        </p:txBody>
      </p:sp>
      <p:sp>
        <p:nvSpPr>
          <p:cNvPr id="25605" name="TextBox 62"/>
          <p:cNvSpPr txBox="1">
            <a:spLocks noChangeArrowheads="1"/>
          </p:cNvSpPr>
          <p:nvPr/>
        </p:nvSpPr>
        <p:spPr bwMode="auto">
          <a:xfrm>
            <a:off x="3205163" y="2220913"/>
            <a:ext cx="1133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0.6 km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139825" y="3741738"/>
            <a:ext cx="61468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66"/>
          <p:cNvSpPr txBox="1">
            <a:spLocks noChangeArrowheads="1"/>
          </p:cNvSpPr>
          <p:nvPr/>
        </p:nvSpPr>
        <p:spPr bwMode="auto">
          <a:xfrm>
            <a:off x="5835650" y="3190875"/>
            <a:ext cx="113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0.8 km</a:t>
            </a:r>
          </a:p>
        </p:txBody>
      </p:sp>
      <p:cxnSp>
        <p:nvCxnSpPr>
          <p:cNvPr id="69" name="Straight Connector 68"/>
          <p:cNvCxnSpPr>
            <a:stCxn id="14" idx="4"/>
            <a:endCxn id="14" idx="0"/>
          </p:cNvCxnSpPr>
          <p:nvPr/>
        </p:nvCxnSpPr>
        <p:spPr>
          <a:xfrm rot="5400000" flipH="1" flipV="1">
            <a:off x="1724819" y="1670844"/>
            <a:ext cx="1460500" cy="15605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14688" y="1724025"/>
            <a:ext cx="19621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4" idx="4"/>
          </p:cNvCxnSpPr>
          <p:nvPr/>
        </p:nvCxnSpPr>
        <p:spPr>
          <a:xfrm>
            <a:off x="5157788" y="1719263"/>
            <a:ext cx="2089150" cy="1460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2304256" y="4976019"/>
            <a:ext cx="18002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87"/>
          <p:cNvSpPr txBox="1">
            <a:spLocks noChangeArrowheads="1"/>
          </p:cNvSpPr>
          <p:nvPr/>
        </p:nvSpPr>
        <p:spPr bwMode="auto">
          <a:xfrm>
            <a:off x="147638" y="3946525"/>
            <a:ext cx="2730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(CG)</a:t>
            </a:r>
            <a:r>
              <a:rPr lang="en-GB" altLang="en-US" sz="2000" baseline="30000"/>
              <a:t>2</a:t>
            </a:r>
            <a:r>
              <a:rPr lang="en-GB" altLang="en-US" sz="2000"/>
              <a:t> = (CD)</a:t>
            </a:r>
            <a:r>
              <a:rPr lang="en-GB" altLang="en-US" sz="2000" baseline="30000"/>
              <a:t>2</a:t>
            </a:r>
            <a:r>
              <a:rPr lang="en-GB" altLang="en-US" sz="2000"/>
              <a:t> + (DG)</a:t>
            </a:r>
            <a:r>
              <a:rPr lang="en-GB" altLang="en-US" sz="2000" baseline="30000"/>
              <a:t>2</a:t>
            </a:r>
            <a:r>
              <a:rPr lang="en-GB" altLang="en-US" sz="2000"/>
              <a:t> </a:t>
            </a:r>
            <a:endParaRPr lang="en-GB" altLang="en-US" sz="2000" baseline="30000"/>
          </a:p>
        </p:txBody>
      </p:sp>
      <p:sp>
        <p:nvSpPr>
          <p:cNvPr id="112" name="TextBox 87"/>
          <p:cNvSpPr txBox="1">
            <a:spLocks noChangeArrowheads="1"/>
          </p:cNvSpPr>
          <p:nvPr/>
        </p:nvSpPr>
        <p:spPr bwMode="auto">
          <a:xfrm>
            <a:off x="144463" y="4368800"/>
            <a:ext cx="2789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(CG)</a:t>
            </a:r>
            <a:r>
              <a:rPr lang="en-GB" altLang="en-US" sz="2000" baseline="30000"/>
              <a:t>2</a:t>
            </a:r>
            <a:r>
              <a:rPr lang="en-GB" altLang="en-US" sz="2000"/>
              <a:t> = (0.5)</a:t>
            </a:r>
            <a:r>
              <a:rPr lang="en-GB" altLang="en-US" sz="2000" baseline="30000"/>
              <a:t>2</a:t>
            </a:r>
            <a:r>
              <a:rPr lang="en-GB" altLang="en-US" sz="2000"/>
              <a:t> + (0.6)</a:t>
            </a:r>
            <a:r>
              <a:rPr lang="en-GB" altLang="en-US" sz="2000" baseline="30000"/>
              <a:t>2</a:t>
            </a:r>
            <a:r>
              <a:rPr lang="en-GB" altLang="en-US" sz="2000"/>
              <a:t> </a:t>
            </a:r>
            <a:endParaRPr lang="en-GB" altLang="en-US" sz="2000" baseline="30000"/>
          </a:p>
        </p:txBody>
      </p:sp>
      <p:sp>
        <p:nvSpPr>
          <p:cNvPr id="113" name="TextBox 87"/>
          <p:cNvSpPr txBox="1">
            <a:spLocks noChangeArrowheads="1"/>
          </p:cNvSpPr>
          <p:nvPr/>
        </p:nvSpPr>
        <p:spPr bwMode="auto">
          <a:xfrm>
            <a:off x="153988" y="4792663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(CG)</a:t>
            </a:r>
            <a:r>
              <a:rPr lang="en-GB" altLang="en-US" sz="2000" baseline="30000"/>
              <a:t>2</a:t>
            </a:r>
            <a:r>
              <a:rPr lang="en-GB" altLang="en-US" sz="2000"/>
              <a:t> = 0.61</a:t>
            </a:r>
            <a:endParaRPr lang="en-GB" altLang="en-US" sz="2000" baseline="30000"/>
          </a:p>
        </p:txBody>
      </p:sp>
      <p:sp>
        <p:nvSpPr>
          <p:cNvPr id="114" name="TextBox 87"/>
          <p:cNvSpPr txBox="1">
            <a:spLocks noChangeArrowheads="1"/>
          </p:cNvSpPr>
          <p:nvPr/>
        </p:nvSpPr>
        <p:spPr bwMode="auto">
          <a:xfrm>
            <a:off x="454025" y="521652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CG = √0.61</a:t>
            </a:r>
            <a:endParaRPr lang="en-GB" altLang="en-US" sz="2000" baseline="30000"/>
          </a:p>
        </p:txBody>
      </p:sp>
      <p:sp>
        <p:nvSpPr>
          <p:cNvPr id="115" name="TextBox 87"/>
          <p:cNvSpPr txBox="1">
            <a:spLocks noChangeArrowheads="1"/>
          </p:cNvSpPr>
          <p:nvPr/>
        </p:nvSpPr>
        <p:spPr bwMode="auto">
          <a:xfrm>
            <a:off x="441325" y="5638800"/>
            <a:ext cx="167163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CG = 0.78km</a:t>
            </a:r>
            <a:endParaRPr lang="en-GB" altLang="en-US" sz="2000" baseline="30000"/>
          </a:p>
        </p:txBody>
      </p:sp>
      <p:sp>
        <p:nvSpPr>
          <p:cNvPr id="117" name="TextBox 87"/>
          <p:cNvSpPr txBox="1">
            <a:spLocks noChangeArrowheads="1"/>
          </p:cNvSpPr>
          <p:nvPr/>
        </p:nvSpPr>
        <p:spPr bwMode="auto">
          <a:xfrm>
            <a:off x="1046163" y="5638800"/>
            <a:ext cx="10572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0.78km</a:t>
            </a:r>
            <a:endParaRPr lang="en-GB" altLang="en-US" sz="2000" baseline="30000"/>
          </a:p>
        </p:txBody>
      </p:sp>
      <p:sp>
        <p:nvSpPr>
          <p:cNvPr id="118" name="TextBox 87"/>
          <p:cNvSpPr txBox="1">
            <a:spLocks noChangeArrowheads="1"/>
          </p:cNvSpPr>
          <p:nvPr/>
        </p:nvSpPr>
        <p:spPr bwMode="auto">
          <a:xfrm>
            <a:off x="3440113" y="3946525"/>
            <a:ext cx="2730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(HF)</a:t>
            </a:r>
            <a:r>
              <a:rPr lang="en-GB" altLang="en-US" sz="2000" baseline="30000"/>
              <a:t>2</a:t>
            </a:r>
            <a:r>
              <a:rPr lang="en-GB" altLang="en-US" sz="2000"/>
              <a:t> = (EF)</a:t>
            </a:r>
            <a:r>
              <a:rPr lang="en-GB" altLang="en-US" sz="2000" baseline="30000"/>
              <a:t>2</a:t>
            </a:r>
            <a:r>
              <a:rPr lang="en-GB" altLang="en-US" sz="2000"/>
              <a:t> + (EH)</a:t>
            </a:r>
            <a:r>
              <a:rPr lang="en-GB" altLang="en-US" sz="2000" baseline="30000"/>
              <a:t>2</a:t>
            </a:r>
            <a:r>
              <a:rPr lang="en-GB" altLang="en-US" sz="2000"/>
              <a:t> </a:t>
            </a:r>
            <a:endParaRPr lang="en-GB" altLang="en-US" sz="2000" baseline="30000"/>
          </a:p>
        </p:txBody>
      </p:sp>
      <p:sp>
        <p:nvSpPr>
          <p:cNvPr id="119" name="TextBox 87"/>
          <p:cNvSpPr txBox="1">
            <a:spLocks noChangeArrowheads="1"/>
          </p:cNvSpPr>
          <p:nvPr/>
        </p:nvSpPr>
        <p:spPr bwMode="auto">
          <a:xfrm>
            <a:off x="3436938" y="4368800"/>
            <a:ext cx="281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(HF)</a:t>
            </a:r>
            <a:r>
              <a:rPr lang="en-GB" altLang="en-US" sz="2000" baseline="30000"/>
              <a:t>2</a:t>
            </a:r>
            <a:r>
              <a:rPr lang="en-GB" altLang="en-US" sz="2000"/>
              <a:t> = (0.8)</a:t>
            </a:r>
            <a:r>
              <a:rPr lang="en-GB" altLang="en-US" sz="2000" baseline="30000"/>
              <a:t>2</a:t>
            </a:r>
            <a:r>
              <a:rPr lang="en-GB" altLang="en-US" sz="2000"/>
              <a:t> + (0.6)</a:t>
            </a:r>
            <a:r>
              <a:rPr lang="en-GB" altLang="en-US" sz="2000" baseline="30000"/>
              <a:t>2</a:t>
            </a:r>
            <a:r>
              <a:rPr lang="en-GB" altLang="en-US" sz="2000"/>
              <a:t> </a:t>
            </a:r>
            <a:endParaRPr lang="en-GB" altLang="en-US" sz="2000" baseline="30000"/>
          </a:p>
        </p:txBody>
      </p:sp>
      <p:sp>
        <p:nvSpPr>
          <p:cNvPr id="120" name="TextBox 87"/>
          <p:cNvSpPr txBox="1">
            <a:spLocks noChangeArrowheads="1"/>
          </p:cNvSpPr>
          <p:nvPr/>
        </p:nvSpPr>
        <p:spPr bwMode="auto">
          <a:xfrm>
            <a:off x="3446463" y="4792663"/>
            <a:ext cx="123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(HF)</a:t>
            </a:r>
            <a:r>
              <a:rPr lang="en-GB" altLang="en-US" sz="2000" baseline="30000"/>
              <a:t>2</a:t>
            </a:r>
            <a:r>
              <a:rPr lang="en-GB" altLang="en-US" sz="2000"/>
              <a:t> = 1</a:t>
            </a:r>
            <a:endParaRPr lang="en-GB" altLang="en-US" sz="2000" baseline="30000"/>
          </a:p>
        </p:txBody>
      </p:sp>
      <p:sp>
        <p:nvSpPr>
          <p:cNvPr id="121" name="TextBox 87"/>
          <p:cNvSpPr txBox="1">
            <a:spLocks noChangeArrowheads="1"/>
          </p:cNvSpPr>
          <p:nvPr/>
        </p:nvSpPr>
        <p:spPr bwMode="auto">
          <a:xfrm>
            <a:off x="3746500" y="5216525"/>
            <a:ext cx="1093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HF = √1</a:t>
            </a:r>
            <a:endParaRPr lang="en-GB" altLang="en-US" sz="2000" baseline="30000"/>
          </a:p>
        </p:txBody>
      </p:sp>
      <p:sp>
        <p:nvSpPr>
          <p:cNvPr id="122" name="TextBox 87"/>
          <p:cNvSpPr txBox="1">
            <a:spLocks noChangeArrowheads="1"/>
          </p:cNvSpPr>
          <p:nvPr/>
        </p:nvSpPr>
        <p:spPr bwMode="auto">
          <a:xfrm>
            <a:off x="3733800" y="5638800"/>
            <a:ext cx="12747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HF = 1km</a:t>
            </a:r>
            <a:endParaRPr lang="en-GB" altLang="en-US" sz="2000" baseline="30000"/>
          </a:p>
        </p:txBody>
      </p:sp>
      <p:sp>
        <p:nvSpPr>
          <p:cNvPr id="123" name="TextBox 87"/>
          <p:cNvSpPr txBox="1">
            <a:spLocks noChangeArrowheads="1"/>
          </p:cNvSpPr>
          <p:nvPr/>
        </p:nvSpPr>
        <p:spPr bwMode="auto">
          <a:xfrm>
            <a:off x="4357688" y="5638800"/>
            <a:ext cx="6365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1km</a:t>
            </a:r>
            <a:endParaRPr lang="en-GB" altLang="en-US" sz="2000" baseline="30000"/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5350669" y="4976019"/>
            <a:ext cx="180022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6651625" y="3956050"/>
            <a:ext cx="2282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/>
              <a:t>Total Distance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391275" y="44704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D = 0.78 + 1 + 0.7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6391275" y="4984750"/>
            <a:ext cx="188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D = 2.48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6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1.11111E-6 L 0.04497 -0.5347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10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72222E-6 1.11111E-6 L 0.19497 -0.5347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/>
      <p:bldP spid="117" grpId="0"/>
      <p:bldP spid="117" grpId="1"/>
      <p:bldP spid="118" grpId="0"/>
      <p:bldP spid="119" grpId="0"/>
      <p:bldP spid="120" grpId="0"/>
      <p:bldP spid="121" grpId="0"/>
      <p:bldP spid="122" grpId="0"/>
      <p:bldP spid="123" grpId="0"/>
      <p:bldP spid="123" grpId="1"/>
      <p:bldP spid="125" grpId="0"/>
      <p:bldP spid="126" grpId="0"/>
      <p:bldP spid="1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190457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C00000"/>
                </a:solidFill>
                <a:cs typeface="Arial" charset="0"/>
              </a:rPr>
              <a:t>We are revising Pythagoras Theorem </a:t>
            </a:r>
            <a:endParaRPr lang="en-GB" sz="18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500688" y="3008313"/>
            <a:ext cx="3643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 	Be able to use Pythagoras Theorem to solving basic problems.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Revision of Pythagoras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339975" y="2465388"/>
            <a:ext cx="5195888" cy="2308225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/>
              <a:t>Now Try </a:t>
            </a:r>
          </a:p>
          <a:p>
            <a:pPr algn="ctr" eaLnBrk="1" hangingPunct="1"/>
            <a:r>
              <a:rPr lang="en-GB" altLang="en-US" sz="3600"/>
              <a:t>TJ N5 Lifeskills</a:t>
            </a:r>
          </a:p>
          <a:p>
            <a:pPr algn="ctr" eaLnBrk="1" hangingPunct="1"/>
            <a:r>
              <a:rPr lang="en-GB" altLang="en-US" sz="3600"/>
              <a:t>Ex 15.1</a:t>
            </a:r>
          </a:p>
          <a:p>
            <a:pPr algn="ctr" eaLnBrk="1" hangingPunct="1"/>
            <a:r>
              <a:rPr lang="en-GB" altLang="en-US" sz="3600"/>
              <a:t>Ch15 (page 144)</a:t>
            </a:r>
          </a:p>
        </p:txBody>
      </p:sp>
      <p:pic>
        <p:nvPicPr>
          <p:cNvPr id="26628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FF00"/>
                </a:solidFill>
              </a:rPr>
              <a:t>Pythagoras Theorem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Past Paper Questions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soE0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6" t="8823" r="20126" b="48018"/>
          <a:stretch>
            <a:fillRect/>
          </a:stretch>
        </p:blipFill>
        <p:spPr bwMode="auto">
          <a:xfrm>
            <a:off x="0" y="0"/>
            <a:ext cx="7858125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6" b="6261"/>
          <a:stretch>
            <a:fillRect/>
          </a:stretch>
        </p:blipFill>
        <p:spPr bwMode="auto">
          <a:xfrm>
            <a:off x="539750" y="0"/>
            <a:ext cx="766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8893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429250"/>
            <a:ext cx="80295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so5C8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0"/>
          <a:stretch>
            <a:fillRect/>
          </a:stretch>
        </p:blipFill>
        <p:spPr bwMode="auto">
          <a:xfrm>
            <a:off x="500063" y="0"/>
            <a:ext cx="7991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4824413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8913"/>
            <a:ext cx="2225675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68863"/>
            <a:ext cx="76438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508000" y="0"/>
            <a:ext cx="8564563" cy="6489700"/>
            <a:chOff x="800" y="220"/>
            <a:chExt cx="13488" cy="10220"/>
          </a:xfrm>
        </p:grpSpPr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" y="220"/>
              <a:ext cx="9539" cy="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8" y="4720"/>
              <a:ext cx="6500" cy="5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mso82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8" t="8214" r="18381" b="47133"/>
          <a:stretch>
            <a:fillRect/>
          </a:stretch>
        </p:blipFill>
        <p:spPr bwMode="auto">
          <a:xfrm>
            <a:off x="0" y="0"/>
            <a:ext cx="785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371725"/>
            <a:ext cx="5903913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78"/>
          <a:stretch>
            <a:fillRect/>
          </a:stretch>
        </p:blipFill>
        <p:spPr bwMode="auto">
          <a:xfrm>
            <a:off x="152400" y="152400"/>
            <a:ext cx="8858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t="37332" r="7259"/>
          <a:stretch>
            <a:fillRect/>
          </a:stretch>
        </p:blipFill>
        <p:spPr bwMode="auto">
          <a:xfrm>
            <a:off x="1928813" y="714375"/>
            <a:ext cx="55006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500688"/>
            <a:ext cx="51847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24806" y="1320800"/>
            <a:ext cx="6018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Two key points when dealing with </a:t>
            </a:r>
          </a:p>
          <a:p>
            <a:pPr algn="ctr" eaLnBrk="1" hangingPunct="1"/>
            <a:r>
              <a:rPr lang="en-GB" alt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right-angled triangles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52500" y="2563813"/>
            <a:ext cx="7446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The longest side in a right-angled triangle is called</a:t>
            </a:r>
          </a:p>
          <a:p>
            <a:pPr algn="ctr" eaLnBrk="1" hangingPunct="1"/>
            <a:r>
              <a:rPr lang="en-GB" altLang="en-US" sz="2400" dirty="0">
                <a:solidFill>
                  <a:srgbClr val="FF0000"/>
                </a:solidFill>
              </a:rPr>
              <a:t>t</a:t>
            </a:r>
            <a:r>
              <a:rPr lang="en-GB" altLang="en-US" sz="2400" dirty="0" smtClean="0">
                <a:solidFill>
                  <a:srgbClr val="FF0000"/>
                </a:solidFill>
              </a:rPr>
              <a:t>he </a:t>
            </a:r>
            <a:r>
              <a:rPr lang="en-GB" altLang="en-US" sz="2400" dirty="0">
                <a:solidFill>
                  <a:srgbClr val="FF0000"/>
                </a:solidFill>
              </a:rPr>
              <a:t>HYPOTENUSE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1005" y="3580607"/>
            <a:ext cx="8228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The HYPOTENUSE </a:t>
            </a:r>
            <a:r>
              <a:rPr lang="en-GB" altLang="en-US" sz="2400" dirty="0">
                <a:solidFill>
                  <a:srgbClr val="FFFF00"/>
                </a:solidFill>
              </a:rPr>
              <a:t>is </a:t>
            </a:r>
            <a:r>
              <a:rPr lang="en-GB" altLang="en-US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ALWAYS</a:t>
            </a:r>
            <a:r>
              <a:rPr lang="en-GB" altLang="en-US" sz="2400" dirty="0">
                <a:solidFill>
                  <a:srgbClr val="FFFF00"/>
                </a:solidFill>
              </a:rPr>
              <a:t> opposite the right angle</a:t>
            </a:r>
            <a:endParaRPr lang="en-GB" altLang="en-US" sz="240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21666" y="5295900"/>
            <a:ext cx="2057400" cy="1539875"/>
            <a:chOff x="1574800" y="4737100"/>
            <a:chExt cx="2057400" cy="1539220"/>
          </a:xfrm>
        </p:grpSpPr>
        <p:sp>
          <p:nvSpPr>
            <p:cNvPr id="17" name="Right Triangle 16"/>
            <p:cNvSpPr/>
            <p:nvPr/>
          </p:nvSpPr>
          <p:spPr>
            <a:xfrm>
              <a:off x="2070100" y="4737100"/>
              <a:ext cx="1562100" cy="1028262"/>
            </a:xfrm>
            <a:prstGeom prst="rtTriangl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82" name="TextBox 17"/>
            <p:cNvSpPr txBox="1">
              <a:spLocks noChangeArrowheads="1"/>
            </p:cNvSpPr>
            <p:nvPr/>
          </p:nvSpPr>
          <p:spPr bwMode="auto">
            <a:xfrm>
              <a:off x="2501900" y="5753100"/>
              <a:ext cx="3690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a</a:t>
              </a:r>
              <a:endParaRPr lang="en-GB" altLang="en-US" baseline="30000"/>
            </a:p>
          </p:txBody>
        </p:sp>
        <p:sp>
          <p:nvSpPr>
            <p:cNvPr id="15383" name="TextBox 18"/>
            <p:cNvSpPr txBox="1">
              <a:spLocks noChangeArrowheads="1"/>
            </p:cNvSpPr>
            <p:nvPr/>
          </p:nvSpPr>
          <p:spPr bwMode="auto">
            <a:xfrm>
              <a:off x="1574800" y="5016500"/>
              <a:ext cx="3978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b</a:t>
              </a:r>
              <a:endParaRPr lang="en-GB" altLang="en-US" baseline="30000"/>
            </a:p>
          </p:txBody>
        </p:sp>
        <p:sp>
          <p:nvSpPr>
            <p:cNvPr id="15384" name="TextBox 19"/>
            <p:cNvSpPr txBox="1">
              <a:spLocks noChangeArrowheads="1"/>
            </p:cNvSpPr>
            <p:nvPr/>
          </p:nvSpPr>
          <p:spPr bwMode="auto">
            <a:xfrm>
              <a:off x="2971800" y="4813300"/>
              <a:ext cx="3690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c</a:t>
              </a:r>
              <a:endParaRPr lang="en-GB" altLang="en-US" baseline="300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82800" y="5498776"/>
              <a:ext cx="241300" cy="241197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05445" y="4647406"/>
            <a:ext cx="1954213" cy="523875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charset="0"/>
              </a:rPr>
              <a:t>c</a:t>
            </a:r>
            <a:r>
              <a:rPr lang="en-GB" baseline="30000" dirty="0">
                <a:cs typeface="Arial" charset="0"/>
              </a:rPr>
              <a:t>2 </a:t>
            </a:r>
            <a:r>
              <a:rPr lang="en-GB" dirty="0">
                <a:cs typeface="Arial" charset="0"/>
              </a:rPr>
              <a:t>= a</a:t>
            </a:r>
            <a:r>
              <a:rPr lang="en-GB" baseline="30000" dirty="0">
                <a:cs typeface="Arial" charset="0"/>
              </a:rPr>
              <a:t>2</a:t>
            </a:r>
            <a:r>
              <a:rPr lang="en-GB" dirty="0">
                <a:cs typeface="Arial" charset="0"/>
              </a:rPr>
              <a:t> + b</a:t>
            </a:r>
            <a:r>
              <a:rPr lang="en-GB" baseline="30000" dirty="0">
                <a:cs typeface="Arial" charset="0"/>
              </a:rPr>
              <a:t>2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533356" y="5000892"/>
            <a:ext cx="2219325" cy="1831975"/>
            <a:chOff x="1625600" y="4406900"/>
            <a:chExt cx="2220130" cy="1831320"/>
          </a:xfrm>
        </p:grpSpPr>
        <p:sp>
          <p:nvSpPr>
            <p:cNvPr id="25" name="Right Triangle 24"/>
            <p:cNvSpPr/>
            <p:nvPr/>
          </p:nvSpPr>
          <p:spPr>
            <a:xfrm>
              <a:off x="2070261" y="4736982"/>
              <a:ext cx="1562667" cy="1028332"/>
            </a:xfrm>
            <a:prstGeom prst="rtTriangl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77" name="TextBox 25"/>
            <p:cNvSpPr txBox="1">
              <a:spLocks noChangeArrowheads="1"/>
            </p:cNvSpPr>
            <p:nvPr/>
          </p:nvSpPr>
          <p:spPr bwMode="auto">
            <a:xfrm>
              <a:off x="1663700" y="5715000"/>
              <a:ext cx="3722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y</a:t>
              </a:r>
              <a:endParaRPr lang="en-GB" altLang="en-US" baseline="30000"/>
            </a:p>
          </p:txBody>
        </p:sp>
        <p:sp>
          <p:nvSpPr>
            <p:cNvPr id="15378" name="TextBox 26"/>
            <p:cNvSpPr txBox="1">
              <a:spLocks noChangeArrowheads="1"/>
            </p:cNvSpPr>
            <p:nvPr/>
          </p:nvSpPr>
          <p:spPr bwMode="auto">
            <a:xfrm>
              <a:off x="1625600" y="4406900"/>
              <a:ext cx="3962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x</a:t>
              </a:r>
              <a:endParaRPr lang="en-GB" altLang="en-US" baseline="30000"/>
            </a:p>
          </p:txBody>
        </p:sp>
        <p:sp>
          <p:nvSpPr>
            <p:cNvPr id="15379" name="TextBox 27"/>
            <p:cNvSpPr txBox="1">
              <a:spLocks noChangeArrowheads="1"/>
            </p:cNvSpPr>
            <p:nvPr/>
          </p:nvSpPr>
          <p:spPr bwMode="auto">
            <a:xfrm>
              <a:off x="3467100" y="5702300"/>
              <a:ext cx="3786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z</a:t>
              </a:r>
              <a:endParaRPr lang="en-GB" altLang="en-US" baseline="30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82966" y="5498709"/>
              <a:ext cx="241388" cy="24121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424487" y="4529073"/>
            <a:ext cx="3373437" cy="523875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Arial" charset="0"/>
              </a:rPr>
              <a:t>(</a:t>
            </a:r>
            <a:r>
              <a:rPr lang="en-GB" dirty="0" err="1">
                <a:cs typeface="Arial" charset="0"/>
              </a:rPr>
              <a:t>xz</a:t>
            </a:r>
            <a:r>
              <a:rPr lang="en-GB" dirty="0">
                <a:cs typeface="Arial" charset="0"/>
              </a:rPr>
              <a:t>)</a:t>
            </a:r>
            <a:r>
              <a:rPr lang="en-GB" baseline="30000" dirty="0">
                <a:cs typeface="Arial" charset="0"/>
              </a:rPr>
              <a:t>2 </a:t>
            </a:r>
            <a:r>
              <a:rPr lang="en-GB" dirty="0">
                <a:cs typeface="Arial" charset="0"/>
              </a:rPr>
              <a:t>= (</a:t>
            </a:r>
            <a:r>
              <a:rPr lang="en-GB" dirty="0" err="1">
                <a:cs typeface="Arial" charset="0"/>
              </a:rPr>
              <a:t>xy</a:t>
            </a:r>
            <a:r>
              <a:rPr lang="en-GB" dirty="0">
                <a:cs typeface="Arial" charset="0"/>
              </a:rPr>
              <a:t>)</a:t>
            </a:r>
            <a:r>
              <a:rPr lang="en-GB" baseline="30000" dirty="0">
                <a:cs typeface="Arial" charset="0"/>
              </a:rPr>
              <a:t>2</a:t>
            </a:r>
            <a:r>
              <a:rPr lang="en-GB" dirty="0">
                <a:cs typeface="Arial" charset="0"/>
              </a:rPr>
              <a:t> + (</a:t>
            </a:r>
            <a:r>
              <a:rPr lang="en-GB" dirty="0" err="1">
                <a:cs typeface="Arial" charset="0"/>
              </a:rPr>
              <a:t>yz</a:t>
            </a:r>
            <a:r>
              <a:rPr lang="en-GB" dirty="0">
                <a:cs typeface="Arial" charset="0"/>
              </a:rPr>
              <a:t>)</a:t>
            </a:r>
            <a:r>
              <a:rPr lang="en-GB" baseline="30000" dirty="0">
                <a:cs typeface="Arial" charset="0"/>
              </a:rPr>
              <a:t>2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831975" y="126766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Revision of Pythagoras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3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B2AA8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3"/>
          <a:stretch>
            <a:fillRect/>
          </a:stretch>
        </p:blipFill>
        <p:spPr bwMode="auto">
          <a:xfrm>
            <a:off x="142875" y="0"/>
            <a:ext cx="7429500" cy="679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2" descr="2B2AA8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88399" r="39404" b="6737"/>
          <a:stretch>
            <a:fillRect/>
          </a:stretch>
        </p:blipFill>
        <p:spPr bwMode="auto">
          <a:xfrm>
            <a:off x="4357688" y="6076950"/>
            <a:ext cx="478631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897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54250"/>
            <a:ext cx="3643312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18859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14500"/>
            <a:ext cx="43576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7429500" y="6000750"/>
            <a:ext cx="132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4 marks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793" y="151144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Pythagoras Theorem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905125" y="1978025"/>
            <a:ext cx="3429000" cy="2171700"/>
            <a:chOff x="1776" y="1272"/>
            <a:chExt cx="2160" cy="1368"/>
          </a:xfrm>
        </p:grpSpPr>
        <p:sp>
          <p:nvSpPr>
            <p:cNvPr id="1043" name="AutoShape 11"/>
            <p:cNvSpPr>
              <a:spLocks noChangeArrowheads="1"/>
            </p:cNvSpPr>
            <p:nvPr/>
          </p:nvSpPr>
          <p:spPr bwMode="auto">
            <a:xfrm flipH="1">
              <a:off x="1776" y="1272"/>
              <a:ext cx="2160" cy="1368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44" name="Rectangle 12"/>
            <p:cNvSpPr>
              <a:spLocks noChangeArrowheads="1"/>
            </p:cNvSpPr>
            <p:nvPr/>
          </p:nvSpPr>
          <p:spPr bwMode="auto">
            <a:xfrm>
              <a:off x="3784" y="2480"/>
              <a:ext cx="144" cy="152"/>
            </a:xfrm>
            <a:prstGeom prst="rect">
              <a:avLst/>
            </a:prstGeom>
            <a:solidFill>
              <a:srgbClr val="33CC3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65113" y="1500187"/>
            <a:ext cx="363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Finding hypotenuse c</a:t>
            </a:r>
          </a:p>
        </p:txBody>
      </p:sp>
      <p:graphicFrame>
        <p:nvGraphicFramePr>
          <p:cNvPr id="1249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58320"/>
              </p:ext>
            </p:extLst>
          </p:nvPr>
        </p:nvGraphicFramePr>
        <p:xfrm>
          <a:off x="994728" y="2308225"/>
          <a:ext cx="2227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1218960" imgH="291960" progId="Equation.DSMT4">
                  <p:embed/>
                </p:oleObj>
              </mc:Choice>
              <mc:Fallback>
                <p:oleObj name="Equation" r:id="rId3" imgW="1218960" imgH="291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728" y="2308225"/>
                        <a:ext cx="2227263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4" name="Object 16"/>
          <p:cNvGraphicFramePr>
            <a:graphicFrameLocks noChangeAspect="1"/>
          </p:cNvGraphicFramePr>
          <p:nvPr/>
        </p:nvGraphicFramePr>
        <p:xfrm>
          <a:off x="3144838" y="5543550"/>
          <a:ext cx="2181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5" imgW="1193760" imgH="291960" progId="Equation.DSMT4">
                  <p:embed/>
                </p:oleObj>
              </mc:Choice>
              <mc:Fallback>
                <p:oleObj name="Equation" r:id="rId5" imgW="1193760" imgH="291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5543550"/>
                        <a:ext cx="2181225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5" name="Object 17"/>
          <p:cNvGraphicFramePr>
            <a:graphicFrameLocks noChangeAspect="1"/>
          </p:cNvGraphicFramePr>
          <p:nvPr/>
        </p:nvGraphicFramePr>
        <p:xfrm>
          <a:off x="6819900" y="3181350"/>
          <a:ext cx="2179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7" imgW="1193760" imgH="291960" progId="Equation.DSMT4">
                  <p:embed/>
                </p:oleObj>
              </mc:Choice>
              <mc:Fallback>
                <p:oleObj name="Equation" r:id="rId7" imgW="1193760" imgH="2919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3181350"/>
                        <a:ext cx="2179638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193925" y="4886325"/>
            <a:ext cx="3927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Finding shorter side </a:t>
            </a:r>
            <a:r>
              <a:rPr lang="en-GB" altLang="en-US">
                <a:solidFill>
                  <a:srgbClr val="FFFFFF"/>
                </a:solidFill>
              </a:rPr>
              <a:t>a</a:t>
            </a:r>
            <a:r>
              <a:rPr lang="en-GB" alt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6630988" y="2142490"/>
            <a:ext cx="2557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>
                <a:solidFill>
                  <a:srgbClr val="FFFF00"/>
                </a:solidFill>
              </a:rPr>
              <a:t>Finding</a:t>
            </a:r>
          </a:p>
          <a:p>
            <a:pPr algn="ctr" eaLnBrk="1" hangingPunct="1"/>
            <a:r>
              <a:rPr lang="en-GB" altLang="en-US" dirty="0">
                <a:solidFill>
                  <a:srgbClr val="FFFF00"/>
                </a:solidFill>
              </a:rPr>
              <a:t>shorter side </a:t>
            </a:r>
            <a:r>
              <a:rPr lang="en-GB" altLang="en-US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365625" y="4149725"/>
            <a:ext cx="366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200525" y="2663825"/>
            <a:ext cx="366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6334125" y="2841625"/>
            <a:ext cx="395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1" grpId="0"/>
      <p:bldP spid="124946" grpId="0"/>
      <p:bldP spid="124947" grpId="0"/>
      <p:bldP spid="124948" grpId="0"/>
      <p:bldP spid="124949" grpId="0"/>
      <p:bldP spid="1249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308"/>
            <a:ext cx="845820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Solving Problems involving right angled triangles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1041400" y="2750344"/>
            <a:ext cx="709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 dirty="0">
                <a:solidFill>
                  <a:srgbClr val="FFFF00"/>
                </a:solidFill>
              </a:rPr>
              <a:t>Example</a:t>
            </a:r>
            <a:r>
              <a:rPr lang="en-GB" altLang="en-US" sz="2400" dirty="0">
                <a:solidFill>
                  <a:srgbClr val="FFFF00"/>
                </a:solidFill>
              </a:rPr>
              <a:t> : 	Find the length of the longest side.</a:t>
            </a:r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758508" y="966788"/>
            <a:ext cx="78914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GB" altLang="en-US" sz="2400" dirty="0"/>
              <a:t>When coming across a problem involving finding a missing side in a right-angled triangle, you should consider using Pythagoras’ Theorem to calculate its length.</a:t>
            </a:r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12004"/>
              </p:ext>
            </p:extLst>
          </p:nvPr>
        </p:nvGraphicFramePr>
        <p:xfrm>
          <a:off x="1041400" y="3617118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3617118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4355"/>
              </p:ext>
            </p:extLst>
          </p:nvPr>
        </p:nvGraphicFramePr>
        <p:xfrm>
          <a:off x="1041876" y="4247355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876" y="4247355"/>
                        <a:ext cx="1828800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364930"/>
              </p:ext>
            </p:extLst>
          </p:nvPr>
        </p:nvGraphicFramePr>
        <p:xfrm>
          <a:off x="1041876" y="4877592"/>
          <a:ext cx="1203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876" y="4877592"/>
                        <a:ext cx="12033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928207"/>
              </p:ext>
            </p:extLst>
          </p:nvPr>
        </p:nvGraphicFramePr>
        <p:xfrm>
          <a:off x="1065213" y="5561964"/>
          <a:ext cx="212248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9" imgW="1054080" imgH="228600" progId="Equation.DSMT4">
                  <p:embed/>
                </p:oleObj>
              </mc:Choice>
              <mc:Fallback>
                <p:oleObj name="Equation" r:id="rId9" imgW="105408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561964"/>
                        <a:ext cx="2122487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594475" y="4800600"/>
            <a:ext cx="2189163" cy="1454150"/>
            <a:chOff x="4154" y="3024"/>
            <a:chExt cx="1379" cy="916"/>
          </a:xfrm>
        </p:grpSpPr>
        <p:sp>
          <p:nvSpPr>
            <p:cNvPr id="2066" name="Text Box 5"/>
            <p:cNvSpPr txBox="1">
              <a:spLocks noChangeArrowheads="1"/>
            </p:cNvSpPr>
            <p:nvPr/>
          </p:nvSpPr>
          <p:spPr bwMode="auto">
            <a:xfrm>
              <a:off x="4996" y="3024"/>
              <a:ext cx="53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FF00"/>
                  </a:solidFill>
                </a:rPr>
                <a:t>15m</a:t>
              </a:r>
              <a:endParaRPr lang="en-GB" altLang="en-US" sz="2400">
                <a:solidFill>
                  <a:srgbClr val="FFFF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67" name="Text Box 6"/>
            <p:cNvSpPr txBox="1">
              <a:spLocks noChangeArrowheads="1"/>
            </p:cNvSpPr>
            <p:nvPr/>
          </p:nvSpPr>
          <p:spPr bwMode="auto">
            <a:xfrm>
              <a:off x="4154" y="3710"/>
              <a:ext cx="4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FF00"/>
                  </a:solidFill>
                </a:rPr>
                <a:t>8m</a:t>
              </a:r>
            </a:p>
          </p:txBody>
        </p:sp>
      </p:grpSp>
      <p:sp>
        <p:nvSpPr>
          <p:cNvPr id="22" name="Right Triangle 21"/>
          <p:cNvSpPr/>
          <p:nvPr/>
        </p:nvSpPr>
        <p:spPr>
          <a:xfrm flipH="1">
            <a:off x="5589588" y="3989388"/>
            <a:ext cx="2295525" cy="1865312"/>
          </a:xfrm>
          <a:prstGeom prst="rtTriangle">
            <a:avLst/>
          </a:prstGeom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4" name="Straight Arrow Connector 3"/>
          <p:cNvCxnSpPr>
            <a:stCxn id="22" idx="2"/>
          </p:cNvCxnSpPr>
          <p:nvPr/>
        </p:nvCxnSpPr>
        <p:spPr>
          <a:xfrm flipH="1" flipV="1">
            <a:off x="6926580" y="5006340"/>
            <a:ext cx="958533" cy="84836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5095" y="4398824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FF"/>
                </a:solidFill>
              </a:rPr>
              <a:t>h</a:t>
            </a:r>
            <a:endParaRPr lang="en-GB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5" grpId="0"/>
      <p:bldP spid="11060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Length of the smaller side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041400" y="2674938"/>
            <a:ext cx="581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 dirty="0">
                <a:solidFill>
                  <a:srgbClr val="FFFF00"/>
                </a:solidFill>
              </a:rPr>
              <a:t>Example</a:t>
            </a:r>
            <a:r>
              <a:rPr lang="en-GB" altLang="en-US" sz="2400" dirty="0">
                <a:solidFill>
                  <a:srgbClr val="FFFF00"/>
                </a:solidFill>
              </a:rPr>
              <a:t> : 	Find the length of side a ?</a:t>
            </a:r>
            <a:endParaRPr lang="en-GB" altLang="en-US" sz="2400" u="sng" dirty="0">
              <a:solidFill>
                <a:srgbClr val="FFFF00"/>
              </a:solidFill>
            </a:endParaRPr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-6350" y="1639889"/>
            <a:ext cx="8661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To find the length of the smaller side of a right- angled </a:t>
            </a:r>
          </a:p>
          <a:p>
            <a:pPr eaLnBrk="1" hangingPunct="1"/>
            <a:r>
              <a:rPr lang="en-GB" altLang="en-US" sz="2400" dirty="0"/>
              <a:t>triangle we simply rearrange Pythagoras Theorem.</a:t>
            </a:r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3136900" y="3517900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517900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3136900" y="4556125"/>
          <a:ext cx="20288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5" imgW="901440" imgH="203040" progId="Equation.DSMT4">
                  <p:embed/>
                </p:oleObj>
              </mc:Choice>
              <mc:Fallback>
                <p:oleObj name="Equation" r:id="rId5" imgW="90144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4556125"/>
                        <a:ext cx="20288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136900" y="5075238"/>
          <a:ext cx="1228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7" imgW="609480" imgH="203040" progId="Equation.DSMT4">
                  <p:embed/>
                </p:oleObj>
              </mc:Choice>
              <mc:Fallback>
                <p:oleObj name="Equation" r:id="rId7" imgW="6094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5075238"/>
                        <a:ext cx="12287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3124200" y="5578475"/>
          <a:ext cx="23002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578475"/>
                        <a:ext cx="2300288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42025" y="4013200"/>
            <a:ext cx="2874963" cy="2116138"/>
            <a:chOff x="3806" y="2528"/>
            <a:chExt cx="1811" cy="1333"/>
          </a:xfrm>
        </p:grpSpPr>
        <p:sp>
          <p:nvSpPr>
            <p:cNvPr id="3092" name="AutoShape 21"/>
            <p:cNvSpPr>
              <a:spLocks noChangeArrowheads="1"/>
            </p:cNvSpPr>
            <p:nvPr/>
          </p:nvSpPr>
          <p:spPr bwMode="auto">
            <a:xfrm flipH="1">
              <a:off x="3984" y="2528"/>
              <a:ext cx="944" cy="976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3" name="Text Box 22"/>
            <p:cNvSpPr txBox="1">
              <a:spLocks noChangeArrowheads="1"/>
            </p:cNvSpPr>
            <p:nvPr/>
          </p:nvSpPr>
          <p:spPr bwMode="auto">
            <a:xfrm>
              <a:off x="3806" y="2742"/>
              <a:ext cx="6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20cm</a:t>
              </a:r>
            </a:p>
          </p:txBody>
        </p:sp>
        <p:sp>
          <p:nvSpPr>
            <p:cNvPr id="3094" name="Text Box 23"/>
            <p:cNvSpPr txBox="1">
              <a:spLocks noChangeArrowheads="1"/>
            </p:cNvSpPr>
            <p:nvPr/>
          </p:nvSpPr>
          <p:spPr bwMode="auto">
            <a:xfrm>
              <a:off x="4974" y="2838"/>
              <a:ext cx="6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12cm</a:t>
              </a:r>
            </a:p>
          </p:txBody>
        </p:sp>
        <p:sp>
          <p:nvSpPr>
            <p:cNvPr id="3095" name="Text Box 24"/>
            <p:cNvSpPr txBox="1">
              <a:spLocks noChangeArrowheads="1"/>
            </p:cNvSpPr>
            <p:nvPr/>
          </p:nvSpPr>
          <p:spPr bwMode="auto">
            <a:xfrm>
              <a:off x="4150" y="3534"/>
              <a:ext cx="5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a cm</a:t>
              </a:r>
            </a:p>
          </p:txBody>
        </p:sp>
        <p:sp>
          <p:nvSpPr>
            <p:cNvPr id="3096" name="Rectangle 25"/>
            <p:cNvSpPr>
              <a:spLocks noChangeArrowheads="1"/>
            </p:cNvSpPr>
            <p:nvPr/>
          </p:nvSpPr>
          <p:spPr bwMode="auto">
            <a:xfrm>
              <a:off x="4840" y="3408"/>
              <a:ext cx="88" cy="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116762" name="Object 26"/>
          <p:cNvGraphicFramePr>
            <a:graphicFrameLocks noChangeAspect="1"/>
          </p:cNvGraphicFramePr>
          <p:nvPr/>
        </p:nvGraphicFramePr>
        <p:xfrm>
          <a:off x="3136900" y="4037013"/>
          <a:ext cx="1628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4037013"/>
                        <a:ext cx="162877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0" y="3695700"/>
            <a:ext cx="2565400" cy="2590800"/>
          </a:xfrm>
          <a:prstGeom prst="cloudCallout">
            <a:avLst>
              <a:gd name="adj1" fmla="val 69926"/>
              <a:gd name="adj2" fmla="val 32968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0000"/>
                </a:solidFill>
              </a:rPr>
              <a:t>Check answer ! Always smaller than hypotenuse</a:t>
            </a:r>
          </a:p>
        </p:txBody>
      </p:sp>
      <p:cxnSp>
        <p:nvCxnSpPr>
          <p:cNvPr id="4" name="Straight Arrow Connector 3"/>
          <p:cNvCxnSpPr>
            <a:endCxn id="3092" idx="5"/>
          </p:cNvCxnSpPr>
          <p:nvPr/>
        </p:nvCxnSpPr>
        <p:spPr>
          <a:xfrm flipH="1" flipV="1">
            <a:off x="7073900" y="4787900"/>
            <a:ext cx="527050" cy="53848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1" grpId="0"/>
      <p:bldP spid="11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Length of the smaller side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036638" y="2006600"/>
            <a:ext cx="6475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Example</a:t>
            </a:r>
            <a:r>
              <a:rPr lang="en-GB" altLang="en-US">
                <a:solidFill>
                  <a:srgbClr val="FFFF00"/>
                </a:solidFill>
              </a:rPr>
              <a:t> : 	Find the length of side b ?</a:t>
            </a:r>
            <a:endParaRPr lang="en-GB" altLang="en-US" u="sng">
              <a:solidFill>
                <a:srgbClr val="FFFF00"/>
              </a:solidFill>
            </a:endParaRPr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3548063" y="2971800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2971800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3576638" y="4130675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4130675"/>
                        <a:ext cx="1828800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6" name="Object 8"/>
          <p:cNvGraphicFramePr>
            <a:graphicFrameLocks noChangeAspect="1"/>
          </p:cNvGraphicFramePr>
          <p:nvPr/>
        </p:nvGraphicFramePr>
        <p:xfrm>
          <a:off x="3576638" y="4710113"/>
          <a:ext cx="10239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4710113"/>
                        <a:ext cx="1023937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3576638" y="5273675"/>
          <a:ext cx="19939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5273675"/>
                        <a:ext cx="1993900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329363" y="3086100"/>
            <a:ext cx="2814637" cy="2116138"/>
            <a:chOff x="3806" y="2528"/>
            <a:chExt cx="1773" cy="1333"/>
          </a:xfrm>
        </p:grpSpPr>
        <p:sp>
          <p:nvSpPr>
            <p:cNvPr id="4115" name="AutoShape 15"/>
            <p:cNvSpPr>
              <a:spLocks noChangeArrowheads="1"/>
            </p:cNvSpPr>
            <p:nvPr/>
          </p:nvSpPr>
          <p:spPr bwMode="auto">
            <a:xfrm flipH="1">
              <a:off x="3984" y="2528"/>
              <a:ext cx="944" cy="976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6" name="Text Box 16"/>
            <p:cNvSpPr txBox="1">
              <a:spLocks noChangeArrowheads="1"/>
            </p:cNvSpPr>
            <p:nvPr/>
          </p:nvSpPr>
          <p:spPr bwMode="auto">
            <a:xfrm>
              <a:off x="3806" y="2742"/>
              <a:ext cx="6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10cm</a:t>
              </a:r>
            </a:p>
          </p:txBody>
        </p:sp>
        <p:sp>
          <p:nvSpPr>
            <p:cNvPr id="4117" name="Text Box 17"/>
            <p:cNvSpPr txBox="1">
              <a:spLocks noChangeArrowheads="1"/>
            </p:cNvSpPr>
            <p:nvPr/>
          </p:nvSpPr>
          <p:spPr bwMode="auto">
            <a:xfrm>
              <a:off x="4974" y="2838"/>
              <a:ext cx="6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b cm</a:t>
              </a:r>
            </a:p>
          </p:txBody>
        </p:sp>
        <p:sp>
          <p:nvSpPr>
            <p:cNvPr id="4118" name="Text Box 18"/>
            <p:cNvSpPr txBox="1">
              <a:spLocks noChangeArrowheads="1"/>
            </p:cNvSpPr>
            <p:nvPr/>
          </p:nvSpPr>
          <p:spPr bwMode="auto">
            <a:xfrm>
              <a:off x="4150" y="3534"/>
              <a:ext cx="6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8 cm</a:t>
              </a:r>
            </a:p>
          </p:txBody>
        </p:sp>
        <p:sp>
          <p:nvSpPr>
            <p:cNvPr id="4119" name="Rectangle 19"/>
            <p:cNvSpPr>
              <a:spLocks noChangeArrowheads="1"/>
            </p:cNvSpPr>
            <p:nvPr/>
          </p:nvSpPr>
          <p:spPr bwMode="auto">
            <a:xfrm>
              <a:off x="4840" y="3408"/>
              <a:ext cx="88" cy="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119828" name="Object 20"/>
          <p:cNvGraphicFramePr>
            <a:graphicFrameLocks noChangeAspect="1"/>
          </p:cNvGraphicFramePr>
          <p:nvPr/>
        </p:nvGraphicFramePr>
        <p:xfrm>
          <a:off x="3576638" y="3551238"/>
          <a:ext cx="1628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3551238"/>
                        <a:ext cx="162877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9" name="AutoShape 21"/>
          <p:cNvSpPr>
            <a:spLocks noChangeArrowheads="1"/>
          </p:cNvSpPr>
          <p:nvPr/>
        </p:nvSpPr>
        <p:spPr bwMode="auto">
          <a:xfrm>
            <a:off x="0" y="3937000"/>
            <a:ext cx="2565400" cy="2590800"/>
          </a:xfrm>
          <a:prstGeom prst="cloudCallout">
            <a:avLst>
              <a:gd name="adj1" fmla="val 82796"/>
              <a:gd name="adj2" fmla="val 3556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0000"/>
                </a:solidFill>
              </a:rPr>
              <a:t>Check answer ! Always smaller than hypotenuse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39975" y="2465388"/>
            <a:ext cx="5195888" cy="2308225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Now Try </a:t>
            </a:r>
          </a:p>
          <a:p>
            <a:pPr algn="ctr" eaLnBrk="1" hangingPunct="1"/>
            <a:r>
              <a:rPr lang="en-GB" altLang="en-US" sz="3600" dirty="0"/>
              <a:t>TJ N5 </a:t>
            </a:r>
            <a:r>
              <a:rPr lang="en-GB" altLang="en-US" sz="3600" dirty="0" err="1"/>
              <a:t>Lifeskills</a:t>
            </a:r>
            <a:endParaRPr lang="en-GB" altLang="en-US" sz="3600" dirty="0"/>
          </a:p>
          <a:p>
            <a:pPr algn="ctr" eaLnBrk="1" hangingPunct="1"/>
            <a:r>
              <a:rPr lang="en-GB" altLang="en-US" sz="3600" dirty="0"/>
              <a:t>Revision Ex</a:t>
            </a:r>
          </a:p>
          <a:p>
            <a:pPr algn="ctr" eaLnBrk="1" hangingPunct="1"/>
            <a:r>
              <a:rPr lang="en-GB" altLang="en-US" sz="3600" smtClean="0"/>
              <a:t>Page 143</a:t>
            </a:r>
            <a:endParaRPr lang="en-GB" altLang="en-US" sz="3600" dirty="0"/>
          </a:p>
        </p:txBody>
      </p:sp>
      <p:pic>
        <p:nvPicPr>
          <p:cNvPr id="16388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FF00"/>
                </a:solidFill>
              </a:rPr>
              <a:t>Pythagoras Theorem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434013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1168400" y="1955800"/>
            <a:ext cx="78152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</a:rPr>
              <a:t>Calculate the perimeter and area of the triangle.</a:t>
            </a:r>
          </a:p>
          <a:p>
            <a:pPr eaLnBrk="1" hangingPunct="1"/>
            <a:endParaRPr lang="en-GB" altLang="en-US" sz="2400">
              <a:solidFill>
                <a:srgbClr val="FFFF00"/>
              </a:solidFill>
            </a:endParaRPr>
          </a:p>
          <a:p>
            <a:pPr eaLnBrk="1" hangingPunct="1"/>
            <a:r>
              <a:rPr lang="en-GB" altLang="en-US" sz="2400">
                <a:solidFill>
                  <a:srgbClr val="FFFF00"/>
                </a:solidFill>
              </a:rPr>
              <a:t>	</a:t>
            </a:r>
          </a:p>
          <a:p>
            <a:pPr eaLnBrk="1" hangingPunct="1"/>
            <a:endParaRPr lang="en-GB" altLang="en-US" sz="2400">
              <a:solidFill>
                <a:srgbClr val="FFFF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5153025" y="2943225"/>
            <a:ext cx="2047875" cy="2038350"/>
          </a:xfrm>
          <a:prstGeom prst="triangle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53025" y="5229225"/>
            <a:ext cx="2047875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5854700" y="5230813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18m</a:t>
            </a:r>
          </a:p>
        </p:txBody>
      </p:sp>
      <p:cxnSp>
        <p:nvCxnSpPr>
          <p:cNvPr id="15" name="Straight Connector 14"/>
          <p:cNvCxnSpPr>
            <a:stCxn id="10" idx="0"/>
            <a:endCxn id="10" idx="3"/>
          </p:cNvCxnSpPr>
          <p:nvPr/>
        </p:nvCxnSpPr>
        <p:spPr>
          <a:xfrm rot="16200000" flipH="1">
            <a:off x="5158582" y="3963194"/>
            <a:ext cx="2038350" cy="1587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6130925" y="4000500"/>
            <a:ext cx="69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00000"/>
                </a:solidFill>
              </a:rPr>
              <a:t>20m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760</Words>
  <Application>Microsoft Office PowerPoint</Application>
  <PresentationFormat>On-screen Show (4:3)</PresentationFormat>
  <Paragraphs>238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Arial Narrow</vt:lpstr>
      <vt:lpstr>Calibri</vt:lpstr>
      <vt:lpstr>Century Gothic</vt:lpstr>
      <vt:lpstr>Comic Sans MS</vt:lpstr>
      <vt:lpstr>Tahoma</vt:lpstr>
      <vt:lpstr>Trebuchet MS</vt:lpstr>
      <vt:lpstr>Wingdings 2</vt:lpstr>
      <vt:lpstr>Office Theme</vt:lpstr>
      <vt:lpstr>Default Design</vt:lpstr>
      <vt:lpstr>Quotable</vt:lpstr>
      <vt:lpstr>Equation</vt:lpstr>
      <vt:lpstr>Starter Questions</vt:lpstr>
      <vt:lpstr>PowerPoint Presentation</vt:lpstr>
      <vt:lpstr>PowerPoint Presentation</vt:lpstr>
      <vt:lpstr>Pythagoras Theorem</vt:lpstr>
      <vt:lpstr>Solving Problems involving right angled triangles</vt:lpstr>
      <vt:lpstr>Length of the smaller side</vt:lpstr>
      <vt:lpstr>Length of the smaller side</vt:lpstr>
      <vt:lpstr>PowerPoint Presentation</vt:lpstr>
      <vt:lpstr>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Past Paper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g peters</cp:lastModifiedBy>
  <cp:revision>325</cp:revision>
  <dcterms:created xsi:type="dcterms:W3CDTF">2005-04-06T16:52:43Z</dcterms:created>
  <dcterms:modified xsi:type="dcterms:W3CDTF">2017-11-22T15:59:59Z</dcterms:modified>
</cp:coreProperties>
</file>