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23"/>
  </p:notesMasterIdLst>
  <p:sldIdLst>
    <p:sldId id="398" r:id="rId2"/>
    <p:sldId id="399" r:id="rId3"/>
    <p:sldId id="400" r:id="rId4"/>
    <p:sldId id="401" r:id="rId5"/>
    <p:sldId id="402" r:id="rId6"/>
    <p:sldId id="403" r:id="rId7"/>
    <p:sldId id="413" r:id="rId8"/>
    <p:sldId id="434" r:id="rId9"/>
    <p:sldId id="406" r:id="rId10"/>
    <p:sldId id="407" r:id="rId11"/>
    <p:sldId id="408" r:id="rId12"/>
    <p:sldId id="409" r:id="rId13"/>
    <p:sldId id="410" r:id="rId14"/>
    <p:sldId id="412" r:id="rId15"/>
    <p:sldId id="358" r:id="rId16"/>
    <p:sldId id="429" r:id="rId17"/>
    <p:sldId id="430" r:id="rId18"/>
    <p:sldId id="431" r:id="rId19"/>
    <p:sldId id="432" r:id="rId20"/>
    <p:sldId id="433" r:id="rId21"/>
    <p:sldId id="414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99CC"/>
    <a:srgbClr val="73EB05"/>
    <a:srgbClr val="FF66CC"/>
    <a:srgbClr val="00FFFF"/>
    <a:srgbClr val="FFFF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6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9A0356-66DE-4D87-9F66-78DE70D3DC9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pPr>
              <a:defRPr/>
            </a:pPr>
            <a:fld id="{BE572346-2794-4DE2-B6FC-8A6C7E513127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BF0D96D3-82D2-4B08-BA30-90D2A34BC16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984343"/>
      </p:ext>
    </p:extLst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72346-2794-4DE2-B6FC-8A6C7E513127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D3-82D2-4B08-BA30-90D2A34BC16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9713933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72346-2794-4DE2-B6FC-8A6C7E513127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D3-82D2-4B08-BA30-90D2A34BC16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700597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72346-2794-4DE2-B6FC-8A6C7E513127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D3-82D2-4B08-BA30-90D2A34BC166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8609741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72346-2794-4DE2-B6FC-8A6C7E513127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D3-82D2-4B08-BA30-90D2A34BC16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5468461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72346-2794-4DE2-B6FC-8A6C7E513127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D3-82D2-4B08-BA30-90D2A34BC16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6287676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72346-2794-4DE2-B6FC-8A6C7E513127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96D3-82D2-4B08-BA30-90D2A34BC16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7339978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93FC7-BC8A-4E3A-95FE-096DB5DFDC69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30DC-9BD1-4E5F-911D-1C44B3B03C7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1023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42EB4-76A5-4897-9C06-7288363F2024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874B-5FC6-447A-8CA7-84930B17E49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7717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sp>
          <p:nvSpPr>
            <p:cNvPr id="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6" name="TextBox 15"/>
          <p:cNvSpPr txBox="1"/>
          <p:nvPr userDrawn="1"/>
        </p:nvSpPr>
        <p:spPr>
          <a:xfrm>
            <a:off x="-53975" y="1587500"/>
            <a:ext cx="11303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FFFF00"/>
                </a:solidFill>
                <a:cs typeface="Arial" charset="0"/>
              </a:rPr>
              <a:t>N5 LS</a:t>
            </a:r>
          </a:p>
        </p:txBody>
      </p:sp>
      <p:sp>
        <p:nvSpPr>
          <p:cNvPr id="17" name="Date Placeholder 1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813CC-89DF-4253-9715-1328F0EFFA18}" type="datetime5">
              <a:rPr lang="en-GB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18" name="Footer Placeholder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9" name="Slide Number Placeholder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4368D57A-1558-4428-B5CF-6BBB22B02F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874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pPr>
              <a:defRPr/>
            </a:pPr>
            <a:fld id="{B20C8B1E-8E45-42D7-A66C-5E02996A20DD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BDFB326B-C70E-40C7-943E-7760DDDE893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842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568E7-6669-4B6D-B620-3EBBED2AB35D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70F4-BCEA-4660-8E32-902F1BAECD0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634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26BC5-F690-4947-ACA9-BF6566B2ED5B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62C3-DBC5-44DA-9DDC-DD70C98F471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62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042C20-A114-4E68-B252-DB13344CC07F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E65B-73C6-48B5-9B0F-FC3A9E65557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935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2E5B5-1244-4EAB-A624-F30B1CC6D9A6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71B8-45DA-48B5-B10D-AD57F15F0CF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613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392F72-6AC7-40AA-96A0-57678BA39C6F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312E-DF61-4FDF-9E5D-BD6D2DBC5F0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146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32AA6B-2F48-45CB-BB61-B22595BAFC3D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D10-6B85-4134-8631-0E0C1E9A39A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41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ABE549-6421-402F-97F7-80753E92E897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10FD-B155-4807-B9DA-BB7319B6BC1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033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572346-2794-4DE2-B6FC-8A6C7E513127}" type="datetime5">
              <a:rPr lang="en-GB" smtClean="0"/>
              <a:pPr>
                <a:defRPr/>
              </a:pPr>
              <a:t>14-Nov-17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Created by Mr. Lafferty Maths Dept.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96D3-82D2-4B08-BA30-90D2A34BC16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2918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  <p:sldLayoutId id="2147483977" r:id="rId1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248" y="174258"/>
            <a:ext cx="5618587" cy="35027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49" y="3676985"/>
            <a:ext cx="6966306" cy="27119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42810"/>
            <a:ext cx="1018612" cy="59036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en-GB" sz="4000" dirty="0" smtClean="0"/>
              <a:t>STARTER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973138" y="2128838"/>
            <a:ext cx="27959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 smtClean="0"/>
              <a:t>We already </a:t>
            </a:r>
            <a:r>
              <a:rPr lang="en-GB" altLang="en-US" sz="2400" dirty="0"/>
              <a:t>know :</a:t>
            </a:r>
          </a:p>
        </p:txBody>
      </p:sp>
      <p:sp>
        <p:nvSpPr>
          <p:cNvPr id="17417" name="Text Box 19"/>
          <p:cNvSpPr txBox="1">
            <a:spLocks noChangeArrowheads="1"/>
          </p:cNvSpPr>
          <p:nvPr/>
        </p:nvSpPr>
        <p:spPr bwMode="auto">
          <a:xfrm>
            <a:off x="973138" y="2782888"/>
            <a:ext cx="7335837" cy="461962"/>
          </a:xfrm>
          <a:prstGeom prst="rect">
            <a:avLst/>
          </a:prstGeom>
          <a:solidFill>
            <a:srgbClr val="4D4D4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To change minutes to a decimal time </a:t>
            </a:r>
            <a:r>
              <a:rPr lang="en-GB" altLang="en-US" sz="2400">
                <a:solidFill>
                  <a:srgbClr val="FFFF00"/>
                </a:solidFill>
              </a:rPr>
              <a:t>‘divide by 60’</a:t>
            </a:r>
          </a:p>
        </p:txBody>
      </p:sp>
      <p:sp>
        <p:nvSpPr>
          <p:cNvPr id="167956" name="Text Box 20"/>
          <p:cNvSpPr txBox="1">
            <a:spLocks noChangeArrowheads="1"/>
          </p:cNvSpPr>
          <p:nvPr/>
        </p:nvSpPr>
        <p:spPr bwMode="auto">
          <a:xfrm>
            <a:off x="973138" y="4184650"/>
            <a:ext cx="766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To convert back to and minutes we do the opposite  :</a:t>
            </a: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973138" y="4903788"/>
            <a:ext cx="7359650" cy="461962"/>
          </a:xfrm>
          <a:prstGeom prst="rect">
            <a:avLst/>
          </a:prstGeom>
          <a:solidFill>
            <a:srgbClr val="4D4D4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To change decimal time to minutes </a:t>
            </a:r>
            <a:r>
              <a:rPr lang="en-GB" altLang="en-US" sz="2400">
                <a:solidFill>
                  <a:srgbClr val="FFFF00"/>
                </a:solidFill>
              </a:rPr>
              <a:t>‘multiply by 60’</a:t>
            </a:r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1162370" y="501589"/>
            <a:ext cx="7287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dirty="0"/>
              <a:t>Converting Decimal Time to Hrs </a:t>
            </a:r>
            <a:r>
              <a:rPr lang="en-GB" altLang="en-US" sz="3200" dirty="0" err="1"/>
              <a:t>Mins</a:t>
            </a:r>
            <a:endParaRPr lang="en-GB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6" grpId="0"/>
      <p:bldP spid="1679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973138" y="3795713"/>
            <a:ext cx="1738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u="sng"/>
              <a:t>Example</a:t>
            </a:r>
            <a:r>
              <a:rPr lang="en-GB" altLang="en-US" sz="2400"/>
              <a:t>   :</a:t>
            </a:r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3003550" y="3817938"/>
            <a:ext cx="309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0.7 hrs to minutes is</a:t>
            </a:r>
          </a:p>
        </p:txBody>
      </p:sp>
      <p:graphicFrame>
        <p:nvGraphicFramePr>
          <p:cNvPr id="169997" name="Object 13"/>
          <p:cNvGraphicFramePr>
            <a:graphicFrameLocks noChangeAspect="1"/>
          </p:cNvGraphicFramePr>
          <p:nvPr/>
        </p:nvGraphicFramePr>
        <p:xfrm>
          <a:off x="6208713" y="3900488"/>
          <a:ext cx="12573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3" imgW="939600" imgH="253800" progId="Equation.DSMT4">
                  <p:embed/>
                </p:oleObj>
              </mc:Choice>
              <mc:Fallback>
                <p:oleObj name="Equation" r:id="rId3" imgW="93960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3900488"/>
                        <a:ext cx="12573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7621588" y="3829050"/>
            <a:ext cx="1522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= 42 mins</a:t>
            </a: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973138" y="4667250"/>
            <a:ext cx="1738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u="sng"/>
              <a:t>Example</a:t>
            </a:r>
            <a:r>
              <a:rPr lang="en-GB" altLang="en-US" sz="2400"/>
              <a:t>   :</a:t>
            </a:r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2913063" y="4656138"/>
            <a:ext cx="456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3.4 hrs to hours and minutes is</a:t>
            </a:r>
          </a:p>
        </p:txBody>
      </p:sp>
      <p:graphicFrame>
        <p:nvGraphicFramePr>
          <p:cNvPr id="170001" name="Object 17"/>
          <p:cNvGraphicFramePr>
            <a:graphicFrameLocks noChangeAspect="1"/>
          </p:cNvGraphicFramePr>
          <p:nvPr/>
        </p:nvGraphicFramePr>
        <p:xfrm>
          <a:off x="3398838" y="5448300"/>
          <a:ext cx="17192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5" imgW="1282680" imgH="266400" progId="Equation.DSMT4">
                  <p:embed/>
                </p:oleObj>
              </mc:Choice>
              <mc:Fallback>
                <p:oleObj name="Equation" r:id="rId5" imgW="1282680" imgH="266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5448300"/>
                        <a:ext cx="1719262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5075238" y="5400675"/>
            <a:ext cx="2359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= 3 hrs 24 mins</a:t>
            </a:r>
          </a:p>
        </p:txBody>
      </p:sp>
      <p:sp>
        <p:nvSpPr>
          <p:cNvPr id="5136" name="Text Box 20"/>
          <p:cNvSpPr txBox="1">
            <a:spLocks noChangeArrowheads="1"/>
          </p:cNvSpPr>
          <p:nvPr/>
        </p:nvSpPr>
        <p:spPr bwMode="auto">
          <a:xfrm>
            <a:off x="2027238" y="543687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Converting Decimal Time to Hrs </a:t>
            </a:r>
            <a:r>
              <a:rPr lang="en-GB" altLang="en-US" sz="2400" dirty="0" err="1"/>
              <a:t>Mins</a:t>
            </a:r>
            <a:endParaRPr lang="en-GB" altLang="en-US" sz="2400" dirty="0"/>
          </a:p>
        </p:txBody>
      </p:sp>
      <p:sp>
        <p:nvSpPr>
          <p:cNvPr id="5137" name="Text Box 21"/>
          <p:cNvSpPr txBox="1">
            <a:spLocks noChangeArrowheads="1"/>
          </p:cNvSpPr>
          <p:nvPr/>
        </p:nvSpPr>
        <p:spPr bwMode="auto">
          <a:xfrm>
            <a:off x="1069975" y="2146300"/>
            <a:ext cx="7951788" cy="492125"/>
          </a:xfrm>
          <a:prstGeom prst="rect">
            <a:avLst/>
          </a:prstGeom>
          <a:solidFill>
            <a:srgbClr val="4D4D4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600"/>
              <a:t>To change decimal time to minutes </a:t>
            </a:r>
            <a:r>
              <a:rPr lang="en-GB" altLang="en-US" sz="2600">
                <a:solidFill>
                  <a:srgbClr val="FFFF00"/>
                </a:solidFill>
              </a:rPr>
              <a:t>‘multiply by 60’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6" grpId="0"/>
      <p:bldP spid="169998" grpId="0"/>
      <p:bldP spid="169999" grpId="0"/>
      <p:bldP spid="170000" grpId="0"/>
      <p:bldP spid="1700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1408463" y="470490"/>
            <a:ext cx="7287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dirty="0">
                <a:solidFill>
                  <a:schemeClr val="accent1"/>
                </a:solidFill>
              </a:rPr>
              <a:t>Converting Decimal Time to Hrs </a:t>
            </a:r>
            <a:r>
              <a:rPr lang="en-GB" altLang="en-US" sz="3200" dirty="0" err="1">
                <a:solidFill>
                  <a:schemeClr val="accent1"/>
                </a:solidFill>
              </a:rPr>
              <a:t>Mins</a:t>
            </a:r>
            <a:endParaRPr lang="en-GB" altLang="en-US" sz="3200" dirty="0">
              <a:solidFill>
                <a:schemeClr val="accent1"/>
              </a:solidFill>
            </a:endParaRPr>
          </a:p>
        </p:txBody>
      </p:sp>
      <p:sp>
        <p:nvSpPr>
          <p:cNvPr id="18441" name="TextBox 17"/>
          <p:cNvSpPr txBox="1">
            <a:spLocks noChangeArrowheads="1"/>
          </p:cNvSpPr>
          <p:nvPr/>
        </p:nvSpPr>
        <p:spPr bwMode="auto">
          <a:xfrm>
            <a:off x="1266825" y="2074863"/>
            <a:ext cx="704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Calculate the hours and minutes for theses decimal hours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989638" y="2760663"/>
            <a:ext cx="1509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rgbClr val="FFFF00"/>
                </a:solidFill>
              </a:rPr>
              <a:t>4hrs 42mins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 l="1719" t="-3983"/>
          <a:stretch>
            <a:fillRect/>
          </a:stretch>
        </p:blipFill>
        <p:spPr bwMode="auto">
          <a:xfrm>
            <a:off x="2895600" y="2787650"/>
            <a:ext cx="2976563" cy="314325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 l="2725" t="-3983"/>
          <a:stretch>
            <a:fillRect/>
          </a:stretch>
        </p:blipFill>
        <p:spPr bwMode="auto">
          <a:xfrm>
            <a:off x="2895600" y="3368675"/>
            <a:ext cx="2946400" cy="314325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989638" y="3308350"/>
            <a:ext cx="1360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rgbClr val="FFFF00"/>
                </a:solidFill>
              </a:rPr>
              <a:t>1hr 48mins</a:t>
            </a: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/>
          <a:srcRect l="2637" t="-7099"/>
          <a:stretch>
            <a:fillRect/>
          </a:stretch>
        </p:blipFill>
        <p:spPr bwMode="auto">
          <a:xfrm>
            <a:off x="2895600" y="3948113"/>
            <a:ext cx="2997200" cy="334962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5"/>
          <a:srcRect l="1048" t="2725"/>
          <a:stretch>
            <a:fillRect/>
          </a:stretch>
        </p:blipFill>
        <p:spPr bwMode="auto">
          <a:xfrm>
            <a:off x="2895600" y="4549775"/>
            <a:ext cx="2997200" cy="293688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989638" y="3903663"/>
            <a:ext cx="1509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rgbClr val="FFFF00"/>
                </a:solidFill>
              </a:rPr>
              <a:t>4hrs 36mins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989638" y="4527550"/>
            <a:ext cx="1360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rgbClr val="FFFF00"/>
                </a:solidFill>
              </a:rPr>
              <a:t>1hr 24mins</a:t>
            </a: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6"/>
          <a:srcRect l="1988" t="-3853"/>
          <a:stretch>
            <a:fillRect/>
          </a:stretch>
        </p:blipFill>
        <p:spPr bwMode="auto">
          <a:xfrm>
            <a:off x="2895600" y="5108575"/>
            <a:ext cx="3027363" cy="325438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989638" y="5086350"/>
            <a:ext cx="1471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rgbClr val="FFFF00"/>
                </a:solidFill>
              </a:rPr>
              <a:t>3hrs 18mins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0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1911350" y="219075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Time Distance Speed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ahoma" panose="020B0604030504040204" pitchFamily="34" charset="0"/>
            </a:endParaRPr>
          </a:p>
        </p:txBody>
      </p:sp>
      <p:sp>
        <p:nvSpPr>
          <p:cNvPr id="6155" name="Text Box 15"/>
          <p:cNvSpPr txBox="1">
            <a:spLocks noChangeArrowheads="1"/>
          </p:cNvSpPr>
          <p:nvPr/>
        </p:nvSpPr>
        <p:spPr bwMode="auto">
          <a:xfrm>
            <a:off x="1004888" y="1906588"/>
            <a:ext cx="83359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 dirty="0"/>
              <a:t>Example</a:t>
            </a:r>
            <a:r>
              <a:rPr lang="en-GB" altLang="en-US" dirty="0"/>
              <a:t>   : The Distance between Glasgow and Edinburgh is </a:t>
            </a:r>
            <a:r>
              <a:rPr lang="en-GB" altLang="en-US" dirty="0" smtClean="0"/>
              <a:t>78km</a:t>
            </a:r>
            <a:r>
              <a:rPr lang="en-GB" altLang="en-US" dirty="0"/>
              <a:t>.</a:t>
            </a:r>
          </a:p>
          <a:p>
            <a:pPr eaLnBrk="1" hangingPunct="1"/>
            <a:r>
              <a:rPr lang="en-GB" altLang="en-US" dirty="0"/>
              <a:t>	       If I travelled at an average speed of </a:t>
            </a:r>
            <a:r>
              <a:rPr lang="en-GB" altLang="en-US" dirty="0" smtClean="0"/>
              <a:t>65km/hr</a:t>
            </a:r>
            <a:r>
              <a:rPr lang="en-GB" altLang="en-US" dirty="0"/>
              <a:t>.</a:t>
            </a:r>
          </a:p>
          <a:p>
            <a:pPr eaLnBrk="1" hangingPunct="1"/>
            <a:r>
              <a:rPr lang="en-GB" altLang="en-US" dirty="0"/>
              <a:t>	       How long did the journey take to the nearest minute ?</a:t>
            </a:r>
            <a:endParaRPr lang="en-GB" altLang="en-US" u="sng" dirty="0"/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1058863" y="3201988"/>
            <a:ext cx="1179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>
                <a:solidFill>
                  <a:srgbClr val="FFFF00"/>
                </a:solidFill>
              </a:rPr>
              <a:t>Working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776913" y="3475038"/>
            <a:ext cx="2946400" cy="2424112"/>
            <a:chOff x="3056849" y="2589805"/>
            <a:chExt cx="2947711" cy="2424155"/>
          </a:xfrm>
        </p:grpSpPr>
        <p:grpSp>
          <p:nvGrpSpPr>
            <p:cNvPr id="6163" name="Group 24"/>
            <p:cNvGrpSpPr>
              <a:grpSpLocks/>
            </p:cNvGrpSpPr>
            <p:nvPr/>
          </p:nvGrpSpPr>
          <p:grpSpPr bwMode="auto">
            <a:xfrm>
              <a:off x="3056849" y="2589805"/>
              <a:ext cx="2947711" cy="2424155"/>
              <a:chOff x="2788920" y="2651760"/>
              <a:chExt cx="3810000" cy="2683034"/>
            </a:xfrm>
          </p:grpSpPr>
          <p:sp>
            <p:nvSpPr>
              <p:cNvPr id="28" name="Isosceles Triangle 27"/>
              <p:cNvSpPr/>
              <p:nvPr/>
            </p:nvSpPr>
            <p:spPr>
              <a:xfrm>
                <a:off x="2788920" y="2651760"/>
                <a:ext cx="3810000" cy="26830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29" name="Straight Connector 28"/>
              <p:cNvCxnSpPr>
                <a:stCxn id="28" idx="1"/>
                <a:endCxn id="28" idx="5"/>
              </p:cNvCxnSpPr>
              <p:nvPr/>
            </p:nvCxnSpPr>
            <p:spPr>
              <a:xfrm rot="10800000" flipH="1">
                <a:off x="3741420" y="3992398"/>
                <a:ext cx="1905000" cy="1758"/>
              </a:xfrm>
              <a:prstGeom prst="line">
                <a:avLst/>
              </a:prstGeom>
              <a:ln w="381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8" idx="3"/>
              </p:cNvCxnSpPr>
              <p:nvPr/>
            </p:nvCxnSpPr>
            <p:spPr>
              <a:xfrm rot="5400000" flipH="1">
                <a:off x="4015694" y="4656568"/>
                <a:ext cx="1356452" cy="0"/>
              </a:xfrm>
              <a:prstGeom prst="line">
                <a:avLst/>
              </a:prstGeom>
              <a:ln w="381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64" name="Text Box 41"/>
            <p:cNvSpPr txBox="1">
              <a:spLocks noChangeArrowheads="1"/>
            </p:cNvSpPr>
            <p:nvPr/>
          </p:nvSpPr>
          <p:spPr bwMode="auto">
            <a:xfrm>
              <a:off x="4275138" y="3008313"/>
              <a:ext cx="587375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4400">
                  <a:solidFill>
                    <a:srgbClr val="080808"/>
                  </a:solidFill>
                </a:rPr>
                <a:t>D</a:t>
              </a:r>
            </a:p>
          </p:txBody>
        </p:sp>
        <p:sp>
          <p:nvSpPr>
            <p:cNvPr id="6165" name="Text Box 42"/>
            <p:cNvSpPr txBox="1">
              <a:spLocks noChangeArrowheads="1"/>
            </p:cNvSpPr>
            <p:nvPr/>
          </p:nvSpPr>
          <p:spPr bwMode="auto">
            <a:xfrm>
              <a:off x="3844925" y="3967163"/>
              <a:ext cx="5715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4400">
                  <a:solidFill>
                    <a:srgbClr val="080808"/>
                  </a:solidFill>
                </a:rPr>
                <a:t>S</a:t>
              </a:r>
            </a:p>
          </p:txBody>
        </p:sp>
        <p:sp>
          <p:nvSpPr>
            <p:cNvPr id="6166" name="Text Box 43"/>
            <p:cNvSpPr txBox="1">
              <a:spLocks noChangeArrowheads="1"/>
            </p:cNvSpPr>
            <p:nvPr/>
          </p:nvSpPr>
          <p:spPr bwMode="auto">
            <a:xfrm>
              <a:off x="4662488" y="3967163"/>
              <a:ext cx="563562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4400">
                  <a:solidFill>
                    <a:srgbClr val="080808"/>
                  </a:solidFill>
                </a:rPr>
                <a:t>T</a:t>
              </a:r>
            </a:p>
          </p:txBody>
        </p:sp>
      </p:grpSp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7988" y="3259138"/>
            <a:ext cx="1333500" cy="866775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2315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9665" y="4306887"/>
            <a:ext cx="1492250" cy="733425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2316" name="Picture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47988" y="5253038"/>
            <a:ext cx="2543175" cy="371475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2317" name="Picture 2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47988" y="5821363"/>
            <a:ext cx="2543175" cy="371475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33600" y="4783138"/>
            <a:ext cx="5626100" cy="98425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40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348706" y="1920816"/>
            <a:ext cx="5195888" cy="2862322"/>
          </a:xfrm>
          <a:prstGeom prst="rect">
            <a:avLst/>
          </a:prstGeom>
          <a:solidFill>
            <a:srgbClr val="000000"/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/>
              <a:t>Now Try </a:t>
            </a:r>
          </a:p>
          <a:p>
            <a:pPr algn="ctr" eaLnBrk="1" hangingPunct="1"/>
            <a:r>
              <a:rPr lang="en-GB" altLang="en-US" sz="3600" dirty="0"/>
              <a:t>TJ N5 </a:t>
            </a:r>
            <a:r>
              <a:rPr lang="en-GB" altLang="en-US" sz="3600" dirty="0" err="1"/>
              <a:t>Lifeskills</a:t>
            </a:r>
            <a:endParaRPr lang="en-GB" altLang="en-US" sz="3600" dirty="0"/>
          </a:p>
          <a:p>
            <a:pPr algn="ctr" eaLnBrk="1" hangingPunct="1"/>
            <a:r>
              <a:rPr lang="en-GB" altLang="en-US" sz="3600" dirty="0"/>
              <a:t>Ex 2 </a:t>
            </a:r>
          </a:p>
          <a:p>
            <a:pPr algn="ctr" eaLnBrk="1" hangingPunct="1"/>
            <a:r>
              <a:rPr lang="en-GB" altLang="en-US" sz="3600" dirty="0" smtClean="0"/>
              <a:t>Page 136</a:t>
            </a:r>
          </a:p>
          <a:p>
            <a:pPr algn="ctr" eaLnBrk="1" hangingPunct="1"/>
            <a:r>
              <a:rPr lang="en-GB" altLang="en-US" sz="3600" dirty="0" smtClean="0">
                <a:solidFill>
                  <a:srgbClr val="FFFFFF"/>
                </a:solidFill>
              </a:rPr>
              <a:t>Qu 1, 3, 4, 5, 6 and 8</a:t>
            </a:r>
            <a:endParaRPr lang="en-GB" altLang="en-US" sz="1600" dirty="0">
              <a:solidFill>
                <a:srgbClr val="FFFFFF"/>
              </a:solidFill>
            </a:endParaRPr>
          </a:p>
        </p:txBody>
      </p:sp>
      <p:pic>
        <p:nvPicPr>
          <p:cNvPr id="19460" name="Picture 4" descr="ag0046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059113"/>
            <a:ext cx="301625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161925" y="1549400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FF00"/>
                </a:solidFill>
              </a:rPr>
              <a:t>N5 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263" y="59041"/>
            <a:ext cx="7917001" cy="67989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70016"/>
            <a:ext cx="935256" cy="5569528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en-GB" sz="3600" dirty="0" smtClean="0"/>
              <a:t>STARTER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6332" y="285008"/>
            <a:ext cx="6519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Exam Questions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405" y="1056904"/>
            <a:ext cx="67310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6332" y="285008"/>
            <a:ext cx="6519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Exam Questions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63" y="1425781"/>
            <a:ext cx="8737600" cy="385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5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6332" y="285008"/>
            <a:ext cx="6519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Exam Questions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785813"/>
            <a:ext cx="883920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5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6332" y="285008"/>
            <a:ext cx="6519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Exam Questions</a:t>
            </a:r>
            <a:endParaRPr lang="en-GB" dirty="0">
              <a:solidFill>
                <a:srgbClr val="C00000"/>
              </a:solidFill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713377" y="685118"/>
            <a:ext cx="6786880" cy="6014085"/>
            <a:chOff x="712" y="720"/>
            <a:chExt cx="10688" cy="9471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20"/>
              <a:ext cx="10680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2880"/>
              <a:ext cx="5040" cy="4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" y="7471"/>
              <a:ext cx="8760" cy="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" y="8931"/>
              <a:ext cx="9000" cy="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02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800100" indent="-3429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GB" altLang="en-US" sz="1800">
                <a:solidFill>
                  <a:srgbClr val="FFFF00"/>
                </a:solidFill>
              </a:rPr>
              <a:t>1. 	We are learning how to convert hours and minutes to decimal time.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/>
              <a:t>1.  Remember that decimal time MUST be used in formulae.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830388" y="731838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Hrs Mins to Decimal Time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5513388" y="4130675"/>
            <a:ext cx="3360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/>
              <a:t>2.  Convert from hours and mins to decimal time.</a:t>
            </a: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1697038" y="139223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Converting Hrs Mins to Decimal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/>
      <p:bldP spid="75785" grpId="0"/>
      <p:bldP spid="757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6332" y="285008"/>
            <a:ext cx="6519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Exam Questions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3" name="Picture 2" descr="mso341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1" t="8824" r="18771" b="77750"/>
          <a:stretch>
            <a:fillRect/>
          </a:stretch>
        </p:blipFill>
        <p:spPr bwMode="auto">
          <a:xfrm>
            <a:off x="202438" y="1484972"/>
            <a:ext cx="875665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4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33600" y="4041651"/>
            <a:ext cx="5626100" cy="98425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40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348706" y="1722458"/>
            <a:ext cx="5195888" cy="2308225"/>
          </a:xfrm>
          <a:prstGeom prst="rect">
            <a:avLst/>
          </a:prstGeom>
          <a:solidFill>
            <a:srgbClr val="000000"/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/>
              <a:t>Now Try </a:t>
            </a:r>
          </a:p>
          <a:p>
            <a:pPr algn="ctr" eaLnBrk="1" hangingPunct="1"/>
            <a:r>
              <a:rPr lang="en-GB" altLang="en-US" sz="3600" dirty="0"/>
              <a:t>TJ N5 </a:t>
            </a:r>
            <a:r>
              <a:rPr lang="en-GB" altLang="en-US" sz="3600" dirty="0" err="1"/>
              <a:t>Lifeskills</a:t>
            </a:r>
            <a:endParaRPr lang="en-GB" altLang="en-US" sz="3600" dirty="0"/>
          </a:p>
          <a:p>
            <a:pPr algn="ctr" eaLnBrk="1" hangingPunct="1"/>
            <a:r>
              <a:rPr lang="en-GB" altLang="en-US" sz="3600" dirty="0"/>
              <a:t>Ex 3</a:t>
            </a:r>
          </a:p>
          <a:p>
            <a:pPr algn="ctr" eaLnBrk="1" hangingPunct="1"/>
            <a:r>
              <a:rPr lang="en-GB" altLang="en-US" sz="3600" dirty="0" smtClean="0"/>
              <a:t>Page 138</a:t>
            </a:r>
            <a:endParaRPr lang="en-GB" altLang="en-US" sz="3600" dirty="0"/>
          </a:p>
        </p:txBody>
      </p:sp>
      <p:sp>
        <p:nvSpPr>
          <p:cNvPr id="32775" name="TextBox 11"/>
          <p:cNvSpPr txBox="1">
            <a:spLocks noChangeArrowheads="1"/>
          </p:cNvSpPr>
          <p:nvPr/>
        </p:nvSpPr>
        <p:spPr bwMode="auto">
          <a:xfrm>
            <a:off x="85725" y="1549400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FF00"/>
                </a:solidFill>
              </a:rPr>
              <a:t>N5 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1831975" y="394494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Hrs </a:t>
            </a:r>
            <a:r>
              <a:rPr lang="en-GB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Mins</a:t>
            </a: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to Decimal Time</a:t>
            </a: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1697038" y="139223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Converting Hrs Mins to Decimal Time</a:t>
            </a: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1814513" y="2139950"/>
            <a:ext cx="5392737" cy="830263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To convert minutes to decimal hours</a:t>
            </a:r>
          </a:p>
          <a:p>
            <a:pPr algn="ctr">
              <a:defRPr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we simply divide minutes by 60.</a:t>
            </a:r>
          </a:p>
        </p:txBody>
      </p:sp>
      <p:sp>
        <p:nvSpPr>
          <p:cNvPr id="164882" name="Text Box 18"/>
          <p:cNvSpPr txBox="1">
            <a:spLocks noChangeArrowheads="1"/>
          </p:cNvSpPr>
          <p:nvPr/>
        </p:nvSpPr>
        <p:spPr bwMode="auto">
          <a:xfrm>
            <a:off x="973138" y="3784600"/>
            <a:ext cx="155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u="sng"/>
              <a:t>Example</a:t>
            </a:r>
            <a:r>
              <a:rPr lang="en-GB" altLang="en-US" sz="2400"/>
              <a:t> :</a:t>
            </a:r>
          </a:p>
        </p:txBody>
      </p: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2640013" y="3806825"/>
            <a:ext cx="3617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48 minutes to decimal is</a:t>
            </a:r>
          </a:p>
        </p:txBody>
      </p:sp>
      <p:graphicFrame>
        <p:nvGraphicFramePr>
          <p:cNvPr id="164884" name="Object 20"/>
          <p:cNvGraphicFramePr>
            <a:graphicFrameLocks noChangeAspect="1"/>
          </p:cNvGraphicFramePr>
          <p:nvPr/>
        </p:nvGraphicFramePr>
        <p:xfrm>
          <a:off x="6216650" y="3668713"/>
          <a:ext cx="4254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317160" imgH="596880" progId="Equation.DSMT4">
                  <p:embed/>
                </p:oleObj>
              </mc:Choice>
              <mc:Fallback>
                <p:oleObj name="Equation" r:id="rId3" imgW="317160" imgH="5968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3668713"/>
                        <a:ext cx="4254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6621463" y="3806825"/>
            <a:ext cx="1290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= 0.8 hr</a:t>
            </a:r>
          </a:p>
        </p:txBody>
      </p:sp>
      <p:sp>
        <p:nvSpPr>
          <p:cNvPr id="164886" name="Text Box 22"/>
          <p:cNvSpPr txBox="1">
            <a:spLocks noChangeArrowheads="1"/>
          </p:cNvSpPr>
          <p:nvPr/>
        </p:nvSpPr>
        <p:spPr bwMode="auto">
          <a:xfrm>
            <a:off x="973138" y="4656138"/>
            <a:ext cx="155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u="sng"/>
              <a:t>Example</a:t>
            </a:r>
            <a:r>
              <a:rPr lang="en-GB" altLang="en-US" sz="2400"/>
              <a:t> :</a:t>
            </a:r>
          </a:p>
        </p:txBody>
      </p:sp>
      <p:sp>
        <p:nvSpPr>
          <p:cNvPr id="164887" name="Text Box 23"/>
          <p:cNvSpPr txBox="1">
            <a:spLocks noChangeArrowheads="1"/>
          </p:cNvSpPr>
          <p:nvPr/>
        </p:nvSpPr>
        <p:spPr bwMode="auto">
          <a:xfrm>
            <a:off x="2654300" y="4656138"/>
            <a:ext cx="416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2hr 15 minutes to decimal is</a:t>
            </a:r>
          </a:p>
        </p:txBody>
      </p:sp>
      <p:graphicFrame>
        <p:nvGraphicFramePr>
          <p:cNvPr id="164888" name="Object 24"/>
          <p:cNvGraphicFramePr>
            <a:graphicFrameLocks noChangeAspect="1"/>
          </p:cNvGraphicFramePr>
          <p:nvPr/>
        </p:nvGraphicFramePr>
        <p:xfrm>
          <a:off x="6778625" y="4505325"/>
          <a:ext cx="9191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5" imgW="685800" imgH="596880" progId="Equation.DSMT4">
                  <p:embed/>
                </p:oleObj>
              </mc:Choice>
              <mc:Fallback>
                <p:oleObj name="Equation" r:id="rId5" imgW="685800" imgH="5968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25" y="4505325"/>
                        <a:ext cx="919163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89" name="Text Box 25"/>
          <p:cNvSpPr txBox="1">
            <a:spLocks noChangeArrowheads="1"/>
          </p:cNvSpPr>
          <p:nvPr/>
        </p:nvSpPr>
        <p:spPr bwMode="auto">
          <a:xfrm>
            <a:off x="7699375" y="4635500"/>
            <a:ext cx="147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= 2.25 hr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2" grpId="0"/>
      <p:bldP spid="164883" grpId="0"/>
      <p:bldP spid="164885" grpId="0"/>
      <p:bldP spid="164886" grpId="0"/>
      <p:bldP spid="164887" grpId="0"/>
      <p:bldP spid="1648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1697038" y="139223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Converting Hrs Mins to Decimal Time</a:t>
            </a:r>
          </a:p>
        </p:txBody>
      </p:sp>
      <p:sp>
        <p:nvSpPr>
          <p:cNvPr id="12297" name="TextBox 17"/>
          <p:cNvSpPr txBox="1">
            <a:spLocks noChangeArrowheads="1"/>
          </p:cNvSpPr>
          <p:nvPr/>
        </p:nvSpPr>
        <p:spPr bwMode="auto">
          <a:xfrm>
            <a:off x="1703388" y="2074863"/>
            <a:ext cx="6551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Calculate the decimal hour value for minutes below.</a:t>
            </a: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7213" y="2871788"/>
            <a:ext cx="3003550" cy="301625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7213" y="3403600"/>
            <a:ext cx="3003550" cy="300038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7213" y="3935413"/>
            <a:ext cx="3003550" cy="300037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7213" y="4508500"/>
            <a:ext cx="3003550" cy="300038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0863" y="5114925"/>
            <a:ext cx="3003550" cy="301625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0863" y="6254750"/>
            <a:ext cx="3003550" cy="300038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20863" y="5722937"/>
            <a:ext cx="3003550" cy="300038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979194" y="2864036"/>
            <a:ext cx="879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rgbClr val="FFFF00"/>
                </a:solidFill>
              </a:rPr>
              <a:t>0.7hrs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987812" y="3409940"/>
            <a:ext cx="881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rgbClr val="FFFF00"/>
                </a:solidFill>
              </a:rPr>
              <a:t>0.6hrs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987813" y="3955843"/>
            <a:ext cx="881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rgbClr val="FFFF00"/>
                </a:solidFill>
              </a:rPr>
              <a:t>0.2hrs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977606" y="4496767"/>
            <a:ext cx="881063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rgbClr val="FFFF00"/>
                </a:solidFill>
              </a:rPr>
              <a:t>0.4hrs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987813" y="5081587"/>
            <a:ext cx="881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rgbClr val="FFFF00"/>
                </a:solidFill>
              </a:rPr>
              <a:t>0.3hrs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987813" y="5688806"/>
            <a:ext cx="881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rgbClr val="FFFF00"/>
                </a:solidFill>
              </a:rPr>
              <a:t>0.5hrs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987813" y="6246051"/>
            <a:ext cx="881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rgbClr val="FFFF00"/>
                </a:solidFill>
              </a:rPr>
              <a:t>0.1hrs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6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1703388" y="373063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Converting Hrs </a:t>
            </a:r>
            <a:r>
              <a:rPr lang="en-GB" altLang="en-US" sz="2400" dirty="0" err="1"/>
              <a:t>Mins</a:t>
            </a:r>
            <a:r>
              <a:rPr lang="en-GB" altLang="en-US" sz="2400" dirty="0"/>
              <a:t> to Decimal Time</a:t>
            </a:r>
          </a:p>
        </p:txBody>
      </p:sp>
      <p:sp>
        <p:nvSpPr>
          <p:cNvPr id="13321" name="TextBox 17"/>
          <p:cNvSpPr txBox="1">
            <a:spLocks noChangeArrowheads="1"/>
          </p:cNvSpPr>
          <p:nvPr/>
        </p:nvSpPr>
        <p:spPr bwMode="auto">
          <a:xfrm>
            <a:off x="1703388" y="1823864"/>
            <a:ext cx="629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Try and remember the more common decimal hours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92413" y="2608263"/>
            <a:ext cx="376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 6 mins 		</a:t>
            </a:r>
            <a:r>
              <a:rPr lang="en-GB" altLang="en-US">
                <a:cs typeface="Times New Roman" panose="02020603050405020304" pitchFamily="18" charset="0"/>
              </a:rPr>
              <a:t>→	0.1 hrs</a:t>
            </a:r>
            <a:endParaRPr lang="en-GB" alt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92413" y="2970213"/>
            <a:ext cx="3827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12 mins 	</a:t>
            </a:r>
            <a:r>
              <a:rPr lang="en-GB" altLang="en-US">
                <a:solidFill>
                  <a:srgbClr val="FFFF00"/>
                </a:solidFill>
                <a:cs typeface="Times New Roman" panose="02020603050405020304" pitchFamily="18" charset="0"/>
              </a:rPr>
              <a:t>→	0.2 hrs</a:t>
            </a:r>
            <a:endParaRPr lang="en-GB" altLang="en-US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92413" y="3333750"/>
            <a:ext cx="380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18 mins 	</a:t>
            </a:r>
            <a:r>
              <a:rPr lang="en-GB" altLang="en-US">
                <a:cs typeface="Times New Roman" panose="02020603050405020304" pitchFamily="18" charset="0"/>
              </a:rPr>
              <a:t>→	0.3 hrs</a:t>
            </a:r>
            <a:endParaRPr lang="en-GB" alt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92413" y="3697288"/>
            <a:ext cx="380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24 mins 	</a:t>
            </a:r>
            <a:r>
              <a:rPr lang="en-GB" altLang="en-US">
                <a:solidFill>
                  <a:srgbClr val="FFFF00"/>
                </a:solidFill>
                <a:cs typeface="Times New Roman" panose="02020603050405020304" pitchFamily="18" charset="0"/>
              </a:rPr>
              <a:t>→	0.4 hrs</a:t>
            </a:r>
            <a:endParaRPr lang="en-GB" altLang="en-US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792413" y="4059238"/>
            <a:ext cx="380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30 mins 	</a:t>
            </a:r>
            <a:r>
              <a:rPr lang="en-GB" altLang="en-US">
                <a:cs typeface="Times New Roman" panose="02020603050405020304" pitchFamily="18" charset="0"/>
              </a:rPr>
              <a:t>→	0.5 hrs</a:t>
            </a:r>
            <a:endParaRPr lang="en-GB" alt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92413" y="4422775"/>
            <a:ext cx="380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36 mins 	</a:t>
            </a:r>
            <a:r>
              <a:rPr lang="en-GB" altLang="en-US">
                <a:solidFill>
                  <a:srgbClr val="FFFF00"/>
                </a:solidFill>
                <a:cs typeface="Times New Roman" panose="02020603050405020304" pitchFamily="18" charset="0"/>
              </a:rPr>
              <a:t>→	0.6 hrs</a:t>
            </a:r>
            <a:endParaRPr lang="en-GB" altLang="en-US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792413" y="4784725"/>
            <a:ext cx="380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42 mins 	</a:t>
            </a:r>
            <a:r>
              <a:rPr lang="en-GB" altLang="en-US">
                <a:cs typeface="Times New Roman" panose="02020603050405020304" pitchFamily="18" charset="0"/>
              </a:rPr>
              <a:t>→	0.7 hrs</a:t>
            </a:r>
            <a:endParaRPr lang="en-GB" alt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792413" y="5148263"/>
            <a:ext cx="380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48 </a:t>
            </a:r>
            <a:r>
              <a:rPr lang="en-GB" altLang="en-US" dirty="0" err="1">
                <a:solidFill>
                  <a:srgbClr val="FFFF00"/>
                </a:solidFill>
              </a:rPr>
              <a:t>mins</a:t>
            </a:r>
            <a:r>
              <a:rPr lang="en-GB" altLang="en-US" dirty="0">
                <a:solidFill>
                  <a:srgbClr val="FFFF00"/>
                </a:solidFill>
              </a:rPr>
              <a:t> 	</a:t>
            </a:r>
            <a:r>
              <a:rPr lang="en-GB" altLang="en-US" dirty="0">
                <a:solidFill>
                  <a:srgbClr val="FFFF00"/>
                </a:solidFill>
                <a:cs typeface="Times New Roman" panose="02020603050405020304" pitchFamily="18" charset="0"/>
              </a:rPr>
              <a:t>→	0.8 hrs</a:t>
            </a:r>
            <a:endParaRPr lang="en-GB" altLang="en-US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792413" y="5510213"/>
            <a:ext cx="380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54 </a:t>
            </a:r>
            <a:r>
              <a:rPr lang="en-GB" altLang="en-US" dirty="0" err="1"/>
              <a:t>mins</a:t>
            </a:r>
            <a:r>
              <a:rPr lang="en-GB" altLang="en-US" dirty="0"/>
              <a:t> 	</a:t>
            </a:r>
            <a:r>
              <a:rPr lang="en-GB" altLang="en-US" dirty="0">
                <a:cs typeface="Times New Roman" panose="02020603050405020304" pitchFamily="18" charset="0"/>
              </a:rPr>
              <a:t>→	0.9 hrs</a:t>
            </a:r>
            <a:endParaRPr lang="en-GB" alt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71775" y="6235701"/>
            <a:ext cx="39629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/>
              <a:t>45 </a:t>
            </a:r>
            <a:r>
              <a:rPr lang="en-GB" altLang="en-US" dirty="0" err="1"/>
              <a:t>mins</a:t>
            </a:r>
            <a:r>
              <a:rPr lang="en-GB" altLang="en-US" dirty="0"/>
              <a:t> 	</a:t>
            </a:r>
            <a:r>
              <a:rPr lang="en-GB" altLang="en-US" dirty="0">
                <a:cs typeface="Times New Roman" panose="02020603050405020304" pitchFamily="18" charset="0"/>
              </a:rPr>
              <a:t>→	</a:t>
            </a:r>
            <a:r>
              <a:rPr lang="en-GB" altLang="en-US" dirty="0" smtClean="0">
                <a:cs typeface="Times New Roman" panose="02020603050405020304" pitchFamily="18" charset="0"/>
              </a:rPr>
              <a:t>0.75 </a:t>
            </a:r>
            <a:r>
              <a:rPr lang="en-GB" altLang="en-US" dirty="0">
                <a:cs typeface="Times New Roman" panose="02020603050405020304" pitchFamily="18" charset="0"/>
              </a:rPr>
              <a:t>hrs</a:t>
            </a:r>
            <a:endParaRPr lang="en-GB" altLang="en-US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92412" y="5835651"/>
            <a:ext cx="39629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>
                <a:solidFill>
                  <a:srgbClr val="FFFF00"/>
                </a:solidFill>
              </a:rPr>
              <a:t>15 </a:t>
            </a:r>
            <a:r>
              <a:rPr lang="en-GB" altLang="en-US" dirty="0" err="1">
                <a:solidFill>
                  <a:srgbClr val="FFFF00"/>
                </a:solidFill>
              </a:rPr>
              <a:t>mins</a:t>
            </a:r>
            <a:r>
              <a:rPr lang="en-GB" altLang="en-US" dirty="0">
                <a:solidFill>
                  <a:srgbClr val="FFFF00"/>
                </a:solidFill>
              </a:rPr>
              <a:t> 	</a:t>
            </a:r>
            <a:r>
              <a:rPr lang="en-GB" altLang="en-US" dirty="0">
                <a:solidFill>
                  <a:srgbClr val="FFFF00"/>
                </a:solidFill>
                <a:cs typeface="Times New Roman" panose="02020603050405020304" pitchFamily="18" charset="0"/>
              </a:rPr>
              <a:t>→	</a:t>
            </a:r>
            <a:r>
              <a:rPr lang="en-GB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0.25 </a:t>
            </a:r>
            <a:r>
              <a:rPr lang="en-GB" altLang="en-US" dirty="0">
                <a:solidFill>
                  <a:srgbClr val="FFFF00"/>
                </a:solidFill>
                <a:cs typeface="Times New Roman" panose="02020603050405020304" pitchFamily="18" charset="0"/>
              </a:rPr>
              <a:t>hrs</a:t>
            </a:r>
            <a:endParaRPr lang="en-GB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911350" y="196325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Time Distance Speed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ahoma" panose="020B0604030504040204" pitchFamily="34" charset="0"/>
            </a:endParaRPr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3321049" y="1150413"/>
            <a:ext cx="243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Mixed Problems</a:t>
            </a:r>
          </a:p>
        </p:txBody>
      </p:sp>
      <p:sp>
        <p:nvSpPr>
          <p:cNvPr id="14346" name="Text Box 17"/>
          <p:cNvSpPr txBox="1">
            <a:spLocks noChangeArrowheads="1"/>
          </p:cNvSpPr>
          <p:nvPr/>
        </p:nvSpPr>
        <p:spPr bwMode="auto">
          <a:xfrm>
            <a:off x="862013" y="1906588"/>
            <a:ext cx="72501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/>
              <a:t>Example</a:t>
            </a:r>
            <a:r>
              <a:rPr lang="en-GB" altLang="en-US"/>
              <a:t>    : A train travelled at 70 km/hr for 2hrs 54mins.</a:t>
            </a:r>
          </a:p>
          <a:p>
            <a:pPr eaLnBrk="1" hangingPunct="1"/>
            <a:r>
              <a:rPr lang="en-GB" altLang="en-US"/>
              <a:t>	       How far did it travel in this time.</a:t>
            </a:r>
          </a:p>
        </p:txBody>
      </p:sp>
      <p:sp>
        <p:nvSpPr>
          <p:cNvPr id="14347" name="Text Box 19"/>
          <p:cNvSpPr txBox="1">
            <a:spLocks noChangeArrowheads="1"/>
          </p:cNvSpPr>
          <p:nvPr/>
        </p:nvSpPr>
        <p:spPr bwMode="auto">
          <a:xfrm>
            <a:off x="1114425" y="3565525"/>
            <a:ext cx="1179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>
                <a:solidFill>
                  <a:srgbClr val="FFFF00"/>
                </a:solidFill>
              </a:rPr>
              <a:t>Working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814307" y="4848225"/>
            <a:ext cx="1970161" cy="1795125"/>
            <a:chOff x="3056849" y="2589805"/>
            <a:chExt cx="2947711" cy="2424155"/>
          </a:xfrm>
        </p:grpSpPr>
        <p:grpSp>
          <p:nvGrpSpPr>
            <p:cNvPr id="14353" name="Group 24"/>
            <p:cNvGrpSpPr>
              <a:grpSpLocks/>
            </p:cNvGrpSpPr>
            <p:nvPr/>
          </p:nvGrpSpPr>
          <p:grpSpPr bwMode="auto">
            <a:xfrm>
              <a:off x="3056849" y="2589805"/>
              <a:ext cx="2947711" cy="2424155"/>
              <a:chOff x="2788920" y="2651760"/>
              <a:chExt cx="3810000" cy="2683034"/>
            </a:xfrm>
          </p:grpSpPr>
          <p:sp>
            <p:nvSpPr>
              <p:cNvPr id="25" name="Isosceles Triangle 24"/>
              <p:cNvSpPr/>
              <p:nvPr/>
            </p:nvSpPr>
            <p:spPr>
              <a:xfrm>
                <a:off x="2788920" y="2651760"/>
                <a:ext cx="3810000" cy="26830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26" name="Straight Connector 25"/>
              <p:cNvCxnSpPr>
                <a:stCxn id="25" idx="1"/>
                <a:endCxn id="25" idx="5"/>
              </p:cNvCxnSpPr>
              <p:nvPr/>
            </p:nvCxnSpPr>
            <p:spPr>
              <a:xfrm rot="10800000" flipH="1">
                <a:off x="3740907" y="3992398"/>
                <a:ext cx="1906026" cy="1758"/>
              </a:xfrm>
              <a:prstGeom prst="line">
                <a:avLst/>
              </a:prstGeom>
              <a:ln w="381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25" idx="3"/>
              </p:cNvCxnSpPr>
              <p:nvPr/>
            </p:nvCxnSpPr>
            <p:spPr>
              <a:xfrm rot="5400000" flipH="1">
                <a:off x="4015694" y="4655542"/>
                <a:ext cx="1356452" cy="2052"/>
              </a:xfrm>
              <a:prstGeom prst="line">
                <a:avLst/>
              </a:prstGeom>
              <a:ln w="381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54" name="Text Box 41"/>
            <p:cNvSpPr txBox="1">
              <a:spLocks noChangeArrowheads="1"/>
            </p:cNvSpPr>
            <p:nvPr/>
          </p:nvSpPr>
          <p:spPr bwMode="auto">
            <a:xfrm>
              <a:off x="4140318" y="2802076"/>
              <a:ext cx="587375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4400" dirty="0">
                  <a:solidFill>
                    <a:srgbClr val="080808"/>
                  </a:solidFill>
                </a:rPr>
                <a:t>D</a:t>
              </a:r>
            </a:p>
          </p:txBody>
        </p:sp>
        <p:sp>
          <p:nvSpPr>
            <p:cNvPr id="14355" name="Text Box 42"/>
            <p:cNvSpPr txBox="1">
              <a:spLocks noChangeArrowheads="1"/>
            </p:cNvSpPr>
            <p:nvPr/>
          </p:nvSpPr>
          <p:spPr bwMode="auto">
            <a:xfrm>
              <a:off x="3609473" y="3967163"/>
              <a:ext cx="571499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4400" dirty="0">
                  <a:solidFill>
                    <a:srgbClr val="080808"/>
                  </a:solidFill>
                </a:rPr>
                <a:t>S</a:t>
              </a:r>
            </a:p>
          </p:txBody>
        </p:sp>
        <p:sp>
          <p:nvSpPr>
            <p:cNvPr id="14356" name="Text Box 43"/>
            <p:cNvSpPr txBox="1">
              <a:spLocks noChangeArrowheads="1"/>
            </p:cNvSpPr>
            <p:nvPr/>
          </p:nvSpPr>
          <p:spPr bwMode="auto">
            <a:xfrm>
              <a:off x="4662488" y="3967163"/>
              <a:ext cx="563562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4400">
                  <a:solidFill>
                    <a:srgbClr val="080808"/>
                  </a:solidFill>
                </a:rPr>
                <a:t>T</a:t>
              </a:r>
            </a:p>
          </p:txBody>
        </p:sp>
      </p:grp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25" y="3540125"/>
            <a:ext cx="1724025" cy="438150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9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25" y="4227513"/>
            <a:ext cx="2905125" cy="371475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30" name="Picture 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25" y="4848225"/>
            <a:ext cx="2181225" cy="371475"/>
          </a:xfrm>
          <a:prstGeom prst="rect">
            <a:avLst/>
          </a:prstGeom>
          <a:noFill/>
          <a:ln w="38100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" name="Cloud Callout 2"/>
          <p:cNvSpPr/>
          <p:nvPr/>
        </p:nvSpPr>
        <p:spPr>
          <a:xfrm>
            <a:off x="5947089" y="2622977"/>
            <a:ext cx="2718984" cy="173522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Minutes  54/60 = 0.9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1472" y="499621"/>
            <a:ext cx="62028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Example</a:t>
            </a:r>
          </a:p>
          <a:p>
            <a:endParaRPr lang="en-GB" sz="2400" dirty="0"/>
          </a:p>
          <a:p>
            <a:r>
              <a:rPr lang="en-GB" sz="2400" dirty="0" smtClean="0"/>
              <a:t>A man cycled 24 miles. It took him 2 hours and 24 minutes.</a:t>
            </a:r>
          </a:p>
          <a:p>
            <a:r>
              <a:rPr lang="en-GB" sz="2400" dirty="0" smtClean="0"/>
              <a:t>Calculate his average speed. </a:t>
            </a:r>
            <a:endParaRPr lang="en-GB" sz="2400" dirty="0"/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6795454" y="4527713"/>
            <a:ext cx="1970161" cy="1795125"/>
            <a:chOff x="3056849" y="2589805"/>
            <a:chExt cx="2947711" cy="2424155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3056849" y="2589805"/>
              <a:ext cx="2947711" cy="2424155"/>
              <a:chOff x="2788920" y="2651760"/>
              <a:chExt cx="3810000" cy="2683034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2788920" y="2651760"/>
                <a:ext cx="3810000" cy="26830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14" name="Straight Connector 13"/>
              <p:cNvCxnSpPr>
                <a:stCxn id="13" idx="1"/>
                <a:endCxn id="13" idx="5"/>
              </p:cNvCxnSpPr>
              <p:nvPr/>
            </p:nvCxnSpPr>
            <p:spPr>
              <a:xfrm rot="10800000" flipH="1">
                <a:off x="3740907" y="3992398"/>
                <a:ext cx="1906026" cy="1758"/>
              </a:xfrm>
              <a:prstGeom prst="line">
                <a:avLst/>
              </a:prstGeom>
              <a:ln w="381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13" idx="3"/>
              </p:cNvCxnSpPr>
              <p:nvPr/>
            </p:nvCxnSpPr>
            <p:spPr>
              <a:xfrm rot="5400000" flipH="1">
                <a:off x="4015694" y="4655542"/>
                <a:ext cx="1356452" cy="2052"/>
              </a:xfrm>
              <a:prstGeom prst="line">
                <a:avLst/>
              </a:prstGeom>
              <a:ln w="381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 Box 41"/>
            <p:cNvSpPr txBox="1">
              <a:spLocks noChangeArrowheads="1"/>
            </p:cNvSpPr>
            <p:nvPr/>
          </p:nvSpPr>
          <p:spPr bwMode="auto">
            <a:xfrm>
              <a:off x="4140318" y="2802076"/>
              <a:ext cx="587375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4400" dirty="0">
                  <a:solidFill>
                    <a:srgbClr val="080808"/>
                  </a:solidFill>
                </a:rPr>
                <a:t>D</a:t>
              </a:r>
            </a:p>
          </p:txBody>
        </p:sp>
        <p:sp>
          <p:nvSpPr>
            <p:cNvPr id="11" name="Text Box 42"/>
            <p:cNvSpPr txBox="1">
              <a:spLocks noChangeArrowheads="1"/>
            </p:cNvSpPr>
            <p:nvPr/>
          </p:nvSpPr>
          <p:spPr bwMode="auto">
            <a:xfrm>
              <a:off x="3609473" y="3967163"/>
              <a:ext cx="571499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4400" dirty="0">
                  <a:solidFill>
                    <a:srgbClr val="080808"/>
                  </a:solidFill>
                </a:rPr>
                <a:t>S</a:t>
              </a:r>
            </a:p>
          </p:txBody>
        </p:sp>
        <p:sp>
          <p:nvSpPr>
            <p:cNvPr id="12" name="Text Box 43"/>
            <p:cNvSpPr txBox="1">
              <a:spLocks noChangeArrowheads="1"/>
            </p:cNvSpPr>
            <p:nvPr/>
          </p:nvSpPr>
          <p:spPr bwMode="auto">
            <a:xfrm>
              <a:off x="4662488" y="3967163"/>
              <a:ext cx="563562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4400">
                  <a:solidFill>
                    <a:srgbClr val="080808"/>
                  </a:solidFill>
                </a:rPr>
                <a:t>T</a:t>
              </a:r>
            </a:p>
          </p:txBody>
        </p:sp>
      </p:grpSp>
      <p:sp>
        <p:nvSpPr>
          <p:cNvPr id="3" name="Cloud Callout 2"/>
          <p:cNvSpPr/>
          <p:nvPr/>
        </p:nvSpPr>
        <p:spPr>
          <a:xfrm>
            <a:off x="6042581" y="2438613"/>
            <a:ext cx="2723034" cy="178459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Minutes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24/60 = 0·4 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83704" y="3025118"/>
                <a:ext cx="1753386" cy="194192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dirty="0" smtClean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GB" dirty="0" smtClean="0">
                  <a:solidFill>
                    <a:schemeClr val="bg1"/>
                  </a:solidFill>
                  <a:latin typeface="Comic Sans MS" panose="030F0702030302020204" pitchFamily="66" charset="0"/>
                </a:endParaRPr>
              </a:p>
              <a:p>
                <a:endParaRPr lang="en-GB" dirty="0">
                  <a:solidFill>
                    <a:schemeClr val="bg1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2·4</m:t>
                        </m:r>
                      </m:den>
                    </m:f>
                  </m:oMath>
                </a14:m>
                <a:endParaRPr lang="en-GB" dirty="0" smtClean="0">
                  <a:solidFill>
                    <a:schemeClr val="bg1"/>
                  </a:solidFill>
                  <a:latin typeface="Comic Sans MS" panose="030F0702030302020204" pitchFamily="66" charset="0"/>
                </a:endParaRPr>
              </a:p>
              <a:p>
                <a:endParaRPr lang="en-GB" dirty="0" smtClean="0">
                  <a:solidFill>
                    <a:schemeClr val="bg1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S = 10mph</a:t>
                </a:r>
                <a:endParaRPr lang="en-GB" dirty="0">
                  <a:solidFill>
                    <a:schemeClr val="bg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704" y="3025118"/>
                <a:ext cx="1753386" cy="1941921"/>
              </a:xfrm>
              <a:prstGeom prst="rect">
                <a:avLst/>
              </a:prstGeom>
              <a:blipFill>
                <a:blip r:embed="rId2"/>
                <a:stretch>
                  <a:fillRect l="-3448" b="-27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33600" y="4783138"/>
            <a:ext cx="5626100" cy="98425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40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39975" y="2465388"/>
            <a:ext cx="5195888" cy="2308225"/>
          </a:xfrm>
          <a:prstGeom prst="rect">
            <a:avLst/>
          </a:prstGeom>
          <a:solidFill>
            <a:srgbClr val="000000"/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/>
              <a:t>Now Try </a:t>
            </a:r>
          </a:p>
          <a:p>
            <a:pPr algn="ctr" eaLnBrk="1" hangingPunct="1"/>
            <a:r>
              <a:rPr lang="en-GB" altLang="en-US" sz="3600" dirty="0"/>
              <a:t>TJ N5 </a:t>
            </a:r>
            <a:r>
              <a:rPr lang="en-GB" altLang="en-US" sz="3600" dirty="0" err="1"/>
              <a:t>Lifeskills</a:t>
            </a:r>
            <a:endParaRPr lang="en-GB" altLang="en-US" sz="3600" dirty="0"/>
          </a:p>
          <a:p>
            <a:pPr algn="ctr" eaLnBrk="1" hangingPunct="1"/>
            <a:r>
              <a:rPr lang="en-GB" altLang="en-US" sz="3600" dirty="0"/>
              <a:t>Ex 1</a:t>
            </a:r>
          </a:p>
          <a:p>
            <a:pPr algn="ctr" eaLnBrk="1" hangingPunct="1"/>
            <a:r>
              <a:rPr lang="en-GB" altLang="en-US" sz="3600" dirty="0" smtClean="0"/>
              <a:t>Page 134</a:t>
            </a:r>
            <a:endParaRPr lang="en-GB" altLang="en-US" sz="3600" dirty="0"/>
          </a:p>
        </p:txBody>
      </p:sp>
      <p:pic>
        <p:nvPicPr>
          <p:cNvPr id="15364" name="Picture 4" descr="ag0046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059113"/>
            <a:ext cx="301625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>
                <a:solidFill>
                  <a:srgbClr val="FFFF00"/>
                </a:solidFill>
              </a:rPr>
              <a:t>DST</a:t>
            </a:r>
          </a:p>
        </p:txBody>
      </p:sp>
    </p:spTree>
    <p:extLst>
      <p:ext uri="{BB962C8B-B14F-4D97-AF65-F5344CB8AC3E}">
        <p14:creationId xmlns:p14="http://schemas.microsoft.com/office/powerpoint/2010/main" val="3391569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800100" indent="-3429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GB" altLang="en-US" sz="1800">
                <a:solidFill>
                  <a:srgbClr val="FFFF00"/>
                </a:solidFill>
              </a:rPr>
              <a:t>1. 	We are learning how to convert back from decimal time to hours and minutes.</a:t>
            </a:r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5537200" y="2892425"/>
            <a:ext cx="3606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/>
              <a:t>1.  Apply the rule for converting back from decimal time to hours and mins.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1951831" y="594665"/>
            <a:ext cx="60713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solidFill>
                  <a:schemeClr val="accent1"/>
                </a:solidFill>
              </a:rPr>
              <a:t>Converting Decimal Time to Hrs </a:t>
            </a:r>
            <a:r>
              <a:rPr lang="en-GB" altLang="en-US" sz="2400" dirty="0" err="1">
                <a:solidFill>
                  <a:schemeClr val="accent1"/>
                </a:solidFill>
              </a:rPr>
              <a:t>Mins</a:t>
            </a:r>
            <a:endParaRPr lang="en-GB" alt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  <p:bldP spid="1669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2642</TotalTime>
  <Words>411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Narrow</vt:lpstr>
      <vt:lpstr>Cambria Math</vt:lpstr>
      <vt:lpstr>Comic Sans MS</vt:lpstr>
      <vt:lpstr>Tahoma</vt:lpstr>
      <vt:lpstr>Times New Roman</vt:lpstr>
      <vt:lpstr>Trebuchet MS</vt:lpstr>
      <vt:lpstr>Tw Cen MT</vt:lpstr>
      <vt:lpstr>Circuit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g peters</cp:lastModifiedBy>
  <cp:revision>271</cp:revision>
  <dcterms:created xsi:type="dcterms:W3CDTF">2005-04-06T16:52:43Z</dcterms:created>
  <dcterms:modified xsi:type="dcterms:W3CDTF">2017-11-14T12:23:28Z</dcterms:modified>
</cp:coreProperties>
</file>